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8"/>
  </p:notesMasterIdLst>
  <p:sldIdLst>
    <p:sldId id="301" r:id="rId3"/>
    <p:sldId id="302" r:id="rId4"/>
    <p:sldId id="291" r:id="rId5"/>
    <p:sldId id="304" r:id="rId6"/>
    <p:sldId id="305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DDDDDD"/>
    <a:srgbClr val="648A11"/>
    <a:srgbClr val="B0AB1D"/>
    <a:srgbClr val="FABA08"/>
    <a:srgbClr val="F6521E"/>
    <a:srgbClr val="69090A"/>
    <a:srgbClr val="CD0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>
        <p:scale>
          <a:sx n="75" d="100"/>
          <a:sy n="75" d="100"/>
        </p:scale>
        <p:origin x="-924" y="-162"/>
      </p:cViewPr>
      <p:guideLst>
        <p:guide orient="horz" pos="1488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9FDD771-B9FA-4C2B-A0AC-52F80C77E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43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ヒラギノ角ゴ Pro W3" pitchFamily="-106" charset="-128"/>
        <a:cs typeface="ヒラギノ角ゴ Pro W3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ヒラギノ角ゴ Pro W3" pitchFamily="-106" charset="-128"/>
        <a:cs typeface="ヒラギノ角ゴ Pro W3" pitchFamily="-10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ヒラギノ角ゴ Pro W3" pitchFamily="-106" charset="-128"/>
        <a:cs typeface="ヒラギノ角ゴ Pro W3" pitchFamily="-10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ヒラギノ角ゴ Pro W3" pitchFamily="-106" charset="-128"/>
        <a:cs typeface="ヒラギノ角ゴ Pro W3" pitchFamily="-10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ヒラギノ角ゴ Pro W3" pitchFamily="-106" charset="-128"/>
        <a:cs typeface="ヒラギノ角ゴ Pro W3" pitchFamily="-106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i="1" dirty="0" smtClean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 eaLnBrk="1" hangingPunct="1"/>
            <a:fld id="{F44A5799-9FA5-44B5-A62E-927DD86CDBC5}" type="slidenum">
              <a:rPr lang="en-US" sz="1200" smtClean="0">
                <a:latin typeface="Calibri" pitchFamily="34" charset="0"/>
                <a:ea typeface="ＭＳ Ｐゴシック" charset="-128"/>
              </a:rPr>
              <a:pPr eaLnBrk="1" hangingPunct="1"/>
              <a:t>1</a:t>
            </a:fld>
            <a:endParaRPr lang="en-US" sz="1200" smtClean="0">
              <a:latin typeface="Calibri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 eaLnBrk="1" hangingPunct="1"/>
            <a:fld id="{8FB9AC94-467A-4586-8C16-734C151025D5}" type="slidenum">
              <a:rPr lang="en-US" sz="1200" smtClean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pPr eaLnBrk="1" hangingPunct="1"/>
              <a:t>2</a:t>
            </a:fld>
            <a:endParaRPr lang="en-US" sz="1200" smtClean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" pitchFamily="34" charset="0"/>
              </a:rPr>
              <a:t>RBI (see end of deck for self-study and LSM version of registration instructions.)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 eaLnBrk="1" hangingPunct="1"/>
            <a:fld id="{CA0FDF7E-5DE7-491C-B4FF-44BAF9D2EC55}" type="slidenum">
              <a:rPr lang="en-US" sz="1200">
                <a:solidFill>
                  <a:prstClr val="black"/>
                </a:solidFill>
                <a:latin typeface="Calibri" pitchFamily="34" charset="0"/>
                <a:ea typeface="ＭＳ Ｐゴシック" charset="-128"/>
              </a:rPr>
              <a:pPr eaLnBrk="1" hangingPunct="1"/>
              <a:t>4</a:t>
            </a:fld>
            <a:endParaRPr lang="en-US" sz="1200">
              <a:solidFill>
                <a:prstClr val="black"/>
              </a:solidFill>
              <a:latin typeface="Calibri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FD6C2-E66B-4EC8-9FC7-623603760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8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5DE93-A959-431B-8118-03E1F9605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53EDF-87E6-4760-B092-B9AE14581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80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>
            <a:lvl1pPr>
              <a:defRPr sz="24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>
            <a:lvl1pPr>
              <a:defRPr sz="24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076AB33-46AC-4FD1-B8F0-87A0CC1A6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4651-88D9-4862-8357-BC870706D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85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8153400" cy="3763963"/>
          </a:xfrm>
        </p:spPr>
        <p:txBody>
          <a:bodyPr/>
          <a:lstStyle>
            <a:lvl1pPr>
              <a:buNone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A519DF7-4C48-46BA-9C95-406284278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0E70-B08D-456A-8118-7CFC029E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23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9808-F325-4BC0-B6EA-1252FD98F8EB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85C5B-5B7F-41BC-8BC1-E92FDBB1D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72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D576A-6B62-41ED-8BBA-69748C407CFA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5C3B0-7FC2-4A37-BDB1-B711E9E6B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6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86809-0831-4A0B-8D6F-DC2E875DDFD4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BFE1-E90B-4839-AAF6-97BA51BE8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3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8D00C-5D7C-479A-9333-84A2FE0FCCD6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99FB5-8C6C-429D-8AEC-070DABABC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35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57C7-1A38-4FED-891A-132FCA1A8002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CFF23-82C6-4E52-AE68-925A62DD3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81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87FDC-49BC-4EB1-809E-6C4C906B0412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253C-10CB-43B1-B0C6-2D2E43B75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8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7C3EE-F288-4459-83A1-20ABFBD6E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25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C9BF-8D94-4C1B-8A91-FE525E1E8654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C80CE-D448-4102-A02A-1F38BBE2B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65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64284-9FE5-4BE0-8D50-86741BA39D5F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12CD-8585-4FA5-A074-44DE59313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27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A51EC-C561-41E1-B0FF-2DB1FF958862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5B67A-0670-4AFB-A7AA-E8FDF5FB3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9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7AFD6-D55A-45EF-ADB8-692FE8AB01DC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022D1-1367-4129-A899-3A63C496C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34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A398-21FB-4CAA-8476-7BFBF0B2E62C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69C96-A580-4839-989E-A6ECFC7B8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9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AB3F9-804B-4500-A200-CF0C706DC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DB322-CB87-4ED1-937A-C2C9EBF39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714E4-3F4F-4A0C-A096-3EC51BAB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3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F3E86-10AA-4905-A37D-690DC7B3E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2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BF920-06AD-47F7-9BB7-35EF74B6A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8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C3E7E-4A4A-44D7-B709-4EAEB420F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CA10F-DFFF-4D53-ADF4-D17469531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7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590690A-9D60-4AAA-9D3F-031FF3F32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802" r:id="rId12"/>
    <p:sldLayoutId id="214748380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ヒラギノ角ゴ Pro W3" pitchFamily="-106" charset="-128"/>
          <a:cs typeface="ヒラギノ角ゴ Pro W3" pitchFamily="-10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fld id="{5AA69985-210C-46A5-9201-4686C5135372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F7865B4-9BF9-4FC0-9D1E-3B04C220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youtube.com/watch?v=8rx50p9m2vU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nnect.mcgraw-hill.com/class/m_parlar_fall_2013_ec01_tue_7_p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hyperlink" Target="http://connect.mcgraw-hill.com/class/m_parlar_fall_2013_c02_thu_1130am" TargetMode="External"/><Relationship Id="rId4" Type="http://schemas.openxmlformats.org/officeDocument/2006/relationships/hyperlink" Target="http://connect.mcgraw-hill.com/class/m_parlar_fall_2013_c01_wed_230p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ectstudentsucces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mcgrawhill.ca/suppor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343400" cy="3763963"/>
          </a:xfrm>
        </p:spPr>
        <p:txBody>
          <a:bodyPr/>
          <a:lstStyle/>
          <a:p>
            <a:pPr marL="0" indent="0" eaLnBrk="1" hangingPunct="1">
              <a:buSzPct val="150000"/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Students who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use Connect &amp; LearnSmart are 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proven to be </a:t>
            </a:r>
            <a:r>
              <a:rPr lang="en-US" dirty="0" smtClean="0">
                <a:solidFill>
                  <a:srgbClr val="D55442"/>
                </a:solidFill>
                <a:cs typeface="Arial" charset="0"/>
              </a:rPr>
              <a:t>more </a:t>
            </a:r>
            <a:r>
              <a:rPr lang="en-US" dirty="0">
                <a:solidFill>
                  <a:srgbClr val="D55442"/>
                </a:solidFill>
                <a:cs typeface="Arial" charset="0"/>
              </a:rPr>
              <a:t>successful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in the 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course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dirty="0">
                <a:solidFill>
                  <a:srgbClr val="D55442"/>
                </a:solidFill>
                <a:cs typeface="Arial" charset="0"/>
              </a:rPr>
              <a:t>receive higher </a:t>
            </a:r>
            <a:r>
              <a:rPr lang="en-US" dirty="0" smtClean="0">
                <a:solidFill>
                  <a:srgbClr val="D55442"/>
                </a:solidFill>
                <a:cs typeface="Arial" charset="0"/>
              </a:rPr>
              <a:t>grades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than their peers not using Connect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 smtClean="0">
                <a:latin typeface="Arial"/>
                <a:cs typeface="Arial"/>
              </a:rPr>
              <a:t>Want Better Grades?</a:t>
            </a: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49" name="Picture 2" descr="http://connect.customer.mcgraw-hill.com/wp-content/uploads/2012/07/New-Connect-Effectiveness-Study-Graph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" t="10051" r="46326" b="9669"/>
          <a:stretch>
            <a:fillRect/>
          </a:stretch>
        </p:blipFill>
        <p:spPr bwMode="auto">
          <a:xfrm>
            <a:off x="4648200" y="16764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 descr="http://connect.customer.mcgraw-hill.com/wp-content/uploads/2012/07/New-Connect-Effectiveness-Study-Graph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7" t="89990" r="26305" b="2614"/>
          <a:stretch>
            <a:fillRect/>
          </a:stretch>
        </p:blipFill>
        <p:spPr bwMode="auto">
          <a:xfrm>
            <a:off x="4648200" y="5791200"/>
            <a:ext cx="445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5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1371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28850"/>
            <a:ext cx="601980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5105400" cy="4297363"/>
          </a:xfrm>
        </p:spPr>
        <p:txBody>
          <a:bodyPr/>
          <a:lstStyle/>
          <a:p>
            <a:pPr marL="0" indent="0">
              <a:buSzPct val="150000"/>
            </a:pPr>
            <a:r>
              <a:rPr lang="en-US" sz="2400" smtClean="0">
                <a:solidFill>
                  <a:srgbClr val="000000"/>
                </a:solidFill>
                <a:cs typeface="Arial" charset="0"/>
              </a:rPr>
              <a:t>With Connect, you can complete your coursework </a:t>
            </a:r>
            <a:r>
              <a:rPr lang="en-US" sz="2400" smtClean="0">
                <a:solidFill>
                  <a:srgbClr val="D55442"/>
                </a:solidFill>
                <a:cs typeface="Arial" charset="0"/>
              </a:rPr>
              <a:t>anytime</a:t>
            </a:r>
            <a:r>
              <a:rPr lang="en-US" sz="2400" smtClean="0">
                <a:solidFill>
                  <a:srgbClr val="000000"/>
                </a:solidFill>
                <a:cs typeface="Arial" charset="0"/>
              </a:rPr>
              <a:t> and </a:t>
            </a:r>
            <a:r>
              <a:rPr lang="en-US" sz="2400" smtClean="0">
                <a:solidFill>
                  <a:srgbClr val="D55442"/>
                </a:solidFill>
                <a:cs typeface="Arial" charset="0"/>
              </a:rPr>
              <a:t>anywhere.</a:t>
            </a:r>
          </a:p>
          <a:p>
            <a:pPr marL="0" indent="0" eaLnBrk="1" hangingPunct="1">
              <a:buSzPct val="150000"/>
            </a:pPr>
            <a:endParaRPr lang="en-US" sz="240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>
              <a:buSzPct val="150000"/>
            </a:pPr>
            <a:r>
              <a:rPr lang="en-US" sz="2400" smtClean="0">
                <a:solidFill>
                  <a:srgbClr val="000000"/>
                </a:solidFill>
                <a:cs typeface="Arial" charset="0"/>
              </a:rPr>
              <a:t>Connect gives you access to your assignments, eBook, quizzes, videos, animations,</a:t>
            </a:r>
            <a:r>
              <a:rPr lang="en-US" sz="2400" smtClean="0">
                <a:cs typeface="Arial" charset="0"/>
              </a:rPr>
              <a:t> and more…</a:t>
            </a:r>
          </a:p>
          <a:p>
            <a:pPr marL="0" indent="0" eaLnBrk="1" hangingPunct="1"/>
            <a:endParaRPr lang="en-US" sz="240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0" y="533400"/>
            <a:ext cx="9144000" cy="769938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 smtClean="0">
                <a:solidFill>
                  <a:prstClr val="black"/>
                </a:solidFill>
                <a:latin typeface="Arial"/>
                <a:cs typeface="Arial"/>
              </a:rPr>
              <a:t>What is Connect?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0525"/>
            <a:ext cx="1371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" y="59977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www.youtube.com/watch?v=8rx50p9m2vU</a:t>
            </a: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3"/>
          <p:cNvSpPr txBox="1">
            <a:spLocks noChangeArrowheads="1"/>
          </p:cNvSpPr>
          <p:nvPr/>
        </p:nvSpPr>
        <p:spPr bwMode="auto">
          <a:xfrm>
            <a:off x="6650038" y="2119313"/>
            <a:ext cx="2189162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endParaRPr lang="en-US"/>
          </a:p>
        </p:txBody>
      </p:sp>
      <p:sp>
        <p:nvSpPr>
          <p:cNvPr id="8195" name="TextBox 32"/>
          <p:cNvSpPr txBox="1">
            <a:spLocks noChangeArrowheads="1"/>
          </p:cNvSpPr>
          <p:nvPr/>
        </p:nvSpPr>
        <p:spPr bwMode="auto">
          <a:xfrm>
            <a:off x="4633913" y="2168525"/>
            <a:ext cx="2001837" cy="290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endParaRPr lang="en-US"/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2438400" y="2057400"/>
            <a:ext cx="2195513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endParaRPr lang="en-US"/>
          </a:p>
        </p:txBody>
      </p:sp>
      <p:grpSp>
        <p:nvGrpSpPr>
          <p:cNvPr id="8197" name="Group 1"/>
          <p:cNvGrpSpPr>
            <a:grpSpLocks/>
          </p:cNvGrpSpPr>
          <p:nvPr/>
        </p:nvGrpSpPr>
        <p:grpSpPr bwMode="auto">
          <a:xfrm>
            <a:off x="185738" y="1447800"/>
            <a:ext cx="8983662" cy="4385346"/>
            <a:chOff x="152400" y="1447800"/>
            <a:chExt cx="8983027" cy="4385346"/>
          </a:xfrm>
        </p:grpSpPr>
        <p:sp>
          <p:nvSpPr>
            <p:cNvPr id="8201" name="Rectangle 18"/>
            <p:cNvSpPr>
              <a:spLocks noChangeArrowheads="1"/>
            </p:cNvSpPr>
            <p:nvPr/>
          </p:nvSpPr>
          <p:spPr bwMode="auto">
            <a:xfrm>
              <a:off x="152400" y="1447800"/>
              <a:ext cx="8686800" cy="6715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Text Box 21"/>
            <p:cNvSpPr txBox="1">
              <a:spLocks noChangeArrowheads="1"/>
            </p:cNvSpPr>
            <p:nvPr/>
          </p:nvSpPr>
          <p:spPr bwMode="auto">
            <a:xfrm>
              <a:off x="6619557" y="2373038"/>
              <a:ext cx="2209800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sz="2200" b="1"/>
                <a:t>Used Book</a:t>
              </a:r>
              <a:endParaRPr lang="en-US" sz="2200"/>
            </a:p>
          </p:txBody>
        </p:sp>
        <p:sp>
          <p:nvSpPr>
            <p:cNvPr id="8203" name="Text Box 24"/>
            <p:cNvSpPr txBox="1">
              <a:spLocks noChangeArrowheads="1"/>
            </p:cNvSpPr>
            <p:nvPr/>
          </p:nvSpPr>
          <p:spPr bwMode="auto">
            <a:xfrm>
              <a:off x="2438238" y="2968943"/>
              <a:ext cx="2057562" cy="1077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Atlanta" pitchFamily="34" charset="0"/>
                  <a:ea typeface="ＭＳ Ｐゴシック" charset="-128"/>
                </a:rPr>
                <a:t> </a:t>
              </a:r>
              <a:r>
                <a:rPr lang="en-US" sz="1600" b="1">
                  <a:latin typeface="Atlanta" pitchFamily="34" charset="0"/>
                  <a:ea typeface="ＭＳ Ｐゴシック" charset="-128"/>
                </a:rPr>
                <a:t>Bookstore Package</a:t>
              </a:r>
              <a:r>
                <a:rPr lang="en-US" sz="1600">
                  <a:latin typeface="Atlanta" pitchFamily="34" charset="0"/>
                  <a:ea typeface="ＭＳ Ｐゴシック" charset="-128"/>
                </a:rPr>
                <a:t>:  Connect + Online ebook + Printed text</a:t>
              </a:r>
            </a:p>
          </p:txBody>
        </p:sp>
        <p:sp>
          <p:nvSpPr>
            <p:cNvPr id="9228" name="Text Box 27"/>
            <p:cNvSpPr txBox="1">
              <a:spLocks noChangeArrowheads="1"/>
            </p:cNvSpPr>
            <p:nvPr/>
          </p:nvSpPr>
          <p:spPr bwMode="auto">
            <a:xfrm>
              <a:off x="6552748" y="3543300"/>
              <a:ext cx="2582679" cy="22898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1600" dirty="0" smtClean="0">
                  <a:latin typeface="Atlanta" pitchFamily="34" charset="0"/>
                  <a:cs typeface="Arial" charset="0"/>
                </a:rPr>
                <a:t>Does not include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1600" dirty="0">
                  <a:latin typeface="Atlanta" pitchFamily="34" charset="0"/>
                  <a:cs typeface="Arial" charset="0"/>
                </a:rPr>
                <a:t> </a:t>
              </a:r>
              <a:r>
                <a:rPr lang="en-US" sz="1600" dirty="0" smtClean="0">
                  <a:latin typeface="Atlanta" pitchFamily="34" charset="0"/>
                  <a:cs typeface="Arial" charset="0"/>
                </a:rPr>
                <a:t>Connect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1600" dirty="0" smtClean="0">
                  <a:latin typeface="Atlanta" pitchFamily="34" charset="0"/>
                  <a:cs typeface="Arial" charset="0"/>
                </a:rPr>
                <a:t>Or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1600" dirty="0" err="1" smtClean="0">
                  <a:latin typeface="Atlanta" pitchFamily="34" charset="0"/>
                  <a:cs typeface="Arial" charset="0"/>
                </a:rPr>
                <a:t>Ebook</a:t>
              </a:r>
              <a:endParaRPr lang="en-US" sz="1600" dirty="0" smtClean="0">
                <a:latin typeface="Atlanta" pitchFamily="34" charset="0"/>
                <a:cs typeface="Arial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endParaRPr lang="en-US" sz="1600" dirty="0" smtClean="0">
                <a:latin typeface="Atlanta" pitchFamily="34" charset="0"/>
                <a:cs typeface="Arial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endParaRPr lang="en-US" sz="3600" dirty="0" smtClean="0">
                <a:latin typeface="+mj-lt"/>
              </a:endParaRPr>
            </a:p>
          </p:txBody>
        </p:sp>
        <p:sp>
          <p:nvSpPr>
            <p:cNvPr id="8205" name="Line 29"/>
            <p:cNvSpPr>
              <a:spLocks noChangeShapeType="1"/>
            </p:cNvSpPr>
            <p:nvPr/>
          </p:nvSpPr>
          <p:spPr bwMode="auto">
            <a:xfrm>
              <a:off x="2590800" y="2853598"/>
              <a:ext cx="18288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Text Box 38"/>
            <p:cNvSpPr txBox="1">
              <a:spLocks noChangeArrowheads="1"/>
            </p:cNvSpPr>
            <p:nvPr/>
          </p:nvSpPr>
          <p:spPr bwMode="auto">
            <a:xfrm>
              <a:off x="228600" y="1524000"/>
              <a:ext cx="3878263" cy="53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algn="l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Purchase Options</a:t>
              </a:r>
            </a:p>
          </p:txBody>
        </p:sp>
        <p:sp>
          <p:nvSpPr>
            <p:cNvPr id="8207" name="Text Box 39"/>
            <p:cNvSpPr txBox="1">
              <a:spLocks noChangeArrowheads="1"/>
            </p:cNvSpPr>
            <p:nvPr/>
          </p:nvSpPr>
          <p:spPr bwMode="auto">
            <a:xfrm>
              <a:off x="4648200" y="1600200"/>
              <a:ext cx="4003675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algn="l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Flexible Study and Pricing Solutions</a:t>
              </a:r>
              <a:endParaRPr lang="en-US" sz="1800" b="1" i="1" u="sng">
                <a:solidFill>
                  <a:schemeClr val="bg1"/>
                </a:solidFill>
              </a:endParaRPr>
            </a:p>
          </p:txBody>
        </p:sp>
        <p:sp>
          <p:nvSpPr>
            <p:cNvPr id="8208" name="Text Box 41"/>
            <p:cNvSpPr txBox="1">
              <a:spLocks noChangeArrowheads="1"/>
            </p:cNvSpPr>
            <p:nvPr/>
          </p:nvSpPr>
          <p:spPr bwMode="auto">
            <a:xfrm>
              <a:off x="4600260" y="2951040"/>
              <a:ext cx="2057400" cy="1077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106" charset="-128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Atlanta" pitchFamily="34" charset="0"/>
                  <a:ea typeface="ＭＳ Ｐゴシック" charset="-128"/>
                </a:rPr>
                <a:t> </a:t>
              </a:r>
              <a:r>
                <a:rPr lang="en-US" sz="1600" b="1">
                  <a:latin typeface="Atlanta" pitchFamily="34" charset="0"/>
                  <a:ea typeface="ＭＳ Ｐゴシック" charset="-128"/>
                </a:rPr>
                <a:t>GO DIGITAL AND SAVE Connect Access: </a:t>
              </a:r>
              <a:r>
                <a:rPr lang="en-US" sz="1600">
                  <a:latin typeface="Atlanta" pitchFamily="34" charset="0"/>
                  <a:ea typeface="ＭＳ Ｐゴシック" charset="-128"/>
                </a:rPr>
                <a:t>Connect +Online ebook</a:t>
              </a:r>
            </a:p>
          </p:txBody>
        </p:sp>
        <p:pic>
          <p:nvPicPr>
            <p:cNvPr id="8209" name="Picture 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886" y="2322300"/>
              <a:ext cx="1739014" cy="473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10" name="Line 44"/>
            <p:cNvSpPr>
              <a:spLocks noChangeShapeType="1"/>
            </p:cNvSpPr>
            <p:nvPr/>
          </p:nvSpPr>
          <p:spPr bwMode="auto">
            <a:xfrm>
              <a:off x="4610100" y="2853598"/>
              <a:ext cx="18288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8211" name="Picture 3"/>
            <p:cNvPicPr preferRelativeResize="0"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119313"/>
              <a:ext cx="2286000" cy="297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2" name="Picture 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240" y="2317671"/>
              <a:ext cx="1940560" cy="540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13" name="Line 44"/>
            <p:cNvSpPr>
              <a:spLocks noChangeShapeType="1"/>
            </p:cNvSpPr>
            <p:nvPr/>
          </p:nvSpPr>
          <p:spPr bwMode="auto">
            <a:xfrm>
              <a:off x="6823075" y="2853598"/>
              <a:ext cx="18288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Text Box 34"/>
          <p:cNvSpPr txBox="1">
            <a:spLocks noChangeArrowheads="1"/>
          </p:cNvSpPr>
          <p:nvPr/>
        </p:nvSpPr>
        <p:spPr bwMode="auto">
          <a:xfrm>
            <a:off x="2667000" y="4254500"/>
            <a:ext cx="190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/>
              <a:t>$</a:t>
            </a:r>
            <a:r>
              <a:rPr lang="en-US" sz="3600" dirty="0" smtClean="0"/>
              <a:t>144.95</a:t>
            </a:r>
            <a:endParaRPr lang="en-US" sz="3600" dirty="0"/>
          </a:p>
        </p:txBody>
      </p:sp>
      <p:sp>
        <p:nvSpPr>
          <p:cNvPr id="8199" name="Text Box 35"/>
          <p:cNvSpPr txBox="1">
            <a:spLocks noChangeArrowheads="1"/>
          </p:cNvSpPr>
          <p:nvPr/>
        </p:nvSpPr>
        <p:spPr bwMode="auto">
          <a:xfrm>
            <a:off x="4621213" y="4230688"/>
            <a:ext cx="1905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/>
              <a:t>$89</a:t>
            </a:r>
            <a:endParaRPr lang="en-US" sz="3600" dirty="0"/>
          </a:p>
        </p:txBody>
      </p:sp>
      <p:sp>
        <p:nvSpPr>
          <p:cNvPr id="2" name="AutoShape 23" descr="C:\Users\kevin_o-hearn\Documents\eSales\Applications\eSalesUser\largeCover.html?ISBN=\commons\commons\eSales_Data\covers\1259066665.jpeg"/>
          <p:cNvSpPr>
            <a:spLocks noChangeAspect="1" noChangeArrowheads="1"/>
          </p:cNvSpPr>
          <p:nvPr/>
        </p:nvSpPr>
        <p:spPr bwMode="auto">
          <a:xfrm>
            <a:off x="45720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16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" y="2119313"/>
            <a:ext cx="2298655" cy="2985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00808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08" y="2119313"/>
            <a:ext cx="2296936" cy="2985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1211" y="5562600"/>
            <a:ext cx="595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Available at your Campus Bookstore or on Bookstore Website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8534400" cy="4495800"/>
          </a:xfrm>
        </p:spPr>
        <p:txBody>
          <a:bodyPr/>
          <a:lstStyle/>
          <a:p>
            <a:pPr marL="0" indent="0" eaLnBrk="1" hangingPunct="1"/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Go the </a:t>
            </a:r>
            <a:r>
              <a:rPr lang="en-US" sz="1600" dirty="0" smtClean="0">
                <a:solidFill>
                  <a:srgbClr val="D55442"/>
                </a:solidFill>
                <a:cs typeface="Arial" charset="0"/>
              </a:rPr>
              <a:t>web address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 provided by your Instructor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marL="0" indent="0" eaLnBrk="1" hangingPunct="1"/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r>
              <a:rPr lang="en-US" sz="1600" dirty="0">
                <a:solidFill>
                  <a:srgbClr val="000000"/>
                </a:solidFill>
                <a:cs typeface="Arial" charset="0"/>
                <a:hlinkClick r:id="rId3"/>
              </a:rPr>
              <a:t>http://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  <a:hlinkClick r:id="rId3"/>
              </a:rPr>
              <a:t>connect.mcgraw-hill.com/class/m_parlar_fall_2013_ec01_tue_7_pm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r>
              <a:rPr lang="en-US" sz="1600" dirty="0">
                <a:solidFill>
                  <a:srgbClr val="000000"/>
                </a:solidFill>
                <a:cs typeface="Arial" charset="0"/>
                <a:hlinkClick r:id="rId4"/>
              </a:rPr>
              <a:t>http://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  <a:hlinkClick r:id="rId4"/>
              </a:rPr>
              <a:t>connect.mcgraw-hill.com/class/m_parlar_fall_2013_c01_wed_230pm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endParaRPr lang="en-US" sz="1600" dirty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r>
              <a:rPr lang="en-US" sz="1600" dirty="0">
                <a:solidFill>
                  <a:srgbClr val="000000"/>
                </a:solidFill>
                <a:cs typeface="Arial" charset="0"/>
                <a:hlinkClick r:id="rId5"/>
              </a:rPr>
              <a:t>http://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  <a:hlinkClick r:id="rId5"/>
              </a:rPr>
              <a:t>connect.mcgraw-hill.com/class/m_parlar_fall_2013_c02_thu_1130am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/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Click the 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“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Register Now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”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  <a:t>Button.</a:t>
            </a:r>
            <a:b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</a:br>
            <a:endParaRPr lang="en-US" altLang="ja-JP" sz="1600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Enter your </a:t>
            </a:r>
            <a:r>
              <a:rPr lang="en-US" sz="1600" dirty="0" smtClean="0">
                <a:solidFill>
                  <a:srgbClr val="D55442"/>
                </a:solidFill>
                <a:cs typeface="Arial" charset="0"/>
              </a:rPr>
              <a:t>email address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.</a:t>
            </a:r>
            <a:br>
              <a:rPr lang="en-US" sz="1600" dirty="0" smtClean="0">
                <a:solidFill>
                  <a:srgbClr val="000000"/>
                </a:solidFill>
                <a:cs typeface="Arial" charset="0"/>
              </a:rPr>
            </a:br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Enter your </a:t>
            </a:r>
            <a:r>
              <a:rPr lang="en-US" sz="1600" dirty="0" smtClean="0">
                <a:solidFill>
                  <a:srgbClr val="D55442"/>
                </a:solidFill>
                <a:cs typeface="Arial" charset="0"/>
              </a:rPr>
              <a:t>access code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, select 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“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Buy Online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”</a:t>
            </a:r>
            <a: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  <a:t>, or you can 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“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Start Free Trial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”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  <a:t>if you don</a:t>
            </a:r>
            <a:r>
              <a:rPr lang="ja-JP" altLang="en-US" sz="1600" dirty="0" smtClean="0">
                <a:solidFill>
                  <a:srgbClr val="000000"/>
                </a:solidFill>
                <a:cs typeface="Arial" charset="0"/>
              </a:rPr>
              <a:t>’</a:t>
            </a:r>
            <a: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  <a:t>t have an access code. </a:t>
            </a:r>
            <a:br>
              <a:rPr lang="en-US" altLang="ja-JP" sz="1600" dirty="0" smtClean="0">
                <a:solidFill>
                  <a:srgbClr val="000000"/>
                </a:solidFill>
                <a:cs typeface="Arial" charset="0"/>
              </a:rPr>
            </a:br>
            <a:endParaRPr lang="en-US" altLang="ja-JP" sz="1600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Complete the registration form, click 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“</a:t>
            </a:r>
            <a:r>
              <a:rPr lang="en-US" altLang="ja-JP" sz="1600" dirty="0" smtClean="0">
                <a:solidFill>
                  <a:srgbClr val="D55442"/>
                </a:solidFill>
                <a:cs typeface="Arial" charset="0"/>
              </a:rPr>
              <a:t>Submit</a:t>
            </a:r>
            <a:r>
              <a:rPr lang="ja-JP" altLang="en-US" sz="1600" dirty="0" smtClean="0">
                <a:solidFill>
                  <a:srgbClr val="D55442"/>
                </a:solidFill>
                <a:cs typeface="Arial" charset="0"/>
              </a:rPr>
              <a:t>”</a:t>
            </a:r>
            <a:endParaRPr lang="en-US" sz="1600" dirty="0" smtClean="0">
              <a:solidFill>
                <a:srgbClr val="D55442"/>
              </a:solidFill>
              <a:cs typeface="Arial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4763" y="685800"/>
            <a:ext cx="9144000" cy="769938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 smtClean="0">
                <a:solidFill>
                  <a:srgbClr val="000000"/>
                </a:solidFill>
                <a:latin typeface="Arial"/>
                <a:cs typeface="Arial"/>
              </a:rPr>
              <a:t>Get started in </a:t>
            </a:r>
            <a:r>
              <a:rPr lang="en-US" sz="4400" b="1" dirty="0" smtClean="0">
                <a:solidFill>
                  <a:srgbClr val="000000"/>
                </a:solidFill>
                <a:latin typeface="Arial"/>
                <a:cs typeface="Arial"/>
              </a:rPr>
              <a:t>4 </a:t>
            </a:r>
            <a:r>
              <a:rPr lang="en-US" sz="4400" b="1" dirty="0" smtClean="0">
                <a:solidFill>
                  <a:srgbClr val="000000"/>
                </a:solidFill>
                <a:latin typeface="Arial"/>
                <a:cs typeface="Arial"/>
              </a:rPr>
              <a:t>easy steps.</a:t>
            </a:r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638"/>
            <a:ext cx="1371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0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762000" y="53086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06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5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</a:t>
            </a:r>
          </a:p>
        </p:txBody>
      </p:sp>
      <p:sp>
        <p:nvSpPr>
          <p:cNvPr id="13316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endParaRPr lang="en-US" sz="2800" smtClean="0"/>
          </a:p>
          <a:p>
            <a:pPr eaLnBrk="1" hangingPunct="1"/>
            <a:r>
              <a:rPr lang="en-US" sz="3500" smtClean="0">
                <a:hlinkClick r:id="rId3"/>
              </a:rPr>
              <a:t>www.connectstudentsuccess.com</a:t>
            </a:r>
            <a:endParaRPr lang="en-US" sz="3500" smtClean="0"/>
          </a:p>
          <a:p>
            <a:pPr eaLnBrk="1" hangingPunct="1">
              <a:buFontTx/>
              <a:buNone/>
            </a:pPr>
            <a:endParaRPr lang="en-US" sz="3500" smtClean="0"/>
          </a:p>
          <a:p>
            <a:pPr eaLnBrk="1" hangingPunct="1"/>
            <a:r>
              <a:rPr lang="en-US" sz="3500" smtClean="0">
                <a:hlinkClick r:id="rId4"/>
              </a:rPr>
              <a:t>www.mcgrawhill.ca/support</a:t>
            </a:r>
            <a:endParaRPr lang="en-US" sz="3500" smtClean="0"/>
          </a:p>
          <a:p>
            <a:pPr eaLnBrk="1" hangingPunct="1"/>
            <a:endParaRPr lang="en-US" sz="3500" smtClean="0"/>
          </a:p>
          <a:p>
            <a:pPr eaLnBrk="1" hangingPunct="1"/>
            <a:r>
              <a:rPr lang="en-US" sz="3500" smtClean="0"/>
              <a:t>1-800-565-5758</a:t>
            </a:r>
            <a:endParaRPr lang="en-US" sz="2800" smtClean="0"/>
          </a:p>
          <a:p>
            <a:pPr>
              <a:buFontTx/>
              <a:buNone/>
            </a:pPr>
            <a:endParaRPr lang="en-US" sz="2800" smtClean="0"/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13317" name="Rectangle 2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371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9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ヒラギノ角ゴ Pro W3" pitchFamily="-106" charset="-128"/>
            <a:cs typeface="ヒラギノ角ゴ Pro W3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ヒラギノ角ゴ Pro W3" pitchFamily="-106" charset="-128"/>
            <a:cs typeface="ヒラギノ角ゴ Pro W3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3180</TotalTime>
  <Words>175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Blank Presentation</vt:lpstr>
      <vt:lpstr>Custom Design</vt:lpstr>
      <vt:lpstr>PowerPoint Presentation</vt:lpstr>
      <vt:lpstr>PowerPoint Presentation</vt:lpstr>
      <vt:lpstr>PowerPoint Presentation</vt:lpstr>
      <vt:lpstr>PowerPoint Presentation</vt:lpstr>
      <vt:lpstr>Support</vt:lpstr>
    </vt:vector>
  </TitlesOfParts>
  <Company>McGraw-Hill Properties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McGraw-Hill Properties</dc:creator>
  <cp:lastModifiedBy>O-Hearn, Kevin</cp:lastModifiedBy>
  <cp:revision>224</cp:revision>
  <cp:lastPrinted>2012-08-29T15:35:11Z</cp:lastPrinted>
  <dcterms:created xsi:type="dcterms:W3CDTF">2009-07-24T00:20:38Z</dcterms:created>
  <dcterms:modified xsi:type="dcterms:W3CDTF">2013-09-10T17:33:34Z</dcterms:modified>
</cp:coreProperties>
</file>