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66" r:id="rId1"/>
  </p:sldMasterIdLst>
  <p:notesMasterIdLst>
    <p:notesMasterId r:id="rId92"/>
  </p:notesMasterIdLst>
  <p:sldIdLst>
    <p:sldId id="357" r:id="rId2"/>
    <p:sldId id="554" r:id="rId3"/>
    <p:sldId id="555" r:id="rId4"/>
    <p:sldId id="645" r:id="rId5"/>
    <p:sldId id="624" r:id="rId6"/>
    <p:sldId id="625" r:id="rId7"/>
    <p:sldId id="626" r:id="rId8"/>
    <p:sldId id="627" r:id="rId9"/>
    <p:sldId id="646" r:id="rId10"/>
    <p:sldId id="630" r:id="rId11"/>
    <p:sldId id="664" r:id="rId12"/>
    <p:sldId id="633" r:id="rId13"/>
    <p:sldId id="647" r:id="rId14"/>
    <p:sldId id="569" r:id="rId15"/>
    <p:sldId id="570" r:id="rId16"/>
    <p:sldId id="575" r:id="rId17"/>
    <p:sldId id="648" r:id="rId18"/>
    <p:sldId id="537" r:id="rId19"/>
    <p:sldId id="649" r:id="rId20"/>
    <p:sldId id="650" r:id="rId21"/>
    <p:sldId id="651" r:id="rId22"/>
    <p:sldId id="687" r:id="rId23"/>
    <p:sldId id="688" r:id="rId24"/>
    <p:sldId id="584" r:id="rId25"/>
    <p:sldId id="522" r:id="rId26"/>
    <p:sldId id="586" r:id="rId27"/>
    <p:sldId id="665" r:id="rId28"/>
    <p:sldId id="666" r:id="rId29"/>
    <p:sldId id="667" r:id="rId30"/>
    <p:sldId id="668" r:id="rId31"/>
    <p:sldId id="679" r:id="rId32"/>
    <p:sldId id="680" r:id="rId33"/>
    <p:sldId id="678" r:id="rId34"/>
    <p:sldId id="669" r:id="rId35"/>
    <p:sldId id="681" r:id="rId36"/>
    <p:sldId id="682" r:id="rId37"/>
    <p:sldId id="672" r:id="rId38"/>
    <p:sldId id="673" r:id="rId39"/>
    <p:sldId id="674" r:id="rId40"/>
    <p:sldId id="684" r:id="rId41"/>
    <p:sldId id="686" r:id="rId42"/>
    <p:sldId id="677" r:id="rId43"/>
    <p:sldId id="560" r:id="rId44"/>
    <p:sldId id="690" r:id="rId45"/>
    <p:sldId id="587" r:id="rId46"/>
    <p:sldId id="562" r:id="rId47"/>
    <p:sldId id="691" r:id="rId48"/>
    <p:sldId id="692" r:id="rId49"/>
    <p:sldId id="693" r:id="rId50"/>
    <p:sldId id="564" r:id="rId51"/>
    <p:sldId id="694" r:id="rId52"/>
    <p:sldId id="528" r:id="rId53"/>
    <p:sldId id="592" r:id="rId54"/>
    <p:sldId id="593" r:id="rId55"/>
    <p:sldId id="594" r:id="rId56"/>
    <p:sldId id="595" r:id="rId57"/>
    <p:sldId id="596" r:id="rId58"/>
    <p:sldId id="695" r:id="rId59"/>
    <p:sldId id="597" r:id="rId60"/>
    <p:sldId id="598" r:id="rId61"/>
    <p:sldId id="530" r:id="rId62"/>
    <p:sldId id="696" r:id="rId63"/>
    <p:sldId id="600" r:id="rId64"/>
    <p:sldId id="697" r:id="rId65"/>
    <p:sldId id="698" r:id="rId66"/>
    <p:sldId id="568" r:id="rId67"/>
    <p:sldId id="699" r:id="rId68"/>
    <p:sldId id="700" r:id="rId69"/>
    <p:sldId id="701" r:id="rId70"/>
    <p:sldId id="637" r:id="rId71"/>
    <p:sldId id="545" r:id="rId72"/>
    <p:sldId id="607" r:id="rId73"/>
    <p:sldId id="608" r:id="rId74"/>
    <p:sldId id="606" r:id="rId75"/>
    <p:sldId id="634" r:id="rId76"/>
    <p:sldId id="612" r:id="rId77"/>
    <p:sldId id="610" r:id="rId78"/>
    <p:sldId id="613" r:id="rId79"/>
    <p:sldId id="614" r:id="rId80"/>
    <p:sldId id="635" r:id="rId81"/>
    <p:sldId id="611" r:id="rId82"/>
    <p:sldId id="615" r:id="rId83"/>
    <p:sldId id="702" r:id="rId84"/>
    <p:sldId id="617" r:id="rId85"/>
    <p:sldId id="618" r:id="rId86"/>
    <p:sldId id="642" r:id="rId87"/>
    <p:sldId id="643" r:id="rId88"/>
    <p:sldId id="620" r:id="rId89"/>
    <p:sldId id="644" r:id="rId90"/>
    <p:sldId id="641" r:id="rId91"/>
  </p:sldIdLst>
  <p:sldSz cx="9144000" cy="6858000" type="screen4x3"/>
  <p:notesSz cx="7315200" cy="9601200"/>
  <p:embeddedFontLst>
    <p:embeddedFont>
      <p:font typeface="Calibri" pitchFamily="34" charset="0"/>
      <p:regular r:id="rId93"/>
      <p:bold r:id="rId94"/>
      <p:italic r:id="rId95"/>
      <p:boldItalic r:id="rId96"/>
    </p:embeddedFont>
    <p:embeddedFont>
      <p:font typeface="Book Antiqua" pitchFamily="18" charset="0"/>
      <p:regular r:id="rId97"/>
      <p:bold r:id="rId98"/>
      <p:italic r:id="rId99"/>
      <p:boldItalic r:id="rId100"/>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ulcan High Command"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777777"/>
    <a:srgbClr val="FFFFE5"/>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27" autoAdjust="0"/>
    <p:restoredTop sz="94660"/>
  </p:normalViewPr>
  <p:slideViewPr>
    <p:cSldViewPr>
      <p:cViewPr varScale="1">
        <p:scale>
          <a:sx n="95" d="100"/>
          <a:sy n="95" d="100"/>
        </p:scale>
        <p:origin x="-65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8.fntdata"/><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1.fntdata"/><Relationship Id="rId98"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2.fntdata"/><Relationship Id="rId99" Type="http://schemas.openxmlformats.org/officeDocument/2006/relationships/font" Target="fonts/font7.fntdata"/><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5.fntdata"/><Relationship Id="rId10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defRPr sz="1300"/>
            </a:lvl1pPr>
          </a:lstStyle>
          <a:p>
            <a:pPr>
              <a:defRPr/>
            </a:pPr>
            <a:endParaRPr lang="en-US"/>
          </a:p>
        </p:txBody>
      </p:sp>
      <p:sp>
        <p:nvSpPr>
          <p:cNvPr id="5123"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defRPr sz="1300"/>
            </a:lvl1pPr>
          </a:lstStyle>
          <a:p>
            <a:pPr>
              <a:defRPr/>
            </a:pPr>
            <a:endParaRPr lang="en-US"/>
          </a:p>
        </p:txBody>
      </p:sp>
      <p:sp>
        <p:nvSpPr>
          <p:cNvPr id="5127"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vl1pPr>
          </a:lstStyle>
          <a:p>
            <a:pPr>
              <a:defRPr/>
            </a:pPr>
            <a:fld id="{2FB4690C-8516-4196-B951-FC270F4423F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8FBEEEA8-FC61-4F09-8E54-A932DECF35ED}" type="slidenum">
              <a:rPr lang="en-US" smtClean="0"/>
              <a:pPr/>
              <a:t>1</a:t>
            </a:fld>
            <a:endParaRPr lang="en-US" smtClean="0"/>
          </a:p>
        </p:txBody>
      </p:sp>
      <p:sp>
        <p:nvSpPr>
          <p:cNvPr id="20482" name="Rectangle 2"/>
          <p:cNvSpPr>
            <a:spLocks noGrp="1" noRot="1" noChangeAspect="1" noChangeArrowheads="1"/>
          </p:cNvSpPr>
          <p:nvPr>
            <p:ph type="sldImg"/>
          </p:nvPr>
        </p:nvSpPr>
        <p:spPr>
          <a:solidFill>
            <a:srgbClr val="FFFFFF"/>
          </a:solidFill>
          <a:ln/>
        </p:spPr>
      </p:sp>
      <p:sp>
        <p:nvSpPr>
          <p:cNvPr id="20483" name="Rectangle 3"/>
          <p:cNvSpPr>
            <a:spLocks noGrp="1" noChangeArrowheads="1"/>
          </p:cNvSpPr>
          <p:nvPr>
            <p:ph type="body" idx="1"/>
          </p:nvPr>
        </p:nvSpPr>
        <p:spPr>
          <a:solidFill>
            <a:srgbClr val="FFFFFF"/>
          </a:solidFill>
          <a:ln>
            <a:solidFill>
              <a:srgbClr val="000000"/>
            </a:solidFill>
          </a:ln>
        </p:spPr>
        <p:txBody>
          <a:bodyPr/>
          <a:lstStyle/>
          <a:p>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3" name="Rectangle 7"/>
          <p:cNvSpPr>
            <a:spLocks noGrp="1" noChangeArrowheads="1"/>
          </p:cNvSpPr>
          <p:nvPr>
            <p:ph type="sldNum" sz="quarter" idx="5"/>
          </p:nvPr>
        </p:nvSpPr>
        <p:spPr>
          <a:noFill/>
        </p:spPr>
        <p:txBody>
          <a:bodyPr/>
          <a:lstStyle/>
          <a:p>
            <a:fld id="{41B0B086-4F77-4482-ACBB-89946590A187}" type="slidenum">
              <a:rPr lang="en-US" smtClean="0"/>
              <a:pPr/>
              <a:t>28</a:t>
            </a:fld>
            <a:endParaRPr lang="en-US" smtClean="0"/>
          </a:p>
        </p:txBody>
      </p:sp>
      <p:sp>
        <p:nvSpPr>
          <p:cNvPr id="842754" name="Rectangle 2"/>
          <p:cNvSpPr>
            <a:spLocks noGrp="1" noChangeArrowheads="1"/>
          </p:cNvSpPr>
          <p:nvPr>
            <p:ph type="body" idx="1"/>
          </p:nvPr>
        </p:nvSpPr>
        <p:spPr>
          <a:noFill/>
          <a:ln/>
        </p:spPr>
        <p:txBody>
          <a:bodyPr lIns="95655" tIns="46988" rIns="95655" bIns="46988"/>
          <a:lstStyle/>
          <a:p>
            <a:endParaRPr lang="en-CA" smtClean="0"/>
          </a:p>
        </p:txBody>
      </p:sp>
      <p:sp>
        <p:nvSpPr>
          <p:cNvPr id="842755" name="Rectangle 3"/>
          <p:cNvSpPr>
            <a:spLocks noGrp="1" noRot="1" noChangeAspect="1" noChangeArrowheads="1" noTextEdit="1"/>
          </p:cNvSpPr>
          <p:nvPr>
            <p:ph type="sldImg"/>
          </p:nvPr>
        </p:nvSpPr>
        <p:spPr>
          <a:xfrm>
            <a:off x="1266825" y="727075"/>
            <a:ext cx="4781550" cy="3586163"/>
          </a:xfrm>
          <a:ln w="12700"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1" name="Rectangle 7"/>
          <p:cNvSpPr>
            <a:spLocks noGrp="1" noChangeArrowheads="1"/>
          </p:cNvSpPr>
          <p:nvPr>
            <p:ph type="sldNum" sz="quarter" idx="5"/>
          </p:nvPr>
        </p:nvSpPr>
        <p:spPr>
          <a:noFill/>
        </p:spPr>
        <p:txBody>
          <a:bodyPr/>
          <a:lstStyle/>
          <a:p>
            <a:fld id="{5B69720C-C081-47E1-8260-0C59BBAB2C5D}" type="slidenum">
              <a:rPr lang="en-US" smtClean="0"/>
              <a:pPr/>
              <a:t>29</a:t>
            </a:fld>
            <a:endParaRPr lang="en-US" smtClean="0"/>
          </a:p>
        </p:txBody>
      </p:sp>
      <p:sp>
        <p:nvSpPr>
          <p:cNvPr id="844802" name="Rectangle 2"/>
          <p:cNvSpPr>
            <a:spLocks noGrp="1" noChangeArrowheads="1"/>
          </p:cNvSpPr>
          <p:nvPr>
            <p:ph type="body" idx="1"/>
          </p:nvPr>
        </p:nvSpPr>
        <p:spPr>
          <a:noFill/>
          <a:ln/>
        </p:spPr>
        <p:txBody>
          <a:bodyPr lIns="95655" tIns="46988" rIns="95655" bIns="46988"/>
          <a:lstStyle/>
          <a:p>
            <a:endParaRPr lang="en-CA" smtClean="0"/>
          </a:p>
        </p:txBody>
      </p:sp>
      <p:sp>
        <p:nvSpPr>
          <p:cNvPr id="844803" name="Rectangle 3"/>
          <p:cNvSpPr>
            <a:spLocks noGrp="1" noRot="1" noChangeAspect="1" noChangeArrowheads="1" noTextEdit="1"/>
          </p:cNvSpPr>
          <p:nvPr>
            <p:ph type="sldImg"/>
          </p:nvPr>
        </p:nvSpPr>
        <p:spPr>
          <a:xfrm>
            <a:off x="1266825" y="727075"/>
            <a:ext cx="4781550" cy="3586163"/>
          </a:xfrm>
          <a:ln w="12700" cap="flat">
            <a:solidFill>
              <a:schemeClr val="tx1"/>
            </a:solid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49" name="Rectangle 7"/>
          <p:cNvSpPr>
            <a:spLocks noGrp="1" noChangeArrowheads="1"/>
          </p:cNvSpPr>
          <p:nvPr>
            <p:ph type="sldNum" sz="quarter" idx="5"/>
          </p:nvPr>
        </p:nvSpPr>
        <p:spPr>
          <a:noFill/>
        </p:spPr>
        <p:txBody>
          <a:bodyPr/>
          <a:lstStyle/>
          <a:p>
            <a:fld id="{6E4516DA-DE1F-4139-BFDA-181D46FD1C7C}" type="slidenum">
              <a:rPr lang="en-US" smtClean="0"/>
              <a:pPr/>
              <a:t>30</a:t>
            </a:fld>
            <a:endParaRPr lang="en-US" smtClean="0"/>
          </a:p>
        </p:txBody>
      </p:sp>
      <p:sp>
        <p:nvSpPr>
          <p:cNvPr id="846850" name="Rectangle 2"/>
          <p:cNvSpPr>
            <a:spLocks noGrp="1" noChangeArrowheads="1"/>
          </p:cNvSpPr>
          <p:nvPr>
            <p:ph type="body" idx="1"/>
          </p:nvPr>
        </p:nvSpPr>
        <p:spPr>
          <a:noFill/>
          <a:ln/>
        </p:spPr>
        <p:txBody>
          <a:bodyPr lIns="95655" tIns="46988" rIns="95655" bIns="46988"/>
          <a:lstStyle/>
          <a:p>
            <a:endParaRPr lang="en-CA" smtClean="0"/>
          </a:p>
        </p:txBody>
      </p:sp>
      <p:sp>
        <p:nvSpPr>
          <p:cNvPr id="846851" name="Rectangle 3"/>
          <p:cNvSpPr>
            <a:spLocks noGrp="1" noRot="1" noChangeAspect="1" noChangeArrowheads="1" noTextEdit="1"/>
          </p:cNvSpPr>
          <p:nvPr>
            <p:ph type="sldImg"/>
          </p:nvPr>
        </p:nvSpPr>
        <p:spPr>
          <a:xfrm>
            <a:off x="1266825" y="727075"/>
            <a:ext cx="4781550" cy="3586163"/>
          </a:xfrm>
          <a:ln w="12700" cap="flat">
            <a:solidFill>
              <a:schemeClr val="tx1"/>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7" name="Rectangle 7"/>
          <p:cNvSpPr>
            <a:spLocks noGrp="1" noChangeArrowheads="1"/>
          </p:cNvSpPr>
          <p:nvPr>
            <p:ph type="sldNum" sz="quarter" idx="5"/>
          </p:nvPr>
        </p:nvSpPr>
        <p:spPr>
          <a:noFill/>
        </p:spPr>
        <p:txBody>
          <a:bodyPr/>
          <a:lstStyle/>
          <a:p>
            <a:fld id="{B41159E7-83B6-4324-8846-9D7443AF1E50}" type="slidenum">
              <a:rPr lang="en-US" smtClean="0"/>
              <a:pPr/>
              <a:t>52</a:t>
            </a:fld>
            <a:endParaRPr lang="en-US" smtClean="0"/>
          </a:p>
        </p:txBody>
      </p:sp>
      <p:sp>
        <p:nvSpPr>
          <p:cNvPr id="874498" name="Rectangle 2"/>
          <p:cNvSpPr>
            <a:spLocks noGrp="1" noChangeArrowheads="1"/>
          </p:cNvSpPr>
          <p:nvPr>
            <p:ph type="body" idx="1"/>
          </p:nvPr>
        </p:nvSpPr>
        <p:spPr>
          <a:noFill/>
          <a:ln/>
        </p:spPr>
        <p:txBody>
          <a:bodyPr lIns="95655" tIns="46988" rIns="95655" bIns="46988"/>
          <a:lstStyle/>
          <a:p>
            <a:endParaRPr lang="en-CA" smtClean="0"/>
          </a:p>
        </p:txBody>
      </p:sp>
      <p:sp>
        <p:nvSpPr>
          <p:cNvPr id="874499" name="Rectangle 3"/>
          <p:cNvSpPr>
            <a:spLocks noGrp="1" noRot="1" noChangeAspect="1" noChangeArrowheads="1" noTextEdit="1"/>
          </p:cNvSpPr>
          <p:nvPr>
            <p:ph type="sldImg"/>
          </p:nvPr>
        </p:nvSpPr>
        <p:spPr>
          <a:xfrm>
            <a:off x="1266825" y="727075"/>
            <a:ext cx="4781550" cy="3586163"/>
          </a:xfrm>
          <a:ln w="12700"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3" name="Rectangle 7"/>
          <p:cNvSpPr>
            <a:spLocks noGrp="1" noChangeArrowheads="1"/>
          </p:cNvSpPr>
          <p:nvPr>
            <p:ph type="sldNum" sz="quarter" idx="5"/>
          </p:nvPr>
        </p:nvSpPr>
        <p:spPr>
          <a:noFill/>
        </p:spPr>
        <p:txBody>
          <a:bodyPr/>
          <a:lstStyle/>
          <a:p>
            <a:fld id="{A77810C0-C7FA-4728-92E1-C2DA0E6D3DF2}" type="slidenum">
              <a:rPr lang="en-US" smtClean="0"/>
              <a:pPr/>
              <a:t>61</a:t>
            </a:fld>
            <a:endParaRPr lang="en-US" smtClean="0"/>
          </a:p>
        </p:txBody>
      </p:sp>
      <p:sp>
        <p:nvSpPr>
          <p:cNvPr id="919554" name="Rectangle 2"/>
          <p:cNvSpPr>
            <a:spLocks noGrp="1" noChangeArrowheads="1"/>
          </p:cNvSpPr>
          <p:nvPr>
            <p:ph type="body" idx="1"/>
          </p:nvPr>
        </p:nvSpPr>
        <p:spPr>
          <a:noFill/>
          <a:ln/>
        </p:spPr>
        <p:txBody>
          <a:bodyPr lIns="95655" tIns="46988" rIns="95655" bIns="46988"/>
          <a:lstStyle/>
          <a:p>
            <a:endParaRPr lang="en-CA" smtClean="0"/>
          </a:p>
        </p:txBody>
      </p:sp>
      <p:sp>
        <p:nvSpPr>
          <p:cNvPr id="919555" name="Rectangle 3"/>
          <p:cNvSpPr>
            <a:spLocks noGrp="1" noRot="1" noChangeAspect="1" noChangeArrowheads="1" noTextEdit="1"/>
          </p:cNvSpPr>
          <p:nvPr>
            <p:ph type="sldImg"/>
          </p:nvPr>
        </p:nvSpPr>
        <p:spPr>
          <a:xfrm>
            <a:off x="1266825" y="727075"/>
            <a:ext cx="4781550" cy="3586163"/>
          </a:xfrm>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3" name="Rectangle 7"/>
          <p:cNvSpPr>
            <a:spLocks noGrp="1" noChangeArrowheads="1"/>
          </p:cNvSpPr>
          <p:nvPr>
            <p:ph type="sldNum" sz="quarter" idx="5"/>
          </p:nvPr>
        </p:nvSpPr>
        <p:spPr>
          <a:noFill/>
        </p:spPr>
        <p:txBody>
          <a:bodyPr/>
          <a:lstStyle/>
          <a:p>
            <a:fld id="{DA3CC459-8F3B-4910-8DDB-E61AA3F12984}" type="slidenum">
              <a:rPr lang="en-US" smtClean="0"/>
              <a:pPr/>
              <a:t>8</a:t>
            </a:fld>
            <a:endParaRPr lang="en-US" smtClean="0"/>
          </a:p>
        </p:txBody>
      </p:sp>
      <p:sp>
        <p:nvSpPr>
          <p:cNvPr id="801794" name="Rectangle 2"/>
          <p:cNvSpPr>
            <a:spLocks noGrp="1" noChangeArrowheads="1"/>
          </p:cNvSpPr>
          <p:nvPr>
            <p:ph type="body" idx="1"/>
          </p:nvPr>
        </p:nvSpPr>
        <p:spPr>
          <a:noFill/>
          <a:ln/>
        </p:spPr>
        <p:txBody>
          <a:bodyPr lIns="95655" tIns="46988" rIns="95655" bIns="46988"/>
          <a:lstStyle/>
          <a:p>
            <a:endParaRPr lang="en-CA" smtClean="0"/>
          </a:p>
        </p:txBody>
      </p:sp>
      <p:sp>
        <p:nvSpPr>
          <p:cNvPr id="801795" name="Rectangle 3"/>
          <p:cNvSpPr>
            <a:spLocks noGrp="1" noRot="1" noChangeAspect="1" noChangeArrowheads="1" noTextEdit="1"/>
          </p:cNvSpPr>
          <p:nvPr>
            <p:ph type="sldImg"/>
          </p:nvPr>
        </p:nvSpPr>
        <p:spPr>
          <a:xfrm>
            <a:off x="1266825" y="727075"/>
            <a:ext cx="4781550" cy="3586163"/>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3" name="Rectangle 7"/>
          <p:cNvSpPr>
            <a:spLocks noGrp="1" noChangeArrowheads="1"/>
          </p:cNvSpPr>
          <p:nvPr>
            <p:ph type="sldNum" sz="quarter" idx="5"/>
          </p:nvPr>
        </p:nvSpPr>
        <p:spPr>
          <a:noFill/>
        </p:spPr>
        <p:txBody>
          <a:bodyPr/>
          <a:lstStyle/>
          <a:p>
            <a:fld id="{954D4EFC-38D5-439D-B5B1-15A113CAFE34}" type="slidenum">
              <a:rPr lang="en-US" smtClean="0"/>
              <a:pPr/>
              <a:t>16</a:t>
            </a:fld>
            <a:endParaRPr lang="en-US" smtClean="0"/>
          </a:p>
        </p:txBody>
      </p:sp>
      <p:sp>
        <p:nvSpPr>
          <p:cNvPr id="812034" name="Rectangle 2"/>
          <p:cNvSpPr>
            <a:spLocks noGrp="1" noChangeArrowheads="1"/>
          </p:cNvSpPr>
          <p:nvPr>
            <p:ph type="body" idx="1"/>
          </p:nvPr>
        </p:nvSpPr>
        <p:spPr>
          <a:noFill/>
          <a:ln/>
        </p:spPr>
        <p:txBody>
          <a:bodyPr lIns="95655" tIns="46988" rIns="95655" bIns="46988"/>
          <a:lstStyle/>
          <a:p>
            <a:endParaRPr lang="en-CA" smtClean="0"/>
          </a:p>
        </p:txBody>
      </p:sp>
      <p:sp>
        <p:nvSpPr>
          <p:cNvPr id="812035" name="Rectangle 3"/>
          <p:cNvSpPr>
            <a:spLocks noGrp="1" noRot="1" noChangeAspect="1" noChangeArrowheads="1" noTextEdit="1"/>
          </p:cNvSpPr>
          <p:nvPr>
            <p:ph type="sldImg"/>
          </p:nvPr>
        </p:nvSpPr>
        <p:spPr>
          <a:xfrm>
            <a:off x="1266825" y="727075"/>
            <a:ext cx="4781550" cy="3586163"/>
          </a:xfrm>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5" name="Rectangle 7"/>
          <p:cNvSpPr>
            <a:spLocks noGrp="1" noChangeArrowheads="1"/>
          </p:cNvSpPr>
          <p:nvPr>
            <p:ph type="sldNum" sz="quarter" idx="5"/>
          </p:nvPr>
        </p:nvSpPr>
        <p:spPr>
          <a:noFill/>
        </p:spPr>
        <p:txBody>
          <a:bodyPr/>
          <a:lstStyle/>
          <a:p>
            <a:fld id="{56430531-FF3D-4E26-89EB-957CCD2129F3}" type="slidenum">
              <a:rPr lang="en-US" smtClean="0"/>
              <a:pPr/>
              <a:t>18</a:t>
            </a:fld>
            <a:endParaRPr lang="en-US" smtClean="0"/>
          </a:p>
        </p:txBody>
      </p:sp>
      <p:sp>
        <p:nvSpPr>
          <p:cNvPr id="815106" name="Rectangle 2"/>
          <p:cNvSpPr>
            <a:spLocks noGrp="1" noChangeArrowheads="1"/>
          </p:cNvSpPr>
          <p:nvPr>
            <p:ph type="body" idx="1"/>
          </p:nvPr>
        </p:nvSpPr>
        <p:spPr>
          <a:noFill/>
          <a:ln/>
        </p:spPr>
        <p:txBody>
          <a:bodyPr lIns="95655" tIns="46988" rIns="95655" bIns="46988"/>
          <a:lstStyle/>
          <a:p>
            <a:endParaRPr lang="en-CA" smtClean="0"/>
          </a:p>
        </p:txBody>
      </p:sp>
      <p:sp>
        <p:nvSpPr>
          <p:cNvPr id="815107" name="Rectangle 3"/>
          <p:cNvSpPr>
            <a:spLocks noGrp="1" noRot="1" noChangeAspect="1" noChangeArrowheads="1" noTextEdit="1"/>
          </p:cNvSpPr>
          <p:nvPr>
            <p:ph type="sldImg"/>
          </p:nvPr>
        </p:nvSpPr>
        <p:spPr>
          <a:xfrm>
            <a:off x="1266825" y="727075"/>
            <a:ext cx="4781550" cy="3586163"/>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7" name="Rectangle 7"/>
          <p:cNvSpPr>
            <a:spLocks noGrp="1" noChangeArrowheads="1"/>
          </p:cNvSpPr>
          <p:nvPr>
            <p:ph type="sldNum" sz="quarter" idx="5"/>
          </p:nvPr>
        </p:nvSpPr>
        <p:spPr>
          <a:noFill/>
        </p:spPr>
        <p:txBody>
          <a:bodyPr/>
          <a:lstStyle/>
          <a:p>
            <a:fld id="{D5C724F1-033E-43F8-820D-08632950CAB5}" type="slidenum">
              <a:rPr lang="en-US" smtClean="0"/>
              <a:pPr/>
              <a:t>22</a:t>
            </a:fld>
            <a:endParaRPr lang="en-US" smtClean="0"/>
          </a:p>
        </p:txBody>
      </p:sp>
      <p:sp>
        <p:nvSpPr>
          <p:cNvPr id="864258" name="Rectangle 2"/>
          <p:cNvSpPr>
            <a:spLocks noGrp="1" noChangeArrowheads="1"/>
          </p:cNvSpPr>
          <p:nvPr>
            <p:ph type="body" idx="1"/>
          </p:nvPr>
        </p:nvSpPr>
        <p:spPr>
          <a:noFill/>
          <a:ln/>
        </p:spPr>
        <p:txBody>
          <a:bodyPr lIns="95655" tIns="46988" rIns="95655" bIns="46988"/>
          <a:lstStyle/>
          <a:p>
            <a:endParaRPr lang="en-CA" smtClean="0"/>
          </a:p>
        </p:txBody>
      </p:sp>
      <p:sp>
        <p:nvSpPr>
          <p:cNvPr id="864259" name="Rectangle 3"/>
          <p:cNvSpPr>
            <a:spLocks noGrp="1" noRot="1" noChangeAspect="1" noChangeArrowheads="1" noTextEdit="1"/>
          </p:cNvSpPr>
          <p:nvPr>
            <p:ph type="sldImg"/>
          </p:nvPr>
        </p:nvSpPr>
        <p:spPr>
          <a:xfrm>
            <a:off x="1266825" y="727075"/>
            <a:ext cx="4781550" cy="3586163"/>
          </a:xfrm>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1" name="Rectangle 7"/>
          <p:cNvSpPr>
            <a:spLocks noGrp="1" noChangeArrowheads="1"/>
          </p:cNvSpPr>
          <p:nvPr>
            <p:ph type="sldNum" sz="quarter" idx="5"/>
          </p:nvPr>
        </p:nvSpPr>
        <p:spPr>
          <a:noFill/>
        </p:spPr>
        <p:txBody>
          <a:bodyPr/>
          <a:lstStyle/>
          <a:p>
            <a:fld id="{D4C398DD-C839-4631-886A-C662D204B2A1}" type="slidenum">
              <a:rPr lang="en-US" smtClean="0"/>
              <a:pPr/>
              <a:t>23</a:t>
            </a:fld>
            <a:endParaRPr lang="en-US" smtClean="0"/>
          </a:p>
        </p:txBody>
      </p:sp>
      <p:sp>
        <p:nvSpPr>
          <p:cNvPr id="870402" name="Rectangle 2"/>
          <p:cNvSpPr>
            <a:spLocks noGrp="1" noChangeArrowheads="1"/>
          </p:cNvSpPr>
          <p:nvPr>
            <p:ph type="body" idx="1"/>
          </p:nvPr>
        </p:nvSpPr>
        <p:spPr>
          <a:noFill/>
          <a:ln/>
        </p:spPr>
        <p:txBody>
          <a:bodyPr lIns="95655" tIns="46988" rIns="95655" bIns="46988"/>
          <a:lstStyle/>
          <a:p>
            <a:endParaRPr lang="en-CA" smtClean="0"/>
          </a:p>
        </p:txBody>
      </p:sp>
      <p:sp>
        <p:nvSpPr>
          <p:cNvPr id="870403" name="Rectangle 3"/>
          <p:cNvSpPr>
            <a:spLocks noGrp="1" noRot="1" noChangeAspect="1" noChangeArrowheads="1" noTextEdit="1"/>
          </p:cNvSpPr>
          <p:nvPr>
            <p:ph type="sldImg"/>
          </p:nvPr>
        </p:nvSpPr>
        <p:spPr>
          <a:xfrm>
            <a:off x="1266825" y="727075"/>
            <a:ext cx="4781550" cy="3586163"/>
          </a:xfrm>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7" name="Rectangle 7"/>
          <p:cNvSpPr>
            <a:spLocks noGrp="1" noChangeArrowheads="1"/>
          </p:cNvSpPr>
          <p:nvPr>
            <p:ph type="sldNum" sz="quarter" idx="5"/>
          </p:nvPr>
        </p:nvSpPr>
        <p:spPr>
          <a:noFill/>
        </p:spPr>
        <p:txBody>
          <a:bodyPr/>
          <a:lstStyle/>
          <a:p>
            <a:fld id="{47BC51C4-3461-46EB-A62B-EE03F4648250}" type="slidenum">
              <a:rPr lang="en-US" smtClean="0"/>
              <a:pPr/>
              <a:t>24</a:t>
            </a:fld>
            <a:endParaRPr lang="en-US" smtClean="0"/>
          </a:p>
        </p:txBody>
      </p:sp>
      <p:sp>
        <p:nvSpPr>
          <p:cNvPr id="833538" name="Rectangle 2"/>
          <p:cNvSpPr>
            <a:spLocks noGrp="1" noChangeArrowheads="1"/>
          </p:cNvSpPr>
          <p:nvPr>
            <p:ph type="body" idx="1"/>
          </p:nvPr>
        </p:nvSpPr>
        <p:spPr>
          <a:noFill/>
          <a:ln/>
        </p:spPr>
        <p:txBody>
          <a:bodyPr lIns="95655" tIns="46988" rIns="95655" bIns="46988"/>
          <a:lstStyle/>
          <a:p>
            <a:endParaRPr lang="en-CA" smtClean="0"/>
          </a:p>
        </p:txBody>
      </p:sp>
      <p:sp>
        <p:nvSpPr>
          <p:cNvPr id="833539" name="Rectangle 3"/>
          <p:cNvSpPr>
            <a:spLocks noGrp="1" noRot="1" noChangeAspect="1" noChangeArrowheads="1" noTextEdit="1"/>
          </p:cNvSpPr>
          <p:nvPr>
            <p:ph type="sldImg"/>
          </p:nvPr>
        </p:nvSpPr>
        <p:spPr>
          <a:xfrm>
            <a:off x="1266825" y="727075"/>
            <a:ext cx="4781550" cy="3586163"/>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5" name="Rectangle 7"/>
          <p:cNvSpPr>
            <a:spLocks noGrp="1" noChangeArrowheads="1"/>
          </p:cNvSpPr>
          <p:nvPr>
            <p:ph type="sldNum" sz="quarter" idx="5"/>
          </p:nvPr>
        </p:nvSpPr>
        <p:spPr>
          <a:noFill/>
        </p:spPr>
        <p:txBody>
          <a:bodyPr/>
          <a:lstStyle/>
          <a:p>
            <a:fld id="{B39B3C16-176D-41A2-AE89-A8E68A60E51C}" type="slidenum">
              <a:rPr lang="en-US" smtClean="0"/>
              <a:pPr/>
              <a:t>25</a:t>
            </a:fld>
            <a:endParaRPr lang="en-US" smtClean="0"/>
          </a:p>
        </p:txBody>
      </p:sp>
      <p:sp>
        <p:nvSpPr>
          <p:cNvPr id="835586" name="Rectangle 2"/>
          <p:cNvSpPr>
            <a:spLocks noGrp="1" noChangeArrowheads="1"/>
          </p:cNvSpPr>
          <p:nvPr>
            <p:ph type="body" idx="1"/>
          </p:nvPr>
        </p:nvSpPr>
        <p:spPr>
          <a:noFill/>
          <a:ln/>
        </p:spPr>
        <p:txBody>
          <a:bodyPr lIns="95655" tIns="46988" rIns="95655" bIns="46988"/>
          <a:lstStyle/>
          <a:p>
            <a:endParaRPr lang="en-CA" smtClean="0"/>
          </a:p>
        </p:txBody>
      </p:sp>
      <p:sp>
        <p:nvSpPr>
          <p:cNvPr id="835587" name="Rectangle 3"/>
          <p:cNvSpPr>
            <a:spLocks noGrp="1" noRot="1" noChangeAspect="1" noChangeArrowheads="1" noTextEdit="1"/>
          </p:cNvSpPr>
          <p:nvPr>
            <p:ph type="sldImg"/>
          </p:nvPr>
        </p:nvSpPr>
        <p:spPr>
          <a:xfrm>
            <a:off x="1266825" y="727075"/>
            <a:ext cx="4781550" cy="3586163"/>
          </a:xfrm>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3" name="Rectangle 7"/>
          <p:cNvSpPr>
            <a:spLocks noGrp="1" noChangeArrowheads="1"/>
          </p:cNvSpPr>
          <p:nvPr>
            <p:ph type="sldNum" sz="quarter" idx="5"/>
          </p:nvPr>
        </p:nvSpPr>
        <p:spPr>
          <a:noFill/>
        </p:spPr>
        <p:txBody>
          <a:bodyPr/>
          <a:lstStyle/>
          <a:p>
            <a:fld id="{F6F4D375-859A-42AF-BB13-BC2CFD846F29}" type="slidenum">
              <a:rPr lang="en-US" smtClean="0"/>
              <a:pPr/>
              <a:t>26</a:t>
            </a:fld>
            <a:endParaRPr lang="en-US" smtClean="0"/>
          </a:p>
        </p:txBody>
      </p:sp>
      <p:sp>
        <p:nvSpPr>
          <p:cNvPr id="837634" name="Rectangle 2"/>
          <p:cNvSpPr>
            <a:spLocks noGrp="1" noChangeArrowheads="1"/>
          </p:cNvSpPr>
          <p:nvPr>
            <p:ph type="body" idx="1"/>
          </p:nvPr>
        </p:nvSpPr>
        <p:spPr>
          <a:noFill/>
          <a:ln/>
        </p:spPr>
        <p:txBody>
          <a:bodyPr lIns="95655" tIns="46988" rIns="95655" bIns="46988"/>
          <a:lstStyle/>
          <a:p>
            <a:endParaRPr lang="en-CA" smtClean="0"/>
          </a:p>
        </p:txBody>
      </p:sp>
      <p:sp>
        <p:nvSpPr>
          <p:cNvPr id="837635" name="Rectangle 3"/>
          <p:cNvSpPr>
            <a:spLocks noGrp="1" noRot="1" noChangeAspect="1" noChangeArrowheads="1" noTextEdit="1"/>
          </p:cNvSpPr>
          <p:nvPr>
            <p:ph type="sldImg"/>
          </p:nvPr>
        </p:nvSpPr>
        <p:spPr>
          <a:xfrm>
            <a:off x="1266825" y="727075"/>
            <a:ext cx="4781550" cy="3586163"/>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6400800"/>
            <a:ext cx="8839200" cy="457200"/>
          </a:xfrm>
          <a:prstGeom prst="rect">
            <a:avLst/>
          </a:prstGeom>
          <a:noFill/>
          <a:ln w="12700" cap="sq">
            <a:noFill/>
            <a:miter lim="800000"/>
            <a:headEnd type="none" w="sm" len="sm"/>
            <a:tailEnd type="none" w="sm" len="sm"/>
          </a:ln>
          <a:effectLst/>
        </p:spPr>
        <p:txBody>
          <a:bodyPr/>
          <a:lstStyle/>
          <a:p>
            <a:pPr algn="r" eaLnBrk="0" hangingPunct="0">
              <a:spcBef>
                <a:spcPct val="50000"/>
              </a:spcBef>
              <a:defRPr/>
            </a:pPr>
            <a:endParaRPr lang="en-US" sz="1200" b="1" i="1" dirty="0">
              <a:solidFill>
                <a:schemeClr val="bg1"/>
              </a:solidFill>
              <a:latin typeface="Arial" pitchFamily="34" charset="0"/>
              <a:cs typeface="Arial" pitchFamily="34" charset="0"/>
            </a:endParaRPr>
          </a:p>
        </p:txBody>
      </p:sp>
      <p:pic>
        <p:nvPicPr>
          <p:cNvPr id="5" name="Picture 6" descr="Bowerman 0002371 low.jpg"/>
          <p:cNvPicPr>
            <a:picLocks noChangeAspect="1"/>
          </p:cNvPicPr>
          <p:nvPr/>
        </p:nvPicPr>
        <p:blipFill>
          <a:blip r:embed="rId2"/>
          <a:srcRect/>
          <a:stretch>
            <a:fillRect/>
          </a:stretch>
        </p:blipFill>
        <p:spPr bwMode="auto">
          <a:xfrm>
            <a:off x="180975" y="352425"/>
            <a:ext cx="4552950" cy="5922963"/>
          </a:xfrm>
          <a:prstGeom prst="rect">
            <a:avLst/>
          </a:prstGeom>
          <a:gradFill rotWithShape="0">
            <a:gsLst>
              <a:gs pos="0">
                <a:srgbClr val="5E9EFF"/>
              </a:gs>
              <a:gs pos="39999">
                <a:srgbClr val="85C2FF"/>
              </a:gs>
              <a:gs pos="70000">
                <a:srgbClr val="C4D6EB"/>
              </a:gs>
              <a:gs pos="100000">
                <a:srgbClr val="FFEBFA"/>
              </a:gs>
            </a:gsLst>
            <a:lin ang="5400000"/>
          </a:gradFill>
          <a:ln w="9525">
            <a:noFill/>
            <a:miter lim="800000"/>
            <a:headEnd/>
            <a:tailEnd/>
          </a:ln>
        </p:spPr>
      </p:pic>
      <p:sp>
        <p:nvSpPr>
          <p:cNvPr id="6" name="Text Box 6"/>
          <p:cNvSpPr txBox="1">
            <a:spLocks noChangeArrowheads="1"/>
          </p:cNvSpPr>
          <p:nvPr/>
        </p:nvSpPr>
        <p:spPr bwMode="auto">
          <a:xfrm>
            <a:off x="5100638" y="4953000"/>
            <a:ext cx="3713162" cy="307975"/>
          </a:xfrm>
          <a:prstGeom prst="rect">
            <a:avLst/>
          </a:prstGeom>
          <a:gradFill rotWithShape="0">
            <a:gsLst>
              <a:gs pos="0">
                <a:schemeClr val="bg1"/>
              </a:gs>
              <a:gs pos="100000">
                <a:schemeClr val="bg1">
                  <a:gamma/>
                  <a:shade val="66667"/>
                  <a:invGamma/>
                </a:schemeClr>
              </a:gs>
            </a:gsLst>
            <a:lin ang="5400000" scaled="1"/>
          </a:gradFill>
          <a:ln w="9525" algn="ctr">
            <a:noFill/>
            <a:miter lim="800000"/>
            <a:headEnd/>
            <a:tailEnd/>
          </a:ln>
          <a:effectLst>
            <a:outerShdw dist="35921" dir="8100000" algn="ctr" rotWithShape="0">
              <a:schemeClr val="bg2">
                <a:alpha val="50000"/>
              </a:schemeClr>
            </a:outerShdw>
          </a:effectLst>
        </p:spPr>
        <p:txBody>
          <a:bodyPr anchorCtr="1">
            <a:spAutoFit/>
          </a:bodyPr>
          <a:lstStyle/>
          <a:p>
            <a:pPr eaLnBrk="0" hangingPunct="0">
              <a:defRPr/>
            </a:pPr>
            <a:r>
              <a:rPr lang="en-US" sz="1400" dirty="0">
                <a:latin typeface="Arial" pitchFamily="34" charset="0"/>
                <a:cs typeface="Arial" pitchFamily="34" charset="0"/>
              </a:rPr>
              <a:t>Adapted by Peter Au, George Brown College</a:t>
            </a:r>
          </a:p>
        </p:txBody>
      </p:sp>
      <p:sp>
        <p:nvSpPr>
          <p:cNvPr id="7" name="Rectangle 7"/>
          <p:cNvSpPr>
            <a:spLocks noChangeArrowheads="1"/>
          </p:cNvSpPr>
          <p:nvPr userDrawn="1"/>
        </p:nvSpPr>
        <p:spPr bwMode="auto">
          <a:xfrm>
            <a:off x="136525" y="6400800"/>
            <a:ext cx="8839200" cy="457200"/>
          </a:xfrm>
          <a:prstGeom prst="rect">
            <a:avLst/>
          </a:prstGeom>
          <a:noFill/>
          <a:ln w="12700" cap="sq">
            <a:noFill/>
            <a:miter lim="800000"/>
            <a:headEnd type="none" w="sm" len="sm"/>
            <a:tailEnd type="none" w="sm" len="sm"/>
          </a:ln>
          <a:effectLst/>
        </p:spPr>
        <p:txBody>
          <a:bodyPr/>
          <a:lstStyle/>
          <a:p>
            <a:pPr algn="r" eaLnBrk="0" hangingPunct="0">
              <a:spcBef>
                <a:spcPct val="50000"/>
              </a:spcBef>
              <a:defRPr/>
            </a:pPr>
            <a:r>
              <a:rPr lang="en-US" sz="1200" b="1" i="1">
                <a:solidFill>
                  <a:schemeClr val="bg1"/>
                </a:solidFill>
                <a:latin typeface="Book Antiqua" pitchFamily="18" charset="0"/>
              </a:rPr>
              <a:t>McGraw-Hill Ryerson                                                                                                  Copyright</a:t>
            </a:r>
            <a:r>
              <a:rPr lang="en-US" sz="1200">
                <a:solidFill>
                  <a:schemeClr val="bg1"/>
                </a:solidFill>
                <a:latin typeface="Book Antiqua" pitchFamily="18" charset="0"/>
              </a:rPr>
              <a:t> </a:t>
            </a:r>
            <a:r>
              <a:rPr lang="en-US" sz="1200" b="1" i="1">
                <a:solidFill>
                  <a:schemeClr val="bg1"/>
                </a:solidFill>
                <a:latin typeface="Book Antiqua" pitchFamily="18" charset="0"/>
              </a:rPr>
              <a:t>© 2011 McGraw-Hill Ryerson Limited.</a:t>
            </a:r>
          </a:p>
        </p:txBody>
      </p:sp>
      <p:sp>
        <p:nvSpPr>
          <p:cNvPr id="244740" name="Rectangle 4"/>
          <p:cNvSpPr>
            <a:spLocks noGrp="1" noChangeArrowheads="1"/>
          </p:cNvSpPr>
          <p:nvPr>
            <p:ph type="ctrTitle"/>
          </p:nvPr>
        </p:nvSpPr>
        <p:spPr>
          <a:xfrm>
            <a:off x="4895850" y="352425"/>
            <a:ext cx="4038600" cy="1238250"/>
          </a:xfrm>
          <a:effectLst>
            <a:outerShdw dist="35921" dir="8100000" algn="ctr" rotWithShape="0">
              <a:schemeClr val="bg2">
                <a:alpha val="50000"/>
              </a:schemeClr>
            </a:outerShdw>
          </a:effectLst>
        </p:spPr>
        <p:txBody>
          <a:bodyPr/>
          <a:lstStyle>
            <a:lvl1pPr>
              <a:defRPr sz="3600">
                <a:solidFill>
                  <a:srgbClr val="FFCC66"/>
                </a:solidFill>
              </a:defRPr>
            </a:lvl1pPr>
          </a:lstStyle>
          <a:p>
            <a:r>
              <a:rPr lang="en-US" smtClean="0"/>
              <a:t>Click to edit Master title style</a:t>
            </a:r>
            <a:endParaRPr lang="en-US" dirty="0"/>
          </a:p>
        </p:txBody>
      </p:sp>
      <p:sp>
        <p:nvSpPr>
          <p:cNvPr id="244741" name="Rectangle 5"/>
          <p:cNvSpPr>
            <a:spLocks noGrp="1" noChangeArrowheads="1"/>
          </p:cNvSpPr>
          <p:nvPr>
            <p:ph type="subTitle" idx="1"/>
          </p:nvPr>
        </p:nvSpPr>
        <p:spPr>
          <a:xfrm>
            <a:off x="4924425" y="1828800"/>
            <a:ext cx="4038600" cy="3810000"/>
          </a:xfrm>
          <a:effectLst>
            <a:outerShdw dist="35921" dir="8100000" algn="ctr" rotWithShape="0">
              <a:schemeClr val="bg2">
                <a:alpha val="50000"/>
              </a:schemeClr>
            </a:outerShdw>
          </a:effectLst>
        </p:spPr>
        <p:txBody>
          <a:bodyPr anchor="ctr" anchorCtr="1">
            <a:scene3d>
              <a:camera prst="obliqueTopLeft"/>
              <a:lightRig rig="threePt" dir="t"/>
            </a:scene3d>
            <a:sp3d extrusionH="57150" contourW="12700">
              <a:extrusionClr>
                <a:srgbClr val="663300"/>
              </a:extrusionClr>
              <a:contourClr>
                <a:srgbClr val="663300"/>
              </a:contourClr>
            </a:sp3d>
          </a:bodyPr>
          <a:lstStyle>
            <a:lvl1pPr marL="0" indent="0" algn="ctr">
              <a:buFontTx/>
              <a:buNone/>
              <a:defRPr>
                <a:solidFill>
                  <a:schemeClr val="bg1"/>
                </a:solidFill>
                <a:effectLst>
                  <a:outerShdw blurRad="60007" dist="310007" dir="7680000" sy="30000" kx="1300200" algn="ctr" rotWithShape="0">
                    <a:prstClr val="black">
                      <a:alpha val="32000"/>
                    </a:prstClr>
                  </a:outerShdw>
                </a:effectLst>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t>11-</a:t>
            </a:r>
            <a:fld id="{C3067777-4111-4E18-BBEA-BB6C869A76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19812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0"/>
            <a:ext cx="57912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t>11-</a:t>
            </a:r>
            <a:fld id="{5542AEF3-A12C-49EF-AF36-3EAA4B4F23C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0"/>
            <a:ext cx="7924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80293" y="1225061"/>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9994" y="1218028"/>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7028" y="387096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a:ln/>
        </p:spPr>
        <p:txBody>
          <a:bodyPr/>
          <a:lstStyle>
            <a:lvl1pPr>
              <a:defRPr/>
            </a:lvl1pPr>
          </a:lstStyle>
          <a:p>
            <a:pPr>
              <a:defRPr/>
            </a:pPr>
            <a:r>
              <a:rPr lang="en-US"/>
              <a:t>11-</a:t>
            </a:r>
            <a:fld id="{12434626-9625-40BA-B0AE-5175598503E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8427" y="0"/>
            <a:ext cx="79248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1394" y="1210994"/>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8129" y="1210994"/>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3259" y="3969434"/>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8129" y="396240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a:t>11-</a:t>
            </a:r>
            <a:fld id="{D38294CE-9236-4B9D-B8B4-F3423BD03FDA}" type="slidenum">
              <a:rPr lang="en-US"/>
              <a:pPr>
                <a:defRPr/>
              </a:pPr>
              <a:t>‹#›</a:t>
            </a:fld>
            <a:endParaRPr 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462" y="0"/>
            <a:ext cx="7924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5461" y="1218028"/>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5163" y="1225062"/>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a:t>11-</a:t>
            </a:r>
            <a:fld id="{09361989-88B0-4FEE-A39C-D4F289BA689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9248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43000" y="1295400"/>
            <a:ext cx="7924800" cy="5181600"/>
          </a:xfrm>
        </p:spPr>
        <p:txBody>
          <a:bodyPr/>
          <a:lstStyle/>
          <a:p>
            <a:pPr lvl="0"/>
            <a:r>
              <a:rPr lang="en-US" noProof="0" smtClean="0"/>
              <a:t>Click icon to add table</a:t>
            </a:r>
            <a:endParaRPr lang="en-US" noProof="0"/>
          </a:p>
        </p:txBody>
      </p:sp>
      <p:sp>
        <p:nvSpPr>
          <p:cNvPr id="4" name="Rectangle 5"/>
          <p:cNvSpPr>
            <a:spLocks noGrp="1" noChangeArrowheads="1"/>
          </p:cNvSpPr>
          <p:nvPr>
            <p:ph type="sldNum" sz="quarter" idx="10"/>
          </p:nvPr>
        </p:nvSpPr>
        <p:spPr>
          <a:ln/>
        </p:spPr>
        <p:txBody>
          <a:bodyPr/>
          <a:lstStyle>
            <a:lvl1pPr>
              <a:defRPr/>
            </a:lvl1pPr>
          </a:lstStyle>
          <a:p>
            <a:pPr>
              <a:defRPr/>
            </a:pPr>
            <a:r>
              <a:rPr lang="en-US"/>
              <a:t>11-</a:t>
            </a:r>
            <a:fld id="{4B14DB72-8A10-4D73-B952-6FFC4B7728D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9248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295400"/>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129540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396240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a:ln/>
        </p:spPr>
        <p:txBody>
          <a:bodyPr/>
          <a:lstStyle>
            <a:lvl1pPr>
              <a:defRPr/>
            </a:lvl1pPr>
          </a:lstStyle>
          <a:p>
            <a:pPr>
              <a:defRPr/>
            </a:pPr>
            <a:r>
              <a:rPr lang="en-US"/>
              <a:t>11-</a:t>
            </a:r>
            <a:fld id="{230A94F2-96D6-487C-9663-4495243CA6B6}" type="slidenum">
              <a:rPr lang="en-US"/>
              <a:pPr>
                <a:defRPr/>
              </a:pPr>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60007" dist="310007" dir="7680000" sy="30000" kx="1300200" algn="ctr" rotWithShape="0">
                    <a:prstClr val="black">
                      <a:alpha val="32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36563" y="1066800"/>
            <a:ext cx="7924800" cy="5410200"/>
          </a:xfrm>
        </p:spPr>
        <p:txBody>
          <a:bodyPr/>
          <a:lstStyle>
            <a:lvl1pPr>
              <a:defRPr sz="2800" baseline="0"/>
            </a:lvl1pPr>
            <a:lvl2pPr>
              <a:defRPr sz="2000"/>
            </a:lvl2pPr>
            <a:lvl3pPr>
              <a:defRPr sz="2000"/>
            </a:lvl3pPr>
            <a:lvl4pPr>
              <a:defRPr sz="18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a:t>11-</a:t>
            </a:r>
            <a:fld id="{FD3C45FD-3653-4512-9B43-F2E3637EB5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a:t>11-</a:t>
            </a:r>
            <a:fld id="{FA60EBB4-65EC-404A-B95B-4CCE53E5BEA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1394" y="1239129"/>
            <a:ext cx="3886200" cy="5181600"/>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8129" y="1246163"/>
            <a:ext cx="3886200" cy="5181600"/>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sldNum" sz="quarter" idx="10"/>
          </p:nvPr>
        </p:nvSpPr>
        <p:spPr>
          <a:ln/>
        </p:spPr>
        <p:txBody>
          <a:bodyPr/>
          <a:lstStyle>
            <a:lvl1pPr>
              <a:defRPr/>
            </a:lvl1pPr>
          </a:lstStyle>
          <a:p>
            <a:pPr>
              <a:defRPr/>
            </a:pPr>
            <a:r>
              <a:rPr lang="en-US"/>
              <a:t>11-</a:t>
            </a:r>
            <a:fld id="{A8A3C6E4-ADCD-44F8-AD32-9E89C67DE0E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5063"/>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56214"/>
            <a:ext cx="4040188" cy="639762"/>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a:t>11-</a:t>
            </a:r>
            <a:fld id="{9404F718-C704-4A1F-9C1B-BE27CD165B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lvl1pPr>
              <a:defRPr sz="4400"/>
            </a:lvl1pPr>
          </a:lstStyle>
          <a:p>
            <a:r>
              <a:rPr lang="en-US" smtClean="0"/>
              <a:t>Click to edit Master title style</a:t>
            </a:r>
            <a:endParaRPr lang="en-US" dirty="0"/>
          </a:p>
        </p:txBody>
      </p:sp>
      <p:sp>
        <p:nvSpPr>
          <p:cNvPr id="3" name="Rectangle 5"/>
          <p:cNvSpPr>
            <a:spLocks noGrp="1" noChangeArrowheads="1"/>
          </p:cNvSpPr>
          <p:nvPr>
            <p:ph type="sldNum" sz="quarter" idx="10"/>
          </p:nvPr>
        </p:nvSpPr>
        <p:spPr>
          <a:ln/>
        </p:spPr>
        <p:txBody>
          <a:bodyPr/>
          <a:lstStyle>
            <a:lvl1pPr>
              <a:defRPr/>
            </a:lvl1pPr>
          </a:lstStyle>
          <a:p>
            <a:pPr>
              <a:defRPr/>
            </a:pPr>
            <a:r>
              <a:rPr lang="en-US"/>
              <a:t>11-</a:t>
            </a:r>
            <a:fld id="{6D953DA6-5B1A-4C42-B941-44362633975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a:t>11-</a:t>
            </a:r>
            <a:fld id="{1C47A67B-A0B9-4F00-B14D-E4B6AB76BEB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t>11-</a:t>
            </a:r>
            <a:fld id="{C40D7656-313F-47EF-A894-634789A116D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t>11-</a:t>
            </a:r>
            <a:fld id="{9F9F0AFA-DEA5-4B3A-8AE9-5C02A972FB7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A8486"/>
            </a:gs>
            <a:gs pos="50000">
              <a:schemeClr val="accent1">
                <a:shade val="67500"/>
                <a:satMod val="115000"/>
              </a:schemeClr>
            </a:gs>
            <a:gs pos="100000">
              <a:schemeClr val="accent1">
                <a:shade val="100000"/>
                <a:satMod val="115000"/>
              </a:schemeClr>
            </a:gs>
          </a:gsLst>
          <a:lin ang="8100000" scaled="0"/>
          <a:tileRect/>
        </a:gradFill>
        <a:effectLst/>
      </p:bgPr>
    </p:bg>
    <p:spTree>
      <p:nvGrpSpPr>
        <p:cNvPr id="1" name=""/>
        <p:cNvGrpSpPr/>
        <p:nvPr/>
      </p:nvGrpSpPr>
      <p:grpSpPr>
        <a:xfrm>
          <a:off x="0" y="0"/>
          <a:ext cx="0" cy="0"/>
          <a:chOff x="0" y="0"/>
          <a:chExt cx="0" cy="0"/>
        </a:xfrm>
      </p:grpSpPr>
      <p:sp>
        <p:nvSpPr>
          <p:cNvPr id="243715" name="Rectangle 3"/>
          <p:cNvSpPr>
            <a:spLocks noGrp="1" noChangeArrowheads="1"/>
          </p:cNvSpPr>
          <p:nvPr>
            <p:ph type="title"/>
          </p:nvPr>
        </p:nvSpPr>
        <p:spPr bwMode="auto">
          <a:xfrm>
            <a:off x="608013" y="0"/>
            <a:ext cx="79248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bliqueTopLeft"/>
              <a:lightRig rig="threePt" dir="t"/>
            </a:scene3d>
          </a:bodyPr>
          <a:lstStyle/>
          <a:p>
            <a:pPr lvl="0"/>
            <a:r>
              <a:rPr lang="en-US" smtClean="0"/>
              <a:t>Click to edit Master title style</a:t>
            </a:r>
            <a:endParaRPr lang="en-US" dirty="0" smtClean="0"/>
          </a:p>
        </p:txBody>
      </p:sp>
      <p:sp>
        <p:nvSpPr>
          <p:cNvPr id="1027" name="Rectangle 4"/>
          <p:cNvSpPr>
            <a:spLocks noGrp="1" noChangeArrowheads="1"/>
          </p:cNvSpPr>
          <p:nvPr>
            <p:ph type="body" idx="1"/>
          </p:nvPr>
        </p:nvSpPr>
        <p:spPr bwMode="auto">
          <a:xfrm>
            <a:off x="630238" y="1225550"/>
            <a:ext cx="7924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3717" name="Rectangle 5"/>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solidFill>
                  <a:schemeClr val="accent2"/>
                </a:solidFill>
                <a:latin typeface="Arial" pitchFamily="34" charset="0"/>
                <a:cs typeface="Arial" pitchFamily="34" charset="0"/>
              </a:defRPr>
            </a:lvl1pPr>
          </a:lstStyle>
          <a:p>
            <a:pPr>
              <a:defRPr/>
            </a:pPr>
            <a:r>
              <a:rPr lang="en-US"/>
              <a:t>11-</a:t>
            </a:r>
            <a:fld id="{3461915A-4181-4249-8F69-2BDF5DD9709B}" type="slidenum">
              <a:rPr lang="en-US"/>
              <a:pPr>
                <a:defRPr/>
              </a:pPr>
              <a:t>‹#›</a:t>
            </a:fld>
            <a:endParaRPr lang="en-US"/>
          </a:p>
        </p:txBody>
      </p:sp>
      <p:sp>
        <p:nvSpPr>
          <p:cNvPr id="243720" name="Text Box 8"/>
          <p:cNvSpPr txBox="1">
            <a:spLocks noChangeArrowheads="1"/>
          </p:cNvSpPr>
          <p:nvPr/>
        </p:nvSpPr>
        <p:spPr bwMode="auto">
          <a:xfrm>
            <a:off x="0" y="6583363"/>
            <a:ext cx="4987925" cy="274637"/>
          </a:xfrm>
          <a:prstGeom prst="rect">
            <a:avLst/>
          </a:prstGeom>
          <a:noFill/>
          <a:ln w="9525" algn="ctr">
            <a:noFill/>
            <a:miter lim="800000"/>
            <a:headEnd/>
            <a:tailEnd/>
          </a:ln>
          <a:effectLst/>
        </p:spPr>
        <p:txBody>
          <a:bodyPr>
            <a:spAutoFit/>
          </a:bodyPr>
          <a:lstStyle/>
          <a:p>
            <a:pPr eaLnBrk="0" hangingPunct="0">
              <a:defRPr/>
            </a:pPr>
            <a:r>
              <a:rPr lang="en-US" sz="1200" dirty="0">
                <a:effectLst>
                  <a:outerShdw blurRad="38100" dist="38100" dir="2700000" algn="tl">
                    <a:srgbClr val="C0C0C0"/>
                  </a:outerShdw>
                </a:effectLst>
                <a:latin typeface="Arial" pitchFamily="34" charset="0"/>
                <a:cs typeface="Arial" pitchFamily="34" charset="0"/>
              </a:rPr>
              <a:t>Copyright © 2011 McGraw-Hill Ryerson Limited</a:t>
            </a:r>
          </a:p>
        </p:txBody>
      </p:sp>
    </p:spTree>
  </p:cSld>
  <p:clrMap bg1="lt1" tx1="dk1" bg2="lt2" tx2="dk2" accent1="accent1" accent2="accent2" accent3="accent3" accent4="accent4" accent5="accent5" accent6="accent6" hlink="hlink" folHlink="folHlink"/>
  <p:sldLayoutIdLst>
    <p:sldLayoutId id="2147483683"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bg1"/>
          </a:solidFill>
          <a:effectLst>
            <a:outerShdw blurRad="60007" dist="310007" dir="7680000" sy="30000" kx="1300200" algn="ctr" rotWithShape="0">
              <a:prstClr val="black">
                <a:alpha val="32000"/>
              </a:prstClr>
            </a:outerShdw>
          </a:effectLst>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bg1"/>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slide" Target="slide45.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4.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vmlDrawing" Target="../drawings/vmlDrawing9.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15.bin"/><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slide" Target="slide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17.bin"/><Relationship Id="rId4" Type="http://schemas.openxmlformats.org/officeDocument/2006/relationships/slide" Target="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52.xml"/><Relationship Id="rId1" Type="http://schemas.openxmlformats.org/officeDocument/2006/relationships/slideLayout" Target="../slideLayouts/slideLayout2.xml"/><Relationship Id="rId6" Type="http://schemas.openxmlformats.org/officeDocument/2006/relationships/slide" Target="slide89.xml"/><Relationship Id="rId5" Type="http://schemas.openxmlformats.org/officeDocument/2006/relationships/slide" Target="slide71.xml"/><Relationship Id="rId4" Type="http://schemas.openxmlformats.org/officeDocument/2006/relationships/slide" Target="slide66.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9.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24.bin"/></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26.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28.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40.jpe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44.jpe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7.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50.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4.xml"/><Relationship Id="rId1" Type="http://schemas.openxmlformats.org/officeDocument/2006/relationships/vmlDrawing" Target="../drawings/vmlDrawing30.vml"/><Relationship Id="rId4" Type="http://schemas.openxmlformats.org/officeDocument/2006/relationships/oleObject" Target="../embeddings/oleObject40.bin"/></Relationships>
</file>

<file path=ppt/slides/_rels/slide6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oleObject" Target="../embeddings/oleObject41.bin"/></Relationships>
</file>

<file path=ppt/slides/_rels/slide69.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32.v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34.vml"/></Relationships>
</file>

<file path=ppt/slides/_rels/slide8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35.vml"/></Relationships>
</file>

<file path=ppt/slides/_rels/slide85.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oleObject" Target="../embeddings/oleObject48.bin"/></Relationships>
</file>

<file path=ppt/slides/_rels/slide86.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66.wmf"/><Relationship Id="rId1" Type="http://schemas.openxmlformats.org/officeDocument/2006/relationships/slideLayout" Target="../slideLayouts/slideLayout6.xml"/><Relationship Id="rId4" Type="http://schemas.openxmlformats.org/officeDocument/2006/relationships/image" Target="../media/image67.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6.xml"/><Relationship Id="rId1" Type="http://schemas.openxmlformats.org/officeDocument/2006/relationships/vmlDrawing" Target="../drawings/vmlDrawing37.vml"/><Relationship Id="rId4" Type="http://schemas.openxmlformats.org/officeDocument/2006/relationships/oleObject" Target="../embeddings/oleObject50.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7.bin"/><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3" name="Rectangle 5"/>
          <p:cNvSpPr>
            <a:spLocks noGrp="1" noChangeArrowheads="1"/>
          </p:cNvSpPr>
          <p:nvPr>
            <p:ph type="ctrTitle"/>
          </p:nvPr>
        </p:nvSpPr>
        <p:spPr/>
        <p:txBody>
          <a:bodyPr/>
          <a:lstStyle/>
          <a:p>
            <a:pPr eaLnBrk="1" hangingPunct="1">
              <a:defRPr/>
            </a:pPr>
            <a:r>
              <a:rPr lang="en-US"/>
              <a:t>Chapter 11</a:t>
            </a:r>
          </a:p>
        </p:txBody>
      </p:sp>
      <p:sp>
        <p:nvSpPr>
          <p:cNvPr id="206852" name="Rectangle 4"/>
          <p:cNvSpPr>
            <a:spLocks noGrp="1" noChangeArrowheads="1"/>
          </p:cNvSpPr>
          <p:nvPr>
            <p:ph type="subTitle" idx="1"/>
          </p:nvPr>
        </p:nvSpPr>
        <p:spPr>
          <a:xfrm>
            <a:off x="4859338" y="1700213"/>
            <a:ext cx="4038600" cy="3810000"/>
          </a:xfrm>
        </p:spPr>
        <p:txBody>
          <a:bodyPr/>
          <a:lstStyle/>
          <a:p>
            <a:pPr eaLnBrk="1" hangingPunct="1">
              <a:defRPr/>
            </a:pPr>
            <a:r>
              <a:rPr lang="en-US">
                <a:solidFill>
                  <a:srgbClr val="777777"/>
                </a:solidFill>
              </a:rPr>
              <a:t>Correlation Coefficient and Simple Linear Regression Analysis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6" name="Rectangle 4"/>
          <p:cNvSpPr>
            <a:spLocks noGrp="1" noChangeArrowheads="1"/>
          </p:cNvSpPr>
          <p:nvPr>
            <p:ph type="title"/>
          </p:nvPr>
        </p:nvSpPr>
        <p:spPr>
          <a:xfrm>
            <a:off x="608428" y="0"/>
            <a:ext cx="7924800" cy="914400"/>
          </a:xfrm>
        </p:spPr>
        <p:txBody>
          <a:bodyPr/>
          <a:lstStyle/>
          <a:p>
            <a:pPr eaLnBrk="1" hangingPunct="1">
              <a:defRPr/>
            </a:pPr>
            <a:r>
              <a:rPr lang="en-US"/>
              <a:t>MegaStat Output</a:t>
            </a:r>
          </a:p>
        </p:txBody>
      </p:sp>
      <p:sp>
        <p:nvSpPr>
          <p:cNvPr id="804866" name="Slide Number Placeholder 2"/>
          <p:cNvSpPr>
            <a:spLocks noGrp="1"/>
          </p:cNvSpPr>
          <p:nvPr>
            <p:ph type="sldNum" sz="quarter" idx="10"/>
          </p:nvPr>
        </p:nvSpPr>
        <p:spPr>
          <a:noFill/>
        </p:spPr>
        <p:txBody>
          <a:bodyPr/>
          <a:lstStyle/>
          <a:p>
            <a:r>
              <a:rPr lang="en-US" smtClean="0">
                <a:latin typeface="Arial" charset="0"/>
                <a:cs typeface="Arial" charset="0"/>
              </a:rPr>
              <a:t>11-</a:t>
            </a:r>
            <a:fld id="{7644108C-875A-42F9-9757-1D323040176C}" type="slidenum">
              <a:rPr lang="en-US" smtClean="0">
                <a:latin typeface="Arial" charset="0"/>
                <a:cs typeface="Arial" charset="0"/>
              </a:rPr>
              <a:pPr/>
              <a:t>10</a:t>
            </a:fld>
            <a:endParaRPr lang="en-US" smtClean="0">
              <a:latin typeface="Arial" charset="0"/>
              <a:cs typeface="Arial" charset="0"/>
            </a:endParaRPr>
          </a:p>
        </p:txBody>
      </p:sp>
      <p:pic>
        <p:nvPicPr>
          <p:cNvPr id="804867" name="Picture 5"/>
          <p:cNvPicPr>
            <a:picLocks noChangeAspect="1" noChangeArrowheads="1"/>
          </p:cNvPicPr>
          <p:nvPr/>
        </p:nvPicPr>
        <p:blipFill>
          <a:blip r:embed="rId2"/>
          <a:srcRect l="24153" t="26367" r="12354" b="26367"/>
          <a:stretch>
            <a:fillRect/>
          </a:stretch>
        </p:blipFill>
        <p:spPr bwMode="auto">
          <a:xfrm>
            <a:off x="684213" y="1125538"/>
            <a:ext cx="7866062" cy="4391025"/>
          </a:xfrm>
          <a:prstGeom prst="rect">
            <a:avLst/>
          </a:prstGeom>
          <a:noFill/>
          <a:ln w="9525">
            <a:noFill/>
            <a:miter lim="800000"/>
            <a:headEnd/>
            <a:tailEnd/>
          </a:ln>
        </p:spPr>
      </p:pic>
      <p:sp>
        <p:nvSpPr>
          <p:cNvPr id="7" name="TextBox 6"/>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eaLnBrk="0" hangingPunct="0">
              <a:spcBef>
                <a:spcPct val="20000"/>
              </a:spcBef>
              <a:buClr>
                <a:schemeClr val="accent2"/>
              </a:buClr>
              <a:defRPr/>
            </a:pPr>
            <a:r>
              <a:rPr lang="en-US" sz="1400" dirty="0">
                <a:solidFill>
                  <a:srgbClr val="FFC000"/>
                </a:solidFill>
                <a:latin typeface="+mn-lt"/>
              </a:rPr>
              <a:t>L01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fontScale="90000"/>
          </a:bodyPr>
          <a:lstStyle/>
          <a:p>
            <a:pPr eaLnBrk="1" hangingPunct="1">
              <a:defRPr/>
            </a:pPr>
            <a:r>
              <a:rPr lang="en-US" sz="3600" dirty="0" smtClean="0"/>
              <a:t>Simple Coefficient of Determination eta</a:t>
            </a:r>
            <a:r>
              <a:rPr lang="en-US" sz="3600" baseline="30000" dirty="0" smtClean="0"/>
              <a:t>2</a:t>
            </a:r>
            <a:r>
              <a:rPr lang="en-US" sz="3600" dirty="0" smtClean="0"/>
              <a:t> or r</a:t>
            </a:r>
            <a:r>
              <a:rPr lang="en-US" sz="3600" baseline="30000" dirty="0" smtClean="0"/>
              <a:t>2</a:t>
            </a:r>
            <a:r>
              <a:rPr lang="en-US" sz="3600" dirty="0" smtClean="0"/>
              <a:t> </a:t>
            </a:r>
            <a:endParaRPr lang="en-US" sz="3600" dirty="0"/>
          </a:p>
        </p:txBody>
      </p:sp>
      <p:sp>
        <p:nvSpPr>
          <p:cNvPr id="805890" name="Content Placeholder 3"/>
          <p:cNvSpPr>
            <a:spLocks noGrp="1"/>
          </p:cNvSpPr>
          <p:nvPr>
            <p:ph idx="1"/>
          </p:nvPr>
        </p:nvSpPr>
        <p:spPr>
          <a:xfrm>
            <a:off x="636588" y="1066800"/>
            <a:ext cx="7924800" cy="5410200"/>
          </a:xfrm>
        </p:spPr>
        <p:txBody>
          <a:bodyPr/>
          <a:lstStyle/>
          <a:p>
            <a:pPr eaLnBrk="1" hangingPunct="1"/>
            <a:r>
              <a:rPr lang="en-US" smtClean="0"/>
              <a:t>eta</a:t>
            </a:r>
            <a:r>
              <a:rPr lang="en-US" baseline="30000" smtClean="0"/>
              <a:t>2</a:t>
            </a:r>
            <a:r>
              <a:rPr lang="en-US" smtClean="0"/>
              <a:t> is simply the squared correlation value as a percentage and tells you the amount of variance overlap between the two variables </a:t>
            </a:r>
            <a:r>
              <a:rPr lang="en-US" i="1" smtClean="0"/>
              <a:t>x and y</a:t>
            </a:r>
          </a:p>
          <a:p>
            <a:pPr eaLnBrk="1" hangingPunct="1"/>
            <a:r>
              <a:rPr lang="en-US" smtClean="0"/>
              <a:t>Example</a:t>
            </a:r>
          </a:p>
          <a:p>
            <a:pPr lvl="1" eaLnBrk="1" hangingPunct="1"/>
            <a:r>
              <a:rPr lang="en-US" smtClean="0"/>
              <a:t>If the correlation between self-reported altruistic behaviour and charity donations is 0.24, then eta</a:t>
            </a:r>
            <a:r>
              <a:rPr lang="en-US" baseline="30000" smtClean="0"/>
              <a:t>2</a:t>
            </a:r>
            <a:r>
              <a:rPr lang="en-US" smtClean="0"/>
              <a:t> is 0.24 x 0.24 = 0.0576 (5.76%)</a:t>
            </a:r>
          </a:p>
          <a:p>
            <a:pPr lvl="1" eaLnBrk="1" hangingPunct="1"/>
            <a:r>
              <a:rPr lang="en-US" smtClean="0"/>
              <a:t>Conclude that 5.76 percent of the variance in charity donations overlaps with the variance in self-reported altruistic behaviour</a:t>
            </a:r>
          </a:p>
        </p:txBody>
      </p:sp>
      <p:sp>
        <p:nvSpPr>
          <p:cNvPr id="805891" name="Slide Number Placeholder 2"/>
          <p:cNvSpPr>
            <a:spLocks noGrp="1"/>
          </p:cNvSpPr>
          <p:nvPr>
            <p:ph type="sldNum" sz="quarter" idx="10"/>
          </p:nvPr>
        </p:nvSpPr>
        <p:spPr>
          <a:noFill/>
        </p:spPr>
        <p:txBody>
          <a:bodyPr/>
          <a:lstStyle/>
          <a:p>
            <a:r>
              <a:rPr lang="en-US" smtClean="0">
                <a:latin typeface="Arial" charset="0"/>
                <a:cs typeface="Arial" charset="0"/>
              </a:rPr>
              <a:t>11-</a:t>
            </a:r>
            <a:fld id="{D39FFC63-4CFF-4228-91C0-9A5F8928DD14}" type="slidenum">
              <a:rPr lang="en-US" smtClean="0">
                <a:latin typeface="Arial" charset="0"/>
                <a:cs typeface="Arial" charset="0"/>
              </a:rPr>
              <a:pPr/>
              <a:t>11</a:t>
            </a:fld>
            <a:endParaRPr lang="en-US" smtClean="0">
              <a:latin typeface="Arial" charset="0"/>
              <a:cs typeface="Arial" charset="0"/>
            </a:endParaRPr>
          </a:p>
        </p:txBody>
      </p:sp>
      <p:sp>
        <p:nvSpPr>
          <p:cNvPr id="5" name="TextBox 4"/>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eaLnBrk="0" hangingPunct="0">
              <a:spcBef>
                <a:spcPct val="20000"/>
              </a:spcBef>
              <a:buClr>
                <a:schemeClr val="accent2"/>
              </a:buClr>
              <a:defRPr/>
            </a:pPr>
            <a:r>
              <a:rPr lang="en-US" sz="1400" dirty="0">
                <a:solidFill>
                  <a:srgbClr val="FFC000"/>
                </a:solidFill>
                <a:latin typeface="+mn-lt"/>
              </a:rPr>
              <a:t>L02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Grp="1" noChangeArrowheads="1"/>
          </p:cNvSpPr>
          <p:nvPr>
            <p:ph type="title"/>
          </p:nvPr>
        </p:nvSpPr>
        <p:spPr>
          <a:xfrm>
            <a:off x="608428" y="0"/>
            <a:ext cx="7924800" cy="914400"/>
          </a:xfrm>
        </p:spPr>
        <p:txBody>
          <a:bodyPr/>
          <a:lstStyle/>
          <a:p>
            <a:pPr eaLnBrk="1" hangingPunct="1">
              <a:defRPr/>
            </a:pPr>
            <a:r>
              <a:rPr lang="en-US"/>
              <a:t>Two Important Points</a:t>
            </a:r>
          </a:p>
        </p:txBody>
      </p:sp>
      <p:sp>
        <p:nvSpPr>
          <p:cNvPr id="806914" name="Rectangle 3"/>
          <p:cNvSpPr>
            <a:spLocks noGrp="1" noChangeArrowheads="1"/>
          </p:cNvSpPr>
          <p:nvPr>
            <p:ph idx="1"/>
          </p:nvPr>
        </p:nvSpPr>
        <p:spPr>
          <a:xfrm>
            <a:off x="636588" y="1066800"/>
            <a:ext cx="7924800" cy="5410200"/>
          </a:xfrm>
        </p:spPr>
        <p:txBody>
          <a:bodyPr/>
          <a:lstStyle/>
          <a:p>
            <a:pPr marL="609600" indent="-609600" eaLnBrk="1" hangingPunct="1">
              <a:buFontTx/>
              <a:buAutoNum type="arabicPeriod"/>
            </a:pPr>
            <a:r>
              <a:rPr lang="en-US" smtClean="0"/>
              <a:t>The value of the simple correlation coefficient (r) is not the slope of the least square line</a:t>
            </a:r>
          </a:p>
          <a:p>
            <a:pPr marL="990600" lvl="1" indent="-533400" eaLnBrk="1" hangingPunct="1"/>
            <a:r>
              <a:rPr lang="en-US" smtClean="0"/>
              <a:t>That value is estimated by b</a:t>
            </a:r>
            <a:r>
              <a:rPr lang="en-US" baseline="-25000" smtClean="0"/>
              <a:t>1</a:t>
            </a:r>
          </a:p>
          <a:p>
            <a:pPr marL="609600" indent="-609600" eaLnBrk="1" hangingPunct="1">
              <a:buFontTx/>
              <a:buAutoNum type="arabicPeriod"/>
            </a:pPr>
            <a:r>
              <a:rPr lang="en-US" smtClean="0"/>
              <a:t>High correlation does not imply that a cause-and-effect relationship exists</a:t>
            </a:r>
          </a:p>
          <a:p>
            <a:pPr marL="990600" lvl="1" indent="-533400" eaLnBrk="1" hangingPunct="1"/>
            <a:r>
              <a:rPr lang="en-US" smtClean="0"/>
              <a:t>It simply implies that x and y tend to move together in a </a:t>
            </a:r>
            <a:r>
              <a:rPr lang="en-US" b="1" i="1" u="sng" smtClean="0"/>
              <a:t>linear</a:t>
            </a:r>
            <a:r>
              <a:rPr lang="en-US" smtClean="0"/>
              <a:t> fashion</a:t>
            </a:r>
          </a:p>
          <a:p>
            <a:pPr marL="990600" lvl="1" indent="-533400" eaLnBrk="1" hangingPunct="1"/>
            <a:r>
              <a:rPr lang="en-US" smtClean="0"/>
              <a:t>Scientific theory is required to show a cause-and-effect relationship</a:t>
            </a:r>
          </a:p>
        </p:txBody>
      </p:sp>
      <p:sp>
        <p:nvSpPr>
          <p:cNvPr id="806915" name="Slide Number Placeholder 3"/>
          <p:cNvSpPr>
            <a:spLocks noGrp="1"/>
          </p:cNvSpPr>
          <p:nvPr>
            <p:ph type="sldNum" sz="quarter" idx="10"/>
          </p:nvPr>
        </p:nvSpPr>
        <p:spPr>
          <a:noFill/>
        </p:spPr>
        <p:txBody>
          <a:bodyPr/>
          <a:lstStyle/>
          <a:p>
            <a:r>
              <a:rPr lang="en-US" smtClean="0">
                <a:latin typeface="Arial" charset="0"/>
                <a:cs typeface="Arial" charset="0"/>
              </a:rPr>
              <a:t>11-</a:t>
            </a:r>
            <a:fld id="{6F2D47CC-F6D6-4531-B38C-95F24CAA643D}" type="slidenum">
              <a:rPr lang="en-US" smtClean="0">
                <a:latin typeface="Arial" charset="0"/>
                <a:cs typeface="Arial" charset="0"/>
              </a:rPr>
              <a:pPr/>
              <a:t>12</a:t>
            </a:fld>
            <a:endParaRPr lang="en-US" smtClean="0">
              <a:latin typeface="Arial" charset="0"/>
              <a:cs typeface="Arial" charset="0"/>
            </a:endParaRPr>
          </a:p>
        </p:txBody>
      </p:sp>
      <p:sp>
        <p:nvSpPr>
          <p:cNvPr id="5" name="TextBox 4"/>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eaLnBrk="0" hangingPunct="0">
              <a:spcBef>
                <a:spcPct val="20000"/>
              </a:spcBef>
              <a:buClr>
                <a:schemeClr val="accent2"/>
              </a:buClr>
              <a:defRPr/>
            </a:pPr>
            <a:r>
              <a:rPr lang="en-US" sz="1400" dirty="0">
                <a:solidFill>
                  <a:srgbClr val="FFC000"/>
                </a:solidFill>
                <a:latin typeface="+mn-lt"/>
              </a:rPr>
              <a:t>L01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fontScale="90000"/>
          </a:bodyPr>
          <a:lstStyle/>
          <a:p>
            <a:pPr eaLnBrk="1" hangingPunct="1">
              <a:defRPr/>
            </a:pPr>
            <a:r>
              <a:rPr lang="en-US" sz="3600" dirty="0" smtClean="0"/>
              <a:t>Testing the Significance of the Population Correlation Coefficient</a:t>
            </a:r>
            <a:endParaRPr lang="en-US" sz="3600" dirty="0"/>
          </a:p>
        </p:txBody>
      </p:sp>
      <p:sp>
        <p:nvSpPr>
          <p:cNvPr id="3" name="Content Placeholder 2"/>
          <p:cNvSpPr>
            <a:spLocks noGrp="1"/>
          </p:cNvSpPr>
          <p:nvPr>
            <p:ph idx="1"/>
          </p:nvPr>
        </p:nvSpPr>
        <p:spPr>
          <a:xfrm>
            <a:off x="636588" y="1066800"/>
            <a:ext cx="7924800" cy="5410200"/>
          </a:xfrm>
        </p:spPr>
        <p:txBody>
          <a:bodyPr>
            <a:normAutofit lnSpcReduction="10000"/>
          </a:bodyPr>
          <a:lstStyle/>
          <a:p>
            <a:pPr eaLnBrk="1" hangingPunct="1">
              <a:defRPr/>
            </a:pPr>
            <a:r>
              <a:rPr lang="en-US" dirty="0" smtClean="0"/>
              <a:t>Population correlation coefficient  </a:t>
            </a:r>
            <a:r>
              <a:rPr lang="el-GR" b="1" dirty="0" smtClean="0"/>
              <a:t>ρ</a:t>
            </a:r>
            <a:r>
              <a:rPr lang="en-US" b="1" dirty="0" smtClean="0"/>
              <a:t>  ( rho)</a:t>
            </a:r>
            <a:r>
              <a:rPr lang="en-US" dirty="0" smtClean="0"/>
              <a:t> </a:t>
            </a:r>
          </a:p>
          <a:p>
            <a:pPr lvl="1" eaLnBrk="1" hangingPunct="1">
              <a:defRPr/>
            </a:pPr>
            <a:r>
              <a:rPr lang="en-US" dirty="0" smtClean="0"/>
              <a:t>The population of </a:t>
            </a:r>
            <a:r>
              <a:rPr lang="en-US" b="1" dirty="0" smtClean="0"/>
              <a:t>all possible combinations of observed values of </a:t>
            </a:r>
            <a:r>
              <a:rPr lang="en-US" b="1" i="1" dirty="0" smtClean="0"/>
              <a:t>x and y</a:t>
            </a:r>
          </a:p>
          <a:p>
            <a:pPr lvl="1" eaLnBrk="1" hangingPunct="1">
              <a:defRPr/>
            </a:pPr>
            <a:r>
              <a:rPr lang="en-US" b="1" i="1" dirty="0" smtClean="0"/>
              <a:t>r</a:t>
            </a:r>
            <a:r>
              <a:rPr lang="en-US" i="1" dirty="0" smtClean="0"/>
              <a:t> </a:t>
            </a:r>
            <a:r>
              <a:rPr lang="en-US" dirty="0" smtClean="0"/>
              <a:t>is the point estimate of </a:t>
            </a:r>
            <a:r>
              <a:rPr lang="el-GR" dirty="0" smtClean="0"/>
              <a:t>ρ</a:t>
            </a:r>
            <a:endParaRPr lang="en-US" dirty="0" smtClean="0"/>
          </a:p>
          <a:p>
            <a:pPr eaLnBrk="1" hangingPunct="1">
              <a:defRPr/>
            </a:pPr>
            <a:r>
              <a:rPr lang="en-US" dirty="0" smtClean="0"/>
              <a:t>Hypothesis to be tested</a:t>
            </a:r>
          </a:p>
          <a:p>
            <a:pPr lvl="1" eaLnBrk="1" hangingPunct="1">
              <a:defRPr/>
            </a:pPr>
            <a:r>
              <a:rPr lang="en-US" b="1" dirty="0" smtClean="0">
                <a:solidFill>
                  <a:srgbClr val="C00000"/>
                </a:solidFill>
              </a:rPr>
              <a:t>H</a:t>
            </a:r>
            <a:r>
              <a:rPr lang="en-US" b="1" baseline="-25000" dirty="0" smtClean="0">
                <a:solidFill>
                  <a:srgbClr val="C00000"/>
                </a:solidFill>
              </a:rPr>
              <a:t>0</a:t>
            </a:r>
            <a:r>
              <a:rPr lang="en-US" b="1" dirty="0" smtClean="0">
                <a:solidFill>
                  <a:srgbClr val="C00000"/>
                </a:solidFill>
              </a:rPr>
              <a:t>: </a:t>
            </a:r>
            <a:r>
              <a:rPr lang="el-GR" b="1" dirty="0" smtClean="0">
                <a:solidFill>
                  <a:srgbClr val="C00000"/>
                </a:solidFill>
              </a:rPr>
              <a:t>ρ</a:t>
            </a:r>
            <a:r>
              <a:rPr lang="en-US" b="1" dirty="0" smtClean="0">
                <a:solidFill>
                  <a:srgbClr val="C00000"/>
                </a:solidFill>
              </a:rPr>
              <a:t> = 0</a:t>
            </a:r>
            <a:r>
              <a:rPr lang="en-US" dirty="0" smtClean="0"/>
              <a:t>, which says there is no linear relationship between </a:t>
            </a:r>
            <a:r>
              <a:rPr lang="en-US" i="1" dirty="0" smtClean="0"/>
              <a:t>x and y, against the alternative</a:t>
            </a:r>
            <a:r>
              <a:rPr lang="en-US" dirty="0" smtClean="0"/>
              <a:t> </a:t>
            </a:r>
          </a:p>
          <a:p>
            <a:pPr lvl="1" eaLnBrk="1" hangingPunct="1">
              <a:defRPr/>
            </a:pPr>
            <a:r>
              <a:rPr lang="en-US" b="1" dirty="0" smtClean="0">
                <a:solidFill>
                  <a:srgbClr val="C00000"/>
                </a:solidFill>
              </a:rPr>
              <a:t>H</a:t>
            </a:r>
            <a:r>
              <a:rPr lang="en-US" b="1" baseline="-25000" dirty="0" smtClean="0">
                <a:solidFill>
                  <a:srgbClr val="C00000"/>
                </a:solidFill>
              </a:rPr>
              <a:t>a</a:t>
            </a:r>
            <a:r>
              <a:rPr lang="en-US" b="1" dirty="0" smtClean="0">
                <a:solidFill>
                  <a:srgbClr val="C00000"/>
                </a:solidFill>
              </a:rPr>
              <a:t>: </a:t>
            </a:r>
            <a:r>
              <a:rPr lang="el-GR" b="1" dirty="0" smtClean="0">
                <a:solidFill>
                  <a:srgbClr val="C00000"/>
                </a:solidFill>
              </a:rPr>
              <a:t>ρ</a:t>
            </a:r>
            <a:r>
              <a:rPr lang="en-US" b="1" dirty="0" smtClean="0">
                <a:solidFill>
                  <a:srgbClr val="C00000"/>
                </a:solidFill>
              </a:rPr>
              <a:t> </a:t>
            </a:r>
            <a:r>
              <a:rPr lang="el-GR" b="1" dirty="0" smtClean="0">
                <a:solidFill>
                  <a:srgbClr val="C00000"/>
                </a:solidFill>
              </a:rPr>
              <a:t>≠</a:t>
            </a:r>
            <a:r>
              <a:rPr lang="en-US" b="1" dirty="0" smtClean="0">
                <a:solidFill>
                  <a:srgbClr val="C00000"/>
                </a:solidFill>
              </a:rPr>
              <a:t> 0</a:t>
            </a:r>
            <a:r>
              <a:rPr lang="en-US" dirty="0" smtClean="0"/>
              <a:t>, which says there is a positive or negative linear relationship between </a:t>
            </a:r>
            <a:r>
              <a:rPr lang="en-US" i="1" dirty="0" smtClean="0"/>
              <a:t>x and y</a:t>
            </a:r>
          </a:p>
          <a:p>
            <a:pPr eaLnBrk="1" hangingPunct="1">
              <a:defRPr/>
            </a:pPr>
            <a:r>
              <a:rPr lang="en-US" dirty="0" smtClean="0"/>
              <a:t>Test Statistic</a:t>
            </a:r>
          </a:p>
          <a:p>
            <a:pPr eaLnBrk="1" hangingPunct="1">
              <a:defRPr/>
            </a:pPr>
            <a:endParaRPr lang="en-US" dirty="0" smtClean="0"/>
          </a:p>
          <a:p>
            <a:pPr eaLnBrk="1" hangingPunct="1">
              <a:defRPr/>
            </a:pPr>
            <a:endParaRPr lang="en-US" dirty="0" smtClean="0"/>
          </a:p>
          <a:p>
            <a:pPr lvl="1" eaLnBrk="1" hangingPunct="1">
              <a:defRPr/>
            </a:pPr>
            <a:r>
              <a:rPr lang="en-US" dirty="0" smtClean="0"/>
              <a:t>Assume the population of all observed combinations of x and y are bivariate normally distributed</a:t>
            </a:r>
          </a:p>
          <a:p>
            <a:pPr eaLnBrk="1" hangingPunct="1">
              <a:defRPr/>
            </a:pPr>
            <a:endParaRPr lang="en-US" dirty="0"/>
          </a:p>
        </p:txBody>
      </p:sp>
      <p:sp>
        <p:nvSpPr>
          <p:cNvPr id="799749" name="Slide Number Placeholder 3"/>
          <p:cNvSpPr>
            <a:spLocks noGrp="1"/>
          </p:cNvSpPr>
          <p:nvPr>
            <p:ph type="sldNum" sz="quarter" idx="10"/>
          </p:nvPr>
        </p:nvSpPr>
        <p:spPr>
          <a:noFill/>
        </p:spPr>
        <p:txBody>
          <a:bodyPr/>
          <a:lstStyle/>
          <a:p>
            <a:r>
              <a:rPr lang="en-US" smtClean="0">
                <a:latin typeface="Arial" charset="0"/>
                <a:cs typeface="Arial" charset="0"/>
              </a:rPr>
              <a:t>11-</a:t>
            </a:r>
            <a:fld id="{77EF6BC0-C3D7-492F-9C41-2928A64E9125}" type="slidenum">
              <a:rPr lang="en-US" smtClean="0">
                <a:latin typeface="Arial" charset="0"/>
                <a:cs typeface="Arial" charset="0"/>
              </a:rPr>
              <a:pPr/>
              <a:t>13</a:t>
            </a:fld>
            <a:endParaRPr lang="en-US" smtClean="0">
              <a:latin typeface="Arial" charset="0"/>
              <a:cs typeface="Arial" charset="0"/>
            </a:endParaRPr>
          </a:p>
        </p:txBody>
      </p:sp>
      <p:graphicFrame>
        <p:nvGraphicFramePr>
          <p:cNvPr id="799746" name="Object 2"/>
          <p:cNvGraphicFramePr>
            <a:graphicFrameLocks noChangeAspect="1"/>
          </p:cNvGraphicFramePr>
          <p:nvPr/>
        </p:nvGraphicFramePr>
        <p:xfrm>
          <a:off x="1116013" y="4581525"/>
          <a:ext cx="1368425" cy="863600"/>
        </p:xfrm>
        <a:graphic>
          <a:graphicData uri="http://schemas.openxmlformats.org/presentationml/2006/ole">
            <p:oleObj spid="_x0000_s799746" name="Equation" r:id="rId3" imgW="723600" imgH="457200" progId="Equation.3">
              <p:embed/>
            </p:oleObj>
          </a:graphicData>
        </a:graphic>
      </p:graphicFrame>
      <p:sp>
        <p:nvSpPr>
          <p:cNvPr id="6"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eaLnBrk="0" hangingPunct="0">
              <a:spcBef>
                <a:spcPct val="20000"/>
              </a:spcBef>
              <a:buClr>
                <a:schemeClr val="accent2"/>
              </a:buClr>
              <a:defRPr/>
            </a:pPr>
            <a:r>
              <a:rPr lang="en-US" sz="1400" dirty="0">
                <a:solidFill>
                  <a:srgbClr val="FFC000"/>
                </a:solidFill>
                <a:latin typeface="+mn-lt"/>
              </a:rPr>
              <a:t>L03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a:xfrm>
            <a:off x="608428" y="0"/>
            <a:ext cx="7924800" cy="914400"/>
          </a:xfrm>
        </p:spPr>
        <p:txBody>
          <a:bodyPr/>
          <a:lstStyle/>
          <a:p>
            <a:pPr eaLnBrk="1" hangingPunct="1">
              <a:defRPr/>
            </a:pPr>
            <a:r>
              <a:rPr lang="en-US" sz="3600" dirty="0"/>
              <a:t>The Simple Linear Regression Model</a:t>
            </a:r>
          </a:p>
        </p:txBody>
      </p:sp>
      <p:sp>
        <p:nvSpPr>
          <p:cNvPr id="839682" name="Rectangle 3"/>
          <p:cNvSpPr>
            <a:spLocks noGrp="1" noChangeArrowheads="1"/>
          </p:cNvSpPr>
          <p:nvPr>
            <p:ph idx="1"/>
          </p:nvPr>
        </p:nvSpPr>
        <p:spPr>
          <a:xfrm>
            <a:off x="636588" y="1066800"/>
            <a:ext cx="7924800" cy="5410200"/>
          </a:xfrm>
        </p:spPr>
        <p:txBody>
          <a:bodyPr/>
          <a:lstStyle/>
          <a:p>
            <a:pPr eaLnBrk="1" hangingPunct="1">
              <a:lnSpc>
                <a:spcPct val="90000"/>
              </a:lnSpc>
            </a:pPr>
            <a:r>
              <a:rPr lang="en-US" smtClean="0"/>
              <a:t>The </a:t>
            </a:r>
            <a:r>
              <a:rPr lang="en-US" i="1" smtClean="0"/>
              <a:t>dependent</a:t>
            </a:r>
            <a:r>
              <a:rPr lang="en-US" smtClean="0"/>
              <a:t> (or response) variable is the variable we wish to understand or predict (usually the y term)</a:t>
            </a:r>
          </a:p>
          <a:p>
            <a:pPr eaLnBrk="1" hangingPunct="1">
              <a:lnSpc>
                <a:spcPct val="90000"/>
              </a:lnSpc>
            </a:pPr>
            <a:r>
              <a:rPr lang="en-US" smtClean="0"/>
              <a:t>The </a:t>
            </a:r>
            <a:r>
              <a:rPr lang="en-US" i="1" smtClean="0"/>
              <a:t>independent</a:t>
            </a:r>
            <a:r>
              <a:rPr lang="en-US" smtClean="0"/>
              <a:t> (or predictor) variable is the variable we will use to understand or predict the dependent variable (usually the x term)</a:t>
            </a:r>
          </a:p>
          <a:p>
            <a:pPr eaLnBrk="1" hangingPunct="1">
              <a:lnSpc>
                <a:spcPct val="90000"/>
              </a:lnSpc>
            </a:pPr>
            <a:r>
              <a:rPr lang="en-US" i="1" smtClean="0"/>
              <a:t>Regression analysis</a:t>
            </a:r>
            <a:r>
              <a:rPr lang="en-US" smtClean="0"/>
              <a:t> is a statistical technique that uses observed data to relate the dependent variable to one or more independent variables</a:t>
            </a:r>
          </a:p>
        </p:txBody>
      </p:sp>
      <p:sp>
        <p:nvSpPr>
          <p:cNvPr id="839683" name="Slide Number Placeholder 3"/>
          <p:cNvSpPr>
            <a:spLocks noGrp="1"/>
          </p:cNvSpPr>
          <p:nvPr>
            <p:ph type="sldNum" sz="quarter" idx="10"/>
          </p:nvPr>
        </p:nvSpPr>
        <p:spPr>
          <a:noFill/>
        </p:spPr>
        <p:txBody>
          <a:bodyPr/>
          <a:lstStyle/>
          <a:p>
            <a:r>
              <a:rPr lang="en-US" smtClean="0">
                <a:latin typeface="Arial" charset="0"/>
                <a:cs typeface="Arial" charset="0"/>
              </a:rPr>
              <a:t>11-</a:t>
            </a:r>
            <a:fld id="{BCB79E36-DC20-4706-BF5B-7A13EC7D9B40}" type="slidenum">
              <a:rPr lang="en-US" smtClean="0">
                <a:latin typeface="Arial" charset="0"/>
                <a:cs typeface="Arial" charset="0"/>
              </a:rPr>
              <a:pPr/>
              <a:t>14</a:t>
            </a:fld>
            <a:endParaRPr lang="en-US" smtClean="0">
              <a:latin typeface="Arial" charset="0"/>
              <a:cs typeface="Arial" charset="0"/>
            </a:endParaRPr>
          </a:p>
        </p:txBody>
      </p:sp>
      <p:sp>
        <p:nvSpPr>
          <p:cNvPr id="5" name="TextBox 4"/>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eaLnBrk="0" hangingPunct="0">
              <a:spcBef>
                <a:spcPct val="20000"/>
              </a:spcBef>
              <a:buClr>
                <a:schemeClr val="accent2"/>
              </a:buClr>
              <a:defRPr/>
            </a:pPr>
            <a:r>
              <a:rPr lang="en-US" sz="1400" dirty="0">
                <a:solidFill>
                  <a:srgbClr val="FFC000"/>
                </a:solidFill>
                <a:latin typeface="+mn-lt"/>
              </a:rPr>
              <a:t>L03</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608428" y="0"/>
            <a:ext cx="7924800" cy="914400"/>
          </a:xfrm>
        </p:spPr>
        <p:txBody>
          <a:bodyPr/>
          <a:lstStyle/>
          <a:p>
            <a:pPr eaLnBrk="1" hangingPunct="1">
              <a:defRPr/>
            </a:pPr>
            <a:r>
              <a:rPr lang="en-US" sz="4000"/>
              <a:t>Objective of Regression Analysis</a:t>
            </a:r>
          </a:p>
        </p:txBody>
      </p:sp>
      <p:sp>
        <p:nvSpPr>
          <p:cNvPr id="841730" name="Rectangle 3"/>
          <p:cNvSpPr>
            <a:spLocks noGrp="1" noChangeArrowheads="1"/>
          </p:cNvSpPr>
          <p:nvPr>
            <p:ph idx="1"/>
          </p:nvPr>
        </p:nvSpPr>
        <p:spPr>
          <a:xfrm>
            <a:off x="636588" y="1066800"/>
            <a:ext cx="7924800" cy="5410200"/>
          </a:xfrm>
        </p:spPr>
        <p:txBody>
          <a:bodyPr/>
          <a:lstStyle/>
          <a:p>
            <a:pPr marL="231775" indent="-231775" eaLnBrk="1" hangingPunct="1"/>
            <a:r>
              <a:rPr lang="en-US" smtClean="0"/>
              <a:t>The objective of regression analysis is to build a </a:t>
            </a:r>
            <a:r>
              <a:rPr lang="en-US" i="1" smtClean="0"/>
              <a:t>regression model</a:t>
            </a:r>
            <a:r>
              <a:rPr lang="en-US" smtClean="0"/>
              <a:t> (or predictive equation) that can be used to describe, predict, and control the dependent variable on the basis of the independent variable</a:t>
            </a:r>
          </a:p>
        </p:txBody>
      </p:sp>
      <p:sp>
        <p:nvSpPr>
          <p:cNvPr id="841731" name="Slide Number Placeholder 3"/>
          <p:cNvSpPr>
            <a:spLocks noGrp="1"/>
          </p:cNvSpPr>
          <p:nvPr>
            <p:ph type="sldNum" sz="quarter" idx="10"/>
          </p:nvPr>
        </p:nvSpPr>
        <p:spPr>
          <a:noFill/>
        </p:spPr>
        <p:txBody>
          <a:bodyPr/>
          <a:lstStyle/>
          <a:p>
            <a:r>
              <a:rPr lang="en-US" smtClean="0">
                <a:latin typeface="Arial" charset="0"/>
                <a:cs typeface="Arial" charset="0"/>
              </a:rPr>
              <a:t>11-</a:t>
            </a:r>
            <a:fld id="{561C87F3-F5FF-492E-879D-8DC8BA393299}" type="slidenum">
              <a:rPr lang="en-US" smtClean="0">
                <a:latin typeface="Arial" charset="0"/>
                <a:cs typeface="Arial" charset="0"/>
              </a:rPr>
              <a:pPr/>
              <a:t>15</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3" name="Rectangle 3"/>
          <p:cNvSpPr>
            <a:spLocks noGrp="1" noChangeArrowheads="1"/>
          </p:cNvSpPr>
          <p:nvPr>
            <p:ph type="title"/>
          </p:nvPr>
        </p:nvSpPr>
        <p:spPr>
          <a:xfrm>
            <a:off x="608428" y="0"/>
            <a:ext cx="7924800" cy="914400"/>
          </a:xfrm>
        </p:spPr>
        <p:txBody>
          <a:bodyPr/>
          <a:lstStyle/>
          <a:p>
            <a:pPr eaLnBrk="1" hangingPunct="1">
              <a:defRPr/>
            </a:pPr>
            <a:r>
              <a:rPr lang="en-US" sz="3600" dirty="0" smtClean="0"/>
              <a:t>The Simple Linear Regression Model</a:t>
            </a:r>
            <a:endParaRPr lang="en-US" sz="3600" dirty="0"/>
          </a:p>
        </p:txBody>
      </p:sp>
      <p:sp>
        <p:nvSpPr>
          <p:cNvPr id="624648" name="Rectangle 4"/>
          <p:cNvSpPr>
            <a:spLocks noGrp="1" noChangeArrowheads="1"/>
          </p:cNvSpPr>
          <p:nvPr>
            <p:ph idx="1"/>
          </p:nvPr>
        </p:nvSpPr>
        <p:spPr>
          <a:xfrm>
            <a:off x="636588" y="1066800"/>
            <a:ext cx="7924800" cy="5410200"/>
          </a:xfrm>
        </p:spPr>
        <p:txBody>
          <a:bodyPr/>
          <a:lstStyle/>
          <a:p>
            <a:pPr marL="0" indent="0" eaLnBrk="1" hangingPunct="1">
              <a:buFontTx/>
              <a:buNone/>
            </a:pPr>
            <a:endParaRPr lang="en-US" sz="2900" smtClean="0"/>
          </a:p>
          <a:p>
            <a:pPr marL="0" indent="0" eaLnBrk="1" hangingPunct="1">
              <a:buClr>
                <a:schemeClr val="bg2"/>
              </a:buClr>
              <a:buFont typeface="Symbol" pitchFamily="18" charset="2"/>
              <a:buChar char="·"/>
            </a:pPr>
            <a:r>
              <a:rPr lang="en-US" sz="2900" smtClean="0">
                <a:latin typeface="Symbol" pitchFamily="18" charset="2"/>
              </a:rPr>
              <a:t>b</a:t>
            </a:r>
            <a:r>
              <a:rPr lang="en-US" sz="2900" baseline="-25000" smtClean="0"/>
              <a:t>0</a:t>
            </a:r>
            <a:r>
              <a:rPr lang="en-US" sz="2900" smtClean="0"/>
              <a:t> is the y-intercept; the mean of y when x is 0</a:t>
            </a:r>
          </a:p>
          <a:p>
            <a:pPr marL="0" indent="0" eaLnBrk="1" hangingPunct="1">
              <a:buClr>
                <a:schemeClr val="bg2"/>
              </a:buClr>
              <a:buFont typeface="Symbol" pitchFamily="18" charset="2"/>
              <a:buChar char="·"/>
            </a:pPr>
            <a:r>
              <a:rPr lang="en-US" sz="2900" smtClean="0">
                <a:latin typeface="Symbol" pitchFamily="18" charset="2"/>
              </a:rPr>
              <a:t>b</a:t>
            </a:r>
            <a:r>
              <a:rPr lang="en-US" sz="2900" baseline="-25000" smtClean="0"/>
              <a:t>1</a:t>
            </a:r>
            <a:r>
              <a:rPr lang="en-US" sz="2900" smtClean="0"/>
              <a:t> is the slope; the change in the mean of y per unit change in x</a:t>
            </a:r>
          </a:p>
          <a:p>
            <a:pPr marL="0" indent="0" eaLnBrk="1" hangingPunct="1">
              <a:buClr>
                <a:schemeClr val="bg2"/>
              </a:buClr>
              <a:buFont typeface="Symbol" pitchFamily="18" charset="2"/>
              <a:buChar char="·"/>
            </a:pPr>
            <a:r>
              <a:rPr lang="en-US" sz="2900" smtClean="0">
                <a:latin typeface="Symbol" pitchFamily="18" charset="2"/>
              </a:rPr>
              <a:t>e</a:t>
            </a:r>
            <a:r>
              <a:rPr lang="en-US" sz="2900" smtClean="0"/>
              <a:t> is an error</a:t>
            </a:r>
            <a:r>
              <a:rPr lang="en-US" sz="2900" b="1" smtClean="0"/>
              <a:t> </a:t>
            </a:r>
            <a:r>
              <a:rPr lang="en-US" sz="2900" smtClean="0"/>
              <a:t>term that describes the effect on y of all factors other than x</a:t>
            </a:r>
          </a:p>
        </p:txBody>
      </p:sp>
      <p:sp>
        <p:nvSpPr>
          <p:cNvPr id="624649" name="Slide Number Placeholder 3"/>
          <p:cNvSpPr>
            <a:spLocks noGrp="1"/>
          </p:cNvSpPr>
          <p:nvPr>
            <p:ph type="sldNum" sz="quarter" idx="10"/>
          </p:nvPr>
        </p:nvSpPr>
        <p:spPr>
          <a:noFill/>
        </p:spPr>
        <p:txBody>
          <a:bodyPr/>
          <a:lstStyle/>
          <a:p>
            <a:r>
              <a:rPr lang="en-US" smtClean="0">
                <a:latin typeface="Arial" charset="0"/>
                <a:cs typeface="Arial" charset="0"/>
              </a:rPr>
              <a:t>11-</a:t>
            </a:r>
            <a:fld id="{10B6833C-0833-4FBA-A52A-ACD6E64DE211}" type="slidenum">
              <a:rPr lang="en-US" smtClean="0">
                <a:latin typeface="Arial" charset="0"/>
                <a:cs typeface="Arial" charset="0"/>
              </a:rPr>
              <a:pPr/>
              <a:t>16</a:t>
            </a:fld>
            <a:endParaRPr lang="en-US" smtClean="0">
              <a:latin typeface="Arial" charset="0"/>
              <a:cs typeface="Arial" charset="0"/>
            </a:endParaRPr>
          </a:p>
        </p:txBody>
      </p:sp>
      <p:sp>
        <p:nvSpPr>
          <p:cNvPr id="624650" name="Rectangle 2"/>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pPr eaLnBrk="0" hangingPunct="0"/>
            <a:endParaRPr lang="en-US"/>
          </a:p>
        </p:txBody>
      </p:sp>
      <p:graphicFrame>
        <p:nvGraphicFramePr>
          <p:cNvPr id="624646" name="Object 6"/>
          <p:cNvGraphicFramePr>
            <a:graphicFrameLocks/>
          </p:cNvGraphicFramePr>
          <p:nvPr/>
        </p:nvGraphicFramePr>
        <p:xfrm>
          <a:off x="1042988" y="908050"/>
          <a:ext cx="3806825" cy="681038"/>
        </p:xfrm>
        <a:graphic>
          <a:graphicData uri="http://schemas.openxmlformats.org/presentationml/2006/ole">
            <p:oleObj spid="_x0000_s624646" name="Equation" r:id="rId4" imgW="1574640" imgH="228600" progId="Equation.3">
              <p:embed/>
            </p:oleObj>
          </a:graphicData>
        </a:graphic>
      </p:graphicFrame>
      <p:sp>
        <p:nvSpPr>
          <p:cNvPr id="8" name="TextBox 7"/>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eaLnBrk="0" hangingPunct="0">
              <a:spcBef>
                <a:spcPct val="20000"/>
              </a:spcBef>
              <a:buClr>
                <a:schemeClr val="accent2"/>
              </a:buClr>
              <a:defRPr/>
            </a:pPr>
            <a:r>
              <a:rPr lang="en-US" sz="1400" dirty="0">
                <a:solidFill>
                  <a:srgbClr val="FFC000"/>
                </a:solidFill>
                <a:latin typeface="+mn-lt"/>
              </a:rPr>
              <a:t>L05</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fontScale="90000"/>
          </a:bodyPr>
          <a:lstStyle/>
          <a:p>
            <a:pPr eaLnBrk="1" hangingPunct="1">
              <a:defRPr/>
            </a:pPr>
            <a:r>
              <a:rPr lang="en-US" dirty="0" smtClean="0"/>
              <a:t>Form of The Simple Linear</a:t>
            </a:r>
            <a:br>
              <a:rPr lang="en-US" dirty="0" smtClean="0"/>
            </a:br>
            <a:r>
              <a:rPr lang="en-US" sz="3200" dirty="0" smtClean="0"/>
              <a:t>Regression Model</a:t>
            </a:r>
            <a:endParaRPr lang="en-US" dirty="0"/>
          </a:p>
        </p:txBody>
      </p:sp>
      <p:sp>
        <p:nvSpPr>
          <p:cNvPr id="3" name="Content Placeholder 2"/>
          <p:cNvSpPr>
            <a:spLocks noGrp="1"/>
          </p:cNvSpPr>
          <p:nvPr>
            <p:ph idx="1"/>
          </p:nvPr>
        </p:nvSpPr>
        <p:spPr>
          <a:xfrm>
            <a:off x="636588" y="1066800"/>
            <a:ext cx="7924800" cy="5410200"/>
          </a:xfrm>
        </p:spPr>
        <p:txBody>
          <a:bodyPr>
            <a:normAutofit fontScale="92500"/>
          </a:bodyPr>
          <a:lstStyle/>
          <a:p>
            <a:pPr eaLnBrk="1" hangingPunct="1">
              <a:defRPr/>
            </a:pPr>
            <a:r>
              <a:rPr lang="en-US" dirty="0" smtClean="0"/>
              <a:t>The model</a:t>
            </a:r>
          </a:p>
          <a:p>
            <a:pPr eaLnBrk="1" hangingPunct="1">
              <a:defRPr/>
            </a:pPr>
            <a:endParaRPr lang="en-US" dirty="0" smtClean="0"/>
          </a:p>
          <a:p>
            <a:pPr eaLnBrk="1" hangingPunct="1">
              <a:defRPr/>
            </a:pPr>
            <a:endParaRPr lang="en-US" dirty="0" smtClean="0"/>
          </a:p>
          <a:p>
            <a:pPr lvl="1" eaLnBrk="1" hangingPunct="1">
              <a:defRPr/>
            </a:pPr>
            <a:r>
              <a:rPr lang="en-US" b="1" dirty="0" smtClean="0">
                <a:solidFill>
                  <a:srgbClr val="C00000"/>
                </a:solidFill>
                <a:sym typeface="Symbol" pitchFamily="18" charset="2"/>
              </a:rPr>
              <a:t></a:t>
            </a:r>
            <a:r>
              <a:rPr lang="en-US" b="1" baseline="-25000" noProof="1" smtClean="0">
                <a:solidFill>
                  <a:srgbClr val="C00000"/>
                </a:solidFill>
                <a:sym typeface="Symbol" pitchFamily="18" charset="2"/>
              </a:rPr>
              <a:t>y|x</a:t>
            </a:r>
            <a:r>
              <a:rPr lang="en-US" b="1" dirty="0" smtClean="0">
                <a:solidFill>
                  <a:srgbClr val="C00000"/>
                </a:solidFill>
                <a:sym typeface="Symbol" pitchFamily="18" charset="2"/>
              </a:rPr>
              <a:t> = </a:t>
            </a:r>
            <a:r>
              <a:rPr lang="en-US" b="1" dirty="0" smtClean="0">
                <a:solidFill>
                  <a:srgbClr val="C00000"/>
                </a:solidFill>
                <a:latin typeface="Symbol" pitchFamily="18" charset="2"/>
              </a:rPr>
              <a:t>b</a:t>
            </a:r>
            <a:r>
              <a:rPr lang="en-US" b="1" baseline="-25000" dirty="0" smtClean="0">
                <a:solidFill>
                  <a:srgbClr val="C00000"/>
                </a:solidFill>
              </a:rPr>
              <a:t>0</a:t>
            </a:r>
            <a:r>
              <a:rPr lang="en-US" b="1" dirty="0" smtClean="0">
                <a:solidFill>
                  <a:srgbClr val="C00000"/>
                </a:solidFill>
              </a:rPr>
              <a:t> + </a:t>
            </a:r>
            <a:r>
              <a:rPr lang="en-US" b="1" dirty="0" smtClean="0">
                <a:solidFill>
                  <a:srgbClr val="C00000"/>
                </a:solidFill>
                <a:latin typeface="Symbol" pitchFamily="18" charset="2"/>
              </a:rPr>
              <a:t>b</a:t>
            </a:r>
            <a:r>
              <a:rPr lang="en-US" b="1" baseline="-25000" dirty="0" smtClean="0">
                <a:solidFill>
                  <a:srgbClr val="C00000"/>
                </a:solidFill>
              </a:rPr>
              <a:t>1</a:t>
            </a:r>
            <a:r>
              <a:rPr lang="en-US" b="1" dirty="0" smtClean="0">
                <a:solidFill>
                  <a:srgbClr val="C00000"/>
                </a:solidFill>
              </a:rPr>
              <a:t>x + </a:t>
            </a:r>
            <a:r>
              <a:rPr lang="en-US" b="1" dirty="0" smtClean="0">
                <a:solidFill>
                  <a:srgbClr val="C00000"/>
                </a:solidFill>
                <a:latin typeface="Symbol" pitchFamily="18" charset="2"/>
              </a:rPr>
              <a:t>e</a:t>
            </a:r>
            <a:r>
              <a:rPr lang="en-US" dirty="0" smtClean="0"/>
              <a:t> is the mean value of the dependent variable y when the value of the independent variable is x</a:t>
            </a:r>
          </a:p>
          <a:p>
            <a:pPr lvl="1" eaLnBrk="1" hangingPunct="1">
              <a:defRPr/>
            </a:pPr>
            <a:r>
              <a:rPr lang="en-US" dirty="0" smtClean="0"/>
              <a:t>β</a:t>
            </a:r>
            <a:r>
              <a:rPr lang="en-US" baseline="-25000" dirty="0" smtClean="0"/>
              <a:t>0</a:t>
            </a:r>
            <a:r>
              <a:rPr lang="en-US" dirty="0" smtClean="0"/>
              <a:t> and β</a:t>
            </a:r>
            <a:r>
              <a:rPr lang="en-US" baseline="-25000" dirty="0" smtClean="0"/>
              <a:t>1</a:t>
            </a:r>
            <a:r>
              <a:rPr lang="en-US" dirty="0" smtClean="0"/>
              <a:t> are called regression parameters</a:t>
            </a:r>
          </a:p>
          <a:p>
            <a:pPr lvl="1" eaLnBrk="1" hangingPunct="1">
              <a:defRPr/>
            </a:pPr>
            <a:r>
              <a:rPr lang="en-US" dirty="0" smtClean="0"/>
              <a:t>β</a:t>
            </a:r>
            <a:r>
              <a:rPr lang="en-US" baseline="-25000" dirty="0" smtClean="0"/>
              <a:t>0</a:t>
            </a:r>
            <a:r>
              <a:rPr lang="en-US" dirty="0" smtClean="0"/>
              <a:t> is the y-intercept and β</a:t>
            </a:r>
            <a:r>
              <a:rPr lang="en-US" baseline="-25000" dirty="0" smtClean="0"/>
              <a:t>1</a:t>
            </a:r>
            <a:r>
              <a:rPr lang="en-US" dirty="0" smtClean="0"/>
              <a:t> is the slope</a:t>
            </a:r>
          </a:p>
          <a:p>
            <a:pPr eaLnBrk="1" hangingPunct="1">
              <a:defRPr/>
            </a:pPr>
            <a:r>
              <a:rPr lang="en-US" dirty="0" smtClean="0"/>
              <a:t>We do not know the true values of these parameters </a:t>
            </a:r>
            <a:r>
              <a:rPr lang="el-GR" dirty="0" smtClean="0"/>
              <a:t>β</a:t>
            </a:r>
            <a:r>
              <a:rPr lang="en-US" baseline="-25000" dirty="0" smtClean="0"/>
              <a:t>0</a:t>
            </a:r>
            <a:r>
              <a:rPr lang="en-US" dirty="0" smtClean="0"/>
              <a:t> and </a:t>
            </a:r>
            <a:r>
              <a:rPr lang="el-GR" dirty="0" smtClean="0"/>
              <a:t>β</a:t>
            </a:r>
            <a:r>
              <a:rPr lang="en-US" baseline="-25000" dirty="0" smtClean="0"/>
              <a:t>1 </a:t>
            </a:r>
            <a:r>
              <a:rPr lang="en-US" dirty="0" smtClean="0"/>
              <a:t> so we use sample data to estimate them</a:t>
            </a:r>
            <a:endParaRPr lang="en-US" baseline="-25000" dirty="0" smtClean="0"/>
          </a:p>
          <a:p>
            <a:pPr eaLnBrk="1" hangingPunct="1">
              <a:defRPr/>
            </a:pPr>
            <a:r>
              <a:rPr lang="en-US" b="1" dirty="0" smtClean="0">
                <a:solidFill>
                  <a:srgbClr val="C00000"/>
                </a:solidFill>
              </a:rPr>
              <a:t>b</a:t>
            </a:r>
            <a:r>
              <a:rPr lang="en-US" b="1" baseline="-25000" dirty="0" smtClean="0">
                <a:solidFill>
                  <a:srgbClr val="C00000"/>
                </a:solidFill>
              </a:rPr>
              <a:t>0</a:t>
            </a:r>
            <a:r>
              <a:rPr lang="en-US" dirty="0" smtClean="0"/>
              <a:t> is the estimate of </a:t>
            </a:r>
            <a:r>
              <a:rPr lang="en-US" b="1" dirty="0" smtClean="0">
                <a:solidFill>
                  <a:srgbClr val="C00000"/>
                </a:solidFill>
              </a:rPr>
              <a:t>β</a:t>
            </a:r>
            <a:r>
              <a:rPr lang="en-US" b="1" baseline="-25000" dirty="0" smtClean="0">
                <a:solidFill>
                  <a:srgbClr val="C00000"/>
                </a:solidFill>
              </a:rPr>
              <a:t>0</a:t>
            </a:r>
            <a:r>
              <a:rPr lang="en-US" dirty="0" smtClean="0"/>
              <a:t> and </a:t>
            </a:r>
            <a:r>
              <a:rPr lang="en-US" b="1" dirty="0" smtClean="0">
                <a:solidFill>
                  <a:srgbClr val="C00000"/>
                </a:solidFill>
              </a:rPr>
              <a:t>b</a:t>
            </a:r>
            <a:r>
              <a:rPr lang="en-US" b="1" baseline="-25000" dirty="0" smtClean="0">
                <a:solidFill>
                  <a:srgbClr val="C00000"/>
                </a:solidFill>
              </a:rPr>
              <a:t>1</a:t>
            </a:r>
            <a:r>
              <a:rPr lang="en-US" dirty="0" smtClean="0"/>
              <a:t> is the estimate of </a:t>
            </a:r>
            <a:r>
              <a:rPr lang="en-US" b="1" dirty="0" smtClean="0">
                <a:solidFill>
                  <a:srgbClr val="C00000"/>
                </a:solidFill>
              </a:rPr>
              <a:t>β</a:t>
            </a:r>
            <a:r>
              <a:rPr lang="en-US" b="1" baseline="-25000" dirty="0" smtClean="0">
                <a:solidFill>
                  <a:srgbClr val="C00000"/>
                </a:solidFill>
              </a:rPr>
              <a:t>1</a:t>
            </a:r>
          </a:p>
          <a:p>
            <a:pPr eaLnBrk="1" hangingPunct="1">
              <a:defRPr/>
            </a:pPr>
            <a:r>
              <a:rPr lang="en-US" dirty="0" smtClean="0"/>
              <a:t>ɛ is an error term that describes the effects on </a:t>
            </a:r>
            <a:r>
              <a:rPr lang="en-US" i="1" dirty="0" smtClean="0"/>
              <a:t>y </a:t>
            </a:r>
            <a:r>
              <a:rPr lang="en-US" dirty="0" smtClean="0"/>
              <a:t>of all factors other than the value of the independent variable </a:t>
            </a:r>
            <a:r>
              <a:rPr lang="en-US" i="1" dirty="0" smtClean="0"/>
              <a:t>x</a:t>
            </a:r>
            <a:endParaRPr lang="en-US" b="1" baseline="-25000" dirty="0" smtClean="0">
              <a:solidFill>
                <a:srgbClr val="C00000"/>
              </a:solidFill>
            </a:endParaRPr>
          </a:p>
          <a:p>
            <a:pPr eaLnBrk="1" hangingPunct="1">
              <a:buFontTx/>
              <a:buNone/>
              <a:defRPr/>
            </a:pPr>
            <a:endParaRPr lang="en-US" dirty="0"/>
          </a:p>
        </p:txBody>
      </p:sp>
      <p:sp>
        <p:nvSpPr>
          <p:cNvPr id="800773" name="Slide Number Placeholder 3"/>
          <p:cNvSpPr>
            <a:spLocks noGrp="1"/>
          </p:cNvSpPr>
          <p:nvPr>
            <p:ph type="sldNum" sz="quarter" idx="10"/>
          </p:nvPr>
        </p:nvSpPr>
        <p:spPr>
          <a:noFill/>
        </p:spPr>
        <p:txBody>
          <a:bodyPr/>
          <a:lstStyle/>
          <a:p>
            <a:r>
              <a:rPr lang="en-US" smtClean="0">
                <a:latin typeface="Arial" charset="0"/>
                <a:cs typeface="Arial" charset="0"/>
              </a:rPr>
              <a:t>11-</a:t>
            </a:r>
            <a:fld id="{ED35C664-4DEE-4538-8DFD-0C5CB3E24561}" type="slidenum">
              <a:rPr lang="en-US" smtClean="0">
                <a:latin typeface="Arial" charset="0"/>
                <a:cs typeface="Arial" charset="0"/>
              </a:rPr>
              <a:pPr/>
              <a:t>17</a:t>
            </a:fld>
            <a:endParaRPr lang="en-US" smtClean="0">
              <a:latin typeface="Arial" charset="0"/>
              <a:cs typeface="Arial" charset="0"/>
            </a:endParaRPr>
          </a:p>
        </p:txBody>
      </p:sp>
      <p:graphicFrame>
        <p:nvGraphicFramePr>
          <p:cNvPr id="800770" name="Object 2"/>
          <p:cNvGraphicFramePr>
            <a:graphicFrameLocks/>
          </p:cNvGraphicFramePr>
          <p:nvPr/>
        </p:nvGraphicFramePr>
        <p:xfrm>
          <a:off x="1042988" y="1628775"/>
          <a:ext cx="3806825" cy="681038"/>
        </p:xfrm>
        <a:graphic>
          <a:graphicData uri="http://schemas.openxmlformats.org/presentationml/2006/ole">
            <p:oleObj spid="_x0000_s800770" name="Equation" r:id="rId3" imgW="1574640" imgH="228600" progId="Equation.3">
              <p:embed/>
            </p:oleObj>
          </a:graphicData>
        </a:graphic>
      </p:graphicFrame>
      <p:sp>
        <p:nvSpPr>
          <p:cNvPr id="6"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eaLnBrk="0" hangingPunct="0">
              <a:spcBef>
                <a:spcPct val="20000"/>
              </a:spcBef>
              <a:buClr>
                <a:schemeClr val="accent2"/>
              </a:buClr>
              <a:defRPr/>
            </a:pPr>
            <a:r>
              <a:rPr lang="en-US" sz="1400" dirty="0">
                <a:solidFill>
                  <a:srgbClr val="FFC000"/>
                </a:solidFill>
                <a:latin typeface="+mn-lt"/>
              </a:rPr>
              <a:t>L05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800770"/>
                                        </p:tgtEl>
                                        <p:attrNameLst>
                                          <p:attrName>style.visibility</p:attrName>
                                        </p:attrNameLst>
                                      </p:cBhvr>
                                      <p:to>
                                        <p:strVal val="visible"/>
                                      </p:to>
                                    </p:set>
                                    <p:anim calcmode="lin" valueType="num">
                                      <p:cBhvr>
                                        <p:cTn id="11" dur="500" fill="hold"/>
                                        <p:tgtEl>
                                          <p:spTgt spid="800770"/>
                                        </p:tgtEl>
                                        <p:attrNameLst>
                                          <p:attrName>ppt_w</p:attrName>
                                        </p:attrNameLst>
                                      </p:cBhvr>
                                      <p:tavLst>
                                        <p:tav tm="0">
                                          <p:val>
                                            <p:fltVal val="0"/>
                                          </p:val>
                                        </p:tav>
                                        <p:tav tm="100000">
                                          <p:val>
                                            <p:strVal val="#ppt_w"/>
                                          </p:val>
                                        </p:tav>
                                      </p:tavLst>
                                    </p:anim>
                                    <p:anim calcmode="lin" valueType="num">
                                      <p:cBhvr>
                                        <p:cTn id="12" dur="500" fill="hold"/>
                                        <p:tgtEl>
                                          <p:spTgt spid="800770"/>
                                        </p:tgtEl>
                                        <p:attrNameLst>
                                          <p:attrName>ppt_h</p:attrName>
                                        </p:attrNameLst>
                                      </p:cBhvr>
                                      <p:tavLst>
                                        <p:tav tm="0">
                                          <p:val>
                                            <p:fltVal val="0"/>
                                          </p:val>
                                        </p:tav>
                                        <p:tav tm="100000">
                                          <p:val>
                                            <p:strVal val="#ppt_h"/>
                                          </p:val>
                                        </p:tav>
                                      </p:tavLst>
                                    </p:anim>
                                    <p:animEffect transition="in" filter="fade">
                                      <p:cBhvr>
                                        <p:cTn id="13" dur="500"/>
                                        <p:tgtEl>
                                          <p:spTgt spid="800770"/>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7" name="Rectangle 3"/>
          <p:cNvSpPr>
            <a:spLocks noGrp="1" noChangeArrowheads="1"/>
          </p:cNvSpPr>
          <p:nvPr>
            <p:ph type="title"/>
          </p:nvPr>
        </p:nvSpPr>
        <p:spPr>
          <a:xfrm>
            <a:off x="608428" y="0"/>
            <a:ext cx="7924800" cy="914400"/>
          </a:xfrm>
        </p:spPr>
        <p:txBody>
          <a:bodyPr/>
          <a:lstStyle/>
          <a:p>
            <a:pPr eaLnBrk="1" hangingPunct="1">
              <a:defRPr/>
            </a:pPr>
            <a:r>
              <a:rPr lang="en-US" sz="3200" dirty="0"/>
              <a:t>The Simple Linear Regression </a:t>
            </a:r>
            <a:r>
              <a:rPr lang="en-US" sz="3200" dirty="0" smtClean="0"/>
              <a:t>Model</a:t>
            </a:r>
            <a:endParaRPr lang="en-US" sz="2400" dirty="0"/>
          </a:p>
        </p:txBody>
      </p:sp>
      <p:sp>
        <p:nvSpPr>
          <p:cNvPr id="858114" name="Slide Number Placeholder 3"/>
          <p:cNvSpPr>
            <a:spLocks noGrp="1"/>
          </p:cNvSpPr>
          <p:nvPr>
            <p:ph type="sldNum" sz="quarter" idx="10"/>
          </p:nvPr>
        </p:nvSpPr>
        <p:spPr>
          <a:noFill/>
        </p:spPr>
        <p:txBody>
          <a:bodyPr/>
          <a:lstStyle/>
          <a:p>
            <a:r>
              <a:rPr lang="en-US" smtClean="0">
                <a:latin typeface="Arial" charset="0"/>
                <a:cs typeface="Arial" charset="0"/>
              </a:rPr>
              <a:t>11-</a:t>
            </a:r>
            <a:fld id="{A1C7AEFA-1E9B-4DBE-8F5D-5F068DC931DF}" type="slidenum">
              <a:rPr lang="en-US" smtClean="0">
                <a:latin typeface="Arial" charset="0"/>
                <a:cs typeface="Arial" charset="0"/>
              </a:rPr>
              <a:pPr/>
              <a:t>18</a:t>
            </a:fld>
            <a:endParaRPr lang="en-US" smtClean="0">
              <a:latin typeface="Arial" charset="0"/>
              <a:cs typeface="Arial" charset="0"/>
            </a:endParaRPr>
          </a:p>
        </p:txBody>
      </p:sp>
      <p:pic>
        <p:nvPicPr>
          <p:cNvPr id="858115" name="Content Placeholder 5" descr="figure 11.13.JPG"/>
          <p:cNvPicPr>
            <a:picLocks noGrp="1" noChangeAspect="1"/>
          </p:cNvPicPr>
          <p:nvPr>
            <p:ph idx="1"/>
          </p:nvPr>
        </p:nvPicPr>
        <p:blipFill>
          <a:blip r:embed="rId3"/>
          <a:srcRect/>
          <a:stretch>
            <a:fillRect/>
          </a:stretch>
        </p:blipFill>
        <p:spPr>
          <a:xfrm>
            <a:off x="1152525" y="1066800"/>
            <a:ext cx="6892925" cy="5410200"/>
          </a:xfrm>
        </p:spPr>
      </p:pic>
      <p:sp>
        <p:nvSpPr>
          <p:cNvPr id="7" name="TextBox 6"/>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eaLnBrk="0" hangingPunct="0">
              <a:spcBef>
                <a:spcPct val="20000"/>
              </a:spcBef>
              <a:buClr>
                <a:schemeClr val="accent2"/>
              </a:buClr>
              <a:defRPr/>
            </a:pPr>
            <a:r>
              <a:rPr lang="en-US" sz="1400" dirty="0">
                <a:solidFill>
                  <a:srgbClr val="FFC000"/>
                </a:solidFill>
                <a:latin typeface="+mn-lt"/>
              </a:rPr>
              <a:t>L05</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lstStyle/>
          <a:p>
            <a:pPr eaLnBrk="1" hangingPunct="1">
              <a:defRPr/>
            </a:pPr>
            <a:r>
              <a:rPr lang="en-US" dirty="0" smtClean="0"/>
              <a:t>Example 11.1 The QHIC Case</a:t>
            </a:r>
            <a:endParaRPr lang="en-US" dirty="0"/>
          </a:p>
        </p:txBody>
      </p:sp>
      <p:sp>
        <p:nvSpPr>
          <p:cNvPr id="816130" name="Content Placeholder 2"/>
          <p:cNvSpPr>
            <a:spLocks noGrp="1"/>
          </p:cNvSpPr>
          <p:nvPr>
            <p:ph idx="1"/>
          </p:nvPr>
        </p:nvSpPr>
        <p:spPr>
          <a:xfrm>
            <a:off x="636588" y="1066800"/>
            <a:ext cx="7924800" cy="5410200"/>
          </a:xfrm>
        </p:spPr>
        <p:txBody>
          <a:bodyPr/>
          <a:lstStyle/>
          <a:p>
            <a:pPr eaLnBrk="1" hangingPunct="1"/>
            <a:r>
              <a:rPr lang="en-US" smtClean="0"/>
              <a:t>Quality Home Improvement Centre (QHIC) operates five stores in a large metropolitan area</a:t>
            </a:r>
          </a:p>
          <a:p>
            <a:pPr lvl="1" eaLnBrk="1" hangingPunct="1"/>
            <a:r>
              <a:rPr lang="en-US" smtClean="0"/>
              <a:t>QHIC wishes to study the relationship between </a:t>
            </a:r>
            <a:r>
              <a:rPr lang="en-US" i="1" smtClean="0"/>
              <a:t>x, home </a:t>
            </a:r>
            <a:r>
              <a:rPr lang="en-US" smtClean="0"/>
              <a:t>value (in thousands of dollars), and </a:t>
            </a:r>
            <a:r>
              <a:rPr lang="en-US" i="1" smtClean="0"/>
              <a:t>y, yearly expenditure on home upkeep</a:t>
            </a:r>
          </a:p>
          <a:p>
            <a:pPr eaLnBrk="1" hangingPunct="1"/>
            <a:r>
              <a:rPr lang="en-US" smtClean="0"/>
              <a:t>A random sample of 40 homeowners is taken, estimates of their expenditures during the previous year on the types of home-upkeep products and services offered by QHIC are taken</a:t>
            </a:r>
          </a:p>
          <a:p>
            <a:pPr eaLnBrk="1" hangingPunct="1"/>
            <a:r>
              <a:rPr lang="en-US" smtClean="0"/>
              <a:t> Public city records are used to obtain the previous year’s assessed values of the homeowner’s homes</a:t>
            </a:r>
          </a:p>
        </p:txBody>
      </p:sp>
      <p:sp>
        <p:nvSpPr>
          <p:cNvPr id="816131" name="Slide Number Placeholder 3"/>
          <p:cNvSpPr>
            <a:spLocks noGrp="1"/>
          </p:cNvSpPr>
          <p:nvPr>
            <p:ph type="sldNum" sz="quarter" idx="10"/>
          </p:nvPr>
        </p:nvSpPr>
        <p:spPr>
          <a:noFill/>
        </p:spPr>
        <p:txBody>
          <a:bodyPr/>
          <a:lstStyle/>
          <a:p>
            <a:r>
              <a:rPr lang="en-US" smtClean="0">
                <a:latin typeface="Arial" charset="0"/>
                <a:cs typeface="Arial" charset="0"/>
              </a:rPr>
              <a:t>11-</a:t>
            </a:r>
            <a:fld id="{490CEB23-0892-4287-A0EE-6D77C82052D1}" type="slidenum">
              <a:rPr lang="en-US" smtClean="0">
                <a:latin typeface="Arial" charset="0"/>
                <a:cs typeface="Arial" charset="0"/>
              </a:rPr>
              <a:pPr/>
              <a:t>19</a:t>
            </a:fld>
            <a:endParaRPr lang="en-US" smtClean="0">
              <a:latin typeface="Arial" charset="0"/>
              <a:cs typeface="Arial" charset="0"/>
            </a:endParaRPr>
          </a:p>
        </p:txBody>
      </p:sp>
      <p:sp>
        <p:nvSpPr>
          <p:cNvPr id="5" name="TextBox 4"/>
          <p:cNvSpPr txBox="1"/>
          <p:nvPr/>
        </p:nvSpPr>
        <p:spPr>
          <a:xfrm>
            <a:off x="6443663" y="6165850"/>
            <a:ext cx="2125662" cy="368300"/>
          </a:xfrm>
          <a:prstGeom prst="rect">
            <a:avLst/>
          </a:prstGeom>
          <a:noFill/>
        </p:spPr>
        <p:txBody>
          <a:bodyPr wrap="none">
            <a:spAutoFit/>
          </a:bodyPr>
          <a:lstStyle/>
          <a:p>
            <a:pPr eaLnBrk="0" hangingPunct="0">
              <a:defRPr/>
            </a:pPr>
            <a:r>
              <a:rPr lang="en-US" sz="1800" dirty="0">
                <a:latin typeface="+mn-lt"/>
                <a:hlinkClick r:id="rId2" action="ppaction://hlinksldjump"/>
              </a:rPr>
              <a:t>Skip to Example 11.3</a:t>
            </a:r>
            <a:endParaRPr lang="en-US" sz="18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1143000" y="0"/>
            <a:ext cx="7924800" cy="844550"/>
          </a:xfrm>
        </p:spPr>
        <p:txBody>
          <a:bodyPr/>
          <a:lstStyle/>
          <a:p>
            <a:pPr eaLnBrk="1" hangingPunct="1">
              <a:defRPr/>
            </a:pPr>
            <a:r>
              <a:rPr lang="en-US"/>
              <a:t>Simple Linear Regression</a:t>
            </a:r>
          </a:p>
        </p:txBody>
      </p:sp>
      <p:sp>
        <p:nvSpPr>
          <p:cNvPr id="577539" name="Rectangle 3"/>
          <p:cNvSpPr>
            <a:spLocks noGrp="1" noChangeArrowheads="1"/>
          </p:cNvSpPr>
          <p:nvPr>
            <p:ph idx="1"/>
          </p:nvPr>
        </p:nvSpPr>
        <p:spPr>
          <a:xfrm>
            <a:off x="636588" y="1066800"/>
            <a:ext cx="7924800" cy="5410200"/>
          </a:xfrm>
        </p:spPr>
        <p:txBody>
          <a:bodyPr/>
          <a:lstStyle/>
          <a:p>
            <a:pPr marL="1027113" indent="-1027113" eaLnBrk="1" hangingPunct="1">
              <a:buFontTx/>
              <a:buNone/>
            </a:pPr>
            <a:r>
              <a:rPr lang="en-US" smtClean="0"/>
              <a:t>11.1	</a:t>
            </a:r>
            <a:r>
              <a:rPr lang="en-US" u="sng" smtClean="0">
                <a:solidFill>
                  <a:schemeClr val="hlink"/>
                </a:solidFill>
                <a:hlinkClick r:id="rId2" action="ppaction://hlinksldjump" tooltip="Click this link to go to the section"/>
              </a:rPr>
              <a:t>Correlation Coefficient </a:t>
            </a:r>
            <a:endParaRPr lang="en-US" u="sng" smtClean="0">
              <a:solidFill>
                <a:schemeClr val="hlink"/>
              </a:solidFill>
            </a:endParaRPr>
          </a:p>
          <a:p>
            <a:pPr marL="1027113" indent="-1027113" eaLnBrk="1" hangingPunct="1">
              <a:buFontTx/>
              <a:buNone/>
            </a:pPr>
            <a:r>
              <a:rPr lang="en-US" smtClean="0"/>
              <a:t>11.2	</a:t>
            </a:r>
            <a:r>
              <a:rPr lang="en-US" smtClean="0">
                <a:hlinkClick r:id="rId3" action="ppaction://hlinksldjump" tooltip="Click this link to go to the section"/>
              </a:rPr>
              <a:t>Testing the Significance of the Population Correlation Coefficient</a:t>
            </a:r>
            <a:endParaRPr lang="en-US" smtClean="0"/>
          </a:p>
          <a:p>
            <a:pPr marL="1027113" indent="-1027113" eaLnBrk="1" hangingPunct="1">
              <a:buFontTx/>
              <a:buNone/>
            </a:pPr>
            <a:r>
              <a:rPr lang="en-US" smtClean="0"/>
              <a:t>11.3	</a:t>
            </a:r>
            <a:r>
              <a:rPr lang="en-US" smtClean="0">
                <a:hlinkClick r:id="rId4" action="ppaction://hlinksldjump" tooltip="Click this link to go to the section"/>
              </a:rPr>
              <a:t>The Simple Linear Regression Model</a:t>
            </a:r>
            <a:endParaRPr lang="en-US" smtClean="0"/>
          </a:p>
          <a:p>
            <a:pPr marL="1027113" indent="-1027113" eaLnBrk="1" hangingPunct="1">
              <a:buFontTx/>
              <a:buNone/>
            </a:pPr>
            <a:r>
              <a:rPr lang="en-US" smtClean="0"/>
              <a:t>11.4	</a:t>
            </a:r>
            <a:r>
              <a:rPr lang="en-US" smtClean="0">
                <a:hlinkClick r:id="rId5" action="ppaction://hlinksldjump" tooltip="Click this link to go to the section"/>
              </a:rPr>
              <a:t>Model Assumptions and the Standard Error</a:t>
            </a:r>
            <a:endParaRPr lang="en-US" smtClean="0"/>
          </a:p>
          <a:p>
            <a:pPr marL="1027113" indent="-1027113" eaLnBrk="1" hangingPunct="1">
              <a:buFontTx/>
              <a:buNone/>
            </a:pPr>
            <a:r>
              <a:rPr lang="en-US" smtClean="0"/>
              <a:t>11.5	</a:t>
            </a:r>
            <a:r>
              <a:rPr lang="en-US" smtClean="0">
                <a:hlinkClick r:id="rId6" action="ppaction://hlinksldjump" tooltip="Click this link to go to the section"/>
              </a:rPr>
              <a:t>The Least Squares Estimates, and Point Estimation and Prediction</a:t>
            </a:r>
            <a:endParaRPr lang="en-US" smtClean="0"/>
          </a:p>
          <a:p>
            <a:pPr marL="1027113" indent="-1027113" eaLnBrk="1" hangingPunct="1">
              <a:buFontTx/>
              <a:buNone/>
            </a:pPr>
            <a:r>
              <a:rPr lang="en-US" smtClean="0"/>
              <a:t>11 .6	</a:t>
            </a:r>
            <a:r>
              <a:rPr lang="en-US" smtClean="0">
                <a:hlinkClick r:id="rId7" action="ppaction://hlinksldjump" tooltip="Click this link to go to the section"/>
              </a:rPr>
              <a:t>Testing  the Significance of Slope and y Intercept</a:t>
            </a:r>
            <a:endParaRPr lang="en-US" smtClean="0"/>
          </a:p>
          <a:p>
            <a:pPr marL="1027113" indent="-1027113" eaLnBrk="1" hangingPunct="1">
              <a:buFontTx/>
              <a:buNone/>
            </a:pPr>
            <a:endParaRPr lang="en-US" smtClean="0"/>
          </a:p>
          <a:p>
            <a:pPr marL="1027113" indent="-1027113" eaLnBrk="1" hangingPunct="1">
              <a:buFontTx/>
              <a:buNone/>
            </a:pPr>
            <a:endParaRPr lang="en-US" smtClean="0"/>
          </a:p>
        </p:txBody>
      </p:sp>
      <p:sp>
        <p:nvSpPr>
          <p:cNvPr id="21507" name="Slide Number Placeholder 3"/>
          <p:cNvSpPr>
            <a:spLocks noGrp="1"/>
          </p:cNvSpPr>
          <p:nvPr>
            <p:ph type="sldNum" sz="quarter" idx="10"/>
          </p:nvPr>
        </p:nvSpPr>
        <p:spPr>
          <a:noFill/>
        </p:spPr>
        <p:txBody>
          <a:bodyPr/>
          <a:lstStyle/>
          <a:p>
            <a:r>
              <a:rPr lang="en-US" smtClean="0">
                <a:latin typeface="Arial" charset="0"/>
                <a:cs typeface="Arial" charset="0"/>
              </a:rPr>
              <a:t>11-</a:t>
            </a:r>
            <a:fld id="{5D0E9E98-895C-4F16-9C61-82D49DBA445B}" type="slidenum">
              <a:rPr lang="en-US" smtClean="0">
                <a:latin typeface="Arial" charset="0"/>
                <a:cs typeface="Arial" charset="0"/>
              </a:rPr>
              <a:pPr/>
              <a:t>2</a:t>
            </a:fld>
            <a:endParaRPr 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7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7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7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75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75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75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lstStyle/>
          <a:p>
            <a:pPr eaLnBrk="1" hangingPunct="1">
              <a:defRPr/>
            </a:pPr>
            <a:r>
              <a:rPr lang="en-US" dirty="0" smtClean="0"/>
              <a:t>Example 11.1 The QHIC Case</a:t>
            </a:r>
            <a:endParaRPr lang="en-US" dirty="0"/>
          </a:p>
        </p:txBody>
      </p:sp>
      <p:pic>
        <p:nvPicPr>
          <p:cNvPr id="852994" name="Content Placeholder 4" descr="table 11.4.JPG"/>
          <p:cNvPicPr>
            <a:picLocks noGrp="1" noChangeAspect="1"/>
          </p:cNvPicPr>
          <p:nvPr>
            <p:ph idx="1"/>
          </p:nvPr>
        </p:nvPicPr>
        <p:blipFill>
          <a:blip r:embed="rId2"/>
          <a:srcRect/>
          <a:stretch>
            <a:fillRect/>
          </a:stretch>
        </p:blipFill>
        <p:spPr>
          <a:xfrm>
            <a:off x="2055813" y="1066800"/>
            <a:ext cx="5086350" cy="5410200"/>
          </a:xfrm>
        </p:spPr>
      </p:pic>
      <p:sp>
        <p:nvSpPr>
          <p:cNvPr id="852995" name="Slide Number Placeholder 3"/>
          <p:cNvSpPr>
            <a:spLocks noGrp="1"/>
          </p:cNvSpPr>
          <p:nvPr>
            <p:ph type="sldNum" sz="quarter" idx="10"/>
          </p:nvPr>
        </p:nvSpPr>
        <p:spPr>
          <a:noFill/>
        </p:spPr>
        <p:txBody>
          <a:bodyPr/>
          <a:lstStyle/>
          <a:p>
            <a:r>
              <a:rPr lang="en-US" smtClean="0">
                <a:latin typeface="Arial" charset="0"/>
                <a:cs typeface="Arial" charset="0"/>
              </a:rPr>
              <a:t>11-</a:t>
            </a:r>
            <a:fld id="{BD5511E9-87B6-47AF-A5A2-756EFE8F6F2C}" type="slidenum">
              <a:rPr lang="en-US" smtClean="0">
                <a:latin typeface="Arial" charset="0"/>
                <a:cs typeface="Arial" charset="0"/>
              </a:rPr>
              <a:pPr/>
              <a:t>20</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fontScale="90000"/>
          </a:bodyPr>
          <a:lstStyle/>
          <a:p>
            <a:pPr eaLnBrk="1" hangingPunct="1">
              <a:defRPr/>
            </a:pPr>
            <a:r>
              <a:rPr lang="en-US" sz="3600" dirty="0" smtClean="0"/>
              <a:t>Example 11.1 The QHIC Case</a:t>
            </a:r>
            <a:br>
              <a:rPr lang="en-US" sz="3600" dirty="0" smtClean="0"/>
            </a:br>
            <a:r>
              <a:rPr lang="en-US" sz="3600" dirty="0" smtClean="0"/>
              <a:t>Observations</a:t>
            </a:r>
            <a:endParaRPr lang="en-US" sz="3600" dirty="0"/>
          </a:p>
        </p:txBody>
      </p:sp>
      <p:sp>
        <p:nvSpPr>
          <p:cNvPr id="3" name="Content Placeholder 2"/>
          <p:cNvSpPr>
            <a:spLocks noGrp="1"/>
          </p:cNvSpPr>
          <p:nvPr>
            <p:ph idx="1"/>
          </p:nvPr>
        </p:nvSpPr>
        <p:spPr>
          <a:xfrm>
            <a:off x="636588" y="1066800"/>
            <a:ext cx="7924800" cy="5410200"/>
          </a:xfrm>
        </p:spPr>
        <p:txBody>
          <a:bodyPr>
            <a:normAutofit lnSpcReduction="10000"/>
          </a:bodyPr>
          <a:lstStyle/>
          <a:p>
            <a:pPr eaLnBrk="1" hangingPunct="1">
              <a:defRPr/>
            </a:pPr>
            <a:r>
              <a:rPr lang="en-US" dirty="0" smtClean="0"/>
              <a:t>Observations</a:t>
            </a:r>
          </a:p>
          <a:p>
            <a:pPr lvl="1" eaLnBrk="1" hangingPunct="1">
              <a:defRPr/>
            </a:pPr>
            <a:r>
              <a:rPr lang="en-US" dirty="0" smtClean="0"/>
              <a:t>The observed values of </a:t>
            </a:r>
            <a:r>
              <a:rPr lang="en-US" i="1" dirty="0" smtClean="0"/>
              <a:t>y tend to increase in a straight-line fashion as x increases</a:t>
            </a:r>
          </a:p>
          <a:p>
            <a:pPr lvl="1" eaLnBrk="1" hangingPunct="1">
              <a:defRPr/>
            </a:pPr>
            <a:r>
              <a:rPr lang="en-US" dirty="0" smtClean="0"/>
              <a:t>It is reasonable to relate </a:t>
            </a:r>
            <a:r>
              <a:rPr lang="en-US" i="1" dirty="0" smtClean="0"/>
              <a:t>y to x by using </a:t>
            </a:r>
            <a:r>
              <a:rPr lang="en-US" dirty="0" smtClean="0"/>
              <a:t>the simple linear regression model with a positive slope (β</a:t>
            </a:r>
            <a:r>
              <a:rPr lang="en-US" baseline="-25000" dirty="0" smtClean="0"/>
              <a:t>1</a:t>
            </a:r>
            <a:r>
              <a:rPr lang="en-US" dirty="0" smtClean="0"/>
              <a:t> &gt; 0)</a:t>
            </a:r>
          </a:p>
          <a:p>
            <a:pPr lvl="1" eaLnBrk="1" hangingPunct="1">
              <a:defRPr/>
            </a:pPr>
            <a:r>
              <a:rPr lang="el-GR" dirty="0" smtClean="0"/>
              <a:t>β</a:t>
            </a:r>
            <a:r>
              <a:rPr lang="en-US" baseline="-25000" dirty="0" smtClean="0"/>
              <a:t>1</a:t>
            </a:r>
            <a:r>
              <a:rPr lang="en-US" dirty="0" smtClean="0"/>
              <a:t> is the change (increase) in mean dollar yearly upkeep expenditure associated with each $1,000 increase in home value</a:t>
            </a:r>
          </a:p>
          <a:p>
            <a:pPr eaLnBrk="1" hangingPunct="1">
              <a:defRPr/>
            </a:pPr>
            <a:r>
              <a:rPr lang="en-US" dirty="0" smtClean="0"/>
              <a:t>Interpreted the slope </a:t>
            </a:r>
            <a:r>
              <a:rPr lang="el-GR" dirty="0" smtClean="0"/>
              <a:t>β</a:t>
            </a:r>
            <a:r>
              <a:rPr lang="en-US" baseline="-25000" dirty="0" smtClean="0"/>
              <a:t>1</a:t>
            </a:r>
            <a:r>
              <a:rPr lang="en-US" dirty="0" smtClean="0"/>
              <a:t> of the simple linear regression model to be the change in the mean value of </a:t>
            </a:r>
            <a:r>
              <a:rPr lang="en-US" i="1" dirty="0" smtClean="0"/>
              <a:t>y associated with a one-unit increase in x</a:t>
            </a:r>
          </a:p>
          <a:p>
            <a:pPr lvl="1" eaLnBrk="1" hangingPunct="1">
              <a:defRPr/>
            </a:pPr>
            <a:r>
              <a:rPr lang="en-US" dirty="0" smtClean="0"/>
              <a:t>we cannot prove that a change in an independent variable causes a change in the dependent variable</a:t>
            </a:r>
          </a:p>
          <a:p>
            <a:pPr lvl="1" eaLnBrk="1" hangingPunct="1">
              <a:defRPr/>
            </a:pPr>
            <a:r>
              <a:rPr lang="en-US" dirty="0" smtClean="0"/>
              <a:t>regression can be used only to establish that the two variables relate and that the independent variable contributes information for predicting the dependent variable</a:t>
            </a:r>
            <a:endParaRPr lang="en-US" dirty="0"/>
          </a:p>
        </p:txBody>
      </p:sp>
      <p:sp>
        <p:nvSpPr>
          <p:cNvPr id="818179" name="Slide Number Placeholder 3"/>
          <p:cNvSpPr>
            <a:spLocks noGrp="1"/>
          </p:cNvSpPr>
          <p:nvPr>
            <p:ph type="sldNum" sz="quarter" idx="10"/>
          </p:nvPr>
        </p:nvSpPr>
        <p:spPr>
          <a:noFill/>
        </p:spPr>
        <p:txBody>
          <a:bodyPr/>
          <a:lstStyle/>
          <a:p>
            <a:r>
              <a:rPr lang="en-US" smtClean="0">
                <a:latin typeface="Arial" charset="0"/>
                <a:cs typeface="Arial" charset="0"/>
              </a:rPr>
              <a:t>11-</a:t>
            </a:r>
            <a:fld id="{F2450614-F535-449C-AD4A-56A62342723C}" type="slidenum">
              <a:rPr lang="en-US" smtClean="0">
                <a:latin typeface="Arial" charset="0"/>
                <a:cs typeface="Arial" charset="0"/>
              </a:rPr>
              <a:pPr/>
              <a:t>21</a:t>
            </a:fld>
            <a:endParaRPr 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100" name="Rectangle 4"/>
          <p:cNvSpPr>
            <a:spLocks noGrp="1" noChangeArrowheads="1"/>
          </p:cNvSpPr>
          <p:nvPr>
            <p:ph type="title"/>
          </p:nvPr>
        </p:nvSpPr>
        <p:spPr>
          <a:xfrm>
            <a:off x="608428" y="0"/>
            <a:ext cx="7924800" cy="980728"/>
          </a:xfrm>
        </p:spPr>
        <p:txBody>
          <a:bodyPr lIns="90488" tIns="44450" rIns="90488" bIns="44450" anchor="b">
            <a:normAutofit fontScale="90000"/>
          </a:bodyPr>
          <a:lstStyle/>
          <a:p>
            <a:pPr eaLnBrk="1" hangingPunct="1">
              <a:defRPr/>
            </a:pPr>
            <a:r>
              <a:rPr lang="en-US" sz="3600" dirty="0"/>
              <a:t>Model Assumptions and the</a:t>
            </a:r>
            <a:br>
              <a:rPr lang="en-US" sz="3600" dirty="0"/>
            </a:br>
            <a:r>
              <a:rPr lang="en-US" sz="3600" dirty="0"/>
              <a:t>Standard Error</a:t>
            </a:r>
          </a:p>
        </p:txBody>
      </p:sp>
      <p:sp>
        <p:nvSpPr>
          <p:cNvPr id="827399" name="Content Placeholder 8"/>
          <p:cNvSpPr>
            <a:spLocks noGrp="1"/>
          </p:cNvSpPr>
          <p:nvPr>
            <p:ph idx="1"/>
          </p:nvPr>
        </p:nvSpPr>
        <p:spPr>
          <a:xfrm>
            <a:off x="636588" y="1066800"/>
            <a:ext cx="7924800" cy="5410200"/>
          </a:xfrm>
        </p:spPr>
        <p:txBody>
          <a:bodyPr/>
          <a:lstStyle/>
          <a:p>
            <a:pPr eaLnBrk="1" hangingPunct="1"/>
            <a:r>
              <a:rPr lang="en-US" smtClean="0">
                <a:latin typeface="Arial" charset="0"/>
              </a:rPr>
              <a:t>The simple regression model</a:t>
            </a:r>
          </a:p>
          <a:p>
            <a:pPr eaLnBrk="1" hangingPunct="1"/>
            <a:endParaRPr lang="en-US" smtClean="0">
              <a:latin typeface="Arial" charset="0"/>
            </a:endParaRPr>
          </a:p>
          <a:p>
            <a:pPr eaLnBrk="1" hangingPunct="1"/>
            <a:endParaRPr lang="en-US" smtClean="0">
              <a:latin typeface="Arial" charset="0"/>
            </a:endParaRPr>
          </a:p>
          <a:p>
            <a:pPr eaLnBrk="1" hangingPunct="1">
              <a:buFontTx/>
              <a:buNone/>
            </a:pPr>
            <a:endParaRPr lang="en-US" smtClean="0">
              <a:latin typeface="Arial" charset="0"/>
            </a:endParaRPr>
          </a:p>
          <a:p>
            <a:pPr eaLnBrk="1" hangingPunct="1"/>
            <a:r>
              <a:rPr lang="en-US" smtClean="0">
                <a:latin typeface="Arial" charset="0"/>
              </a:rPr>
              <a:t>It is usually written as</a:t>
            </a:r>
          </a:p>
          <a:p>
            <a:pPr eaLnBrk="1" hangingPunct="1"/>
            <a:endParaRPr lang="en-US" smtClean="0">
              <a:latin typeface="Arial" charset="0"/>
            </a:endParaRPr>
          </a:p>
          <a:p>
            <a:pPr eaLnBrk="1" hangingPunct="1"/>
            <a:endParaRPr lang="en-US" smtClean="0"/>
          </a:p>
        </p:txBody>
      </p:sp>
      <p:sp>
        <p:nvSpPr>
          <p:cNvPr id="827400" name="Slide Number Placeholder 3"/>
          <p:cNvSpPr>
            <a:spLocks noGrp="1"/>
          </p:cNvSpPr>
          <p:nvPr>
            <p:ph type="sldNum" sz="quarter" idx="10"/>
          </p:nvPr>
        </p:nvSpPr>
        <p:spPr>
          <a:noFill/>
        </p:spPr>
        <p:txBody>
          <a:bodyPr/>
          <a:lstStyle/>
          <a:p>
            <a:r>
              <a:rPr lang="en-US" smtClean="0">
                <a:latin typeface="Arial" charset="0"/>
                <a:cs typeface="Arial" charset="0"/>
              </a:rPr>
              <a:t>11-</a:t>
            </a:r>
            <a:fld id="{A80F422B-596C-4EF6-B51A-9DD7A258183C}" type="slidenum">
              <a:rPr lang="en-US" smtClean="0">
                <a:latin typeface="Arial" charset="0"/>
                <a:cs typeface="Arial" charset="0"/>
              </a:rPr>
              <a:pPr/>
              <a:t>22</a:t>
            </a:fld>
            <a:endParaRPr lang="en-US" smtClean="0">
              <a:latin typeface="Arial" charset="0"/>
              <a:cs typeface="Arial" charset="0"/>
            </a:endParaRPr>
          </a:p>
        </p:txBody>
      </p:sp>
      <p:sp>
        <p:nvSpPr>
          <p:cNvPr id="827401" name="Rectangle 3"/>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pPr eaLnBrk="0" hangingPunct="0"/>
            <a:endParaRPr lang="en-US"/>
          </a:p>
        </p:txBody>
      </p:sp>
      <p:graphicFrame>
        <p:nvGraphicFramePr>
          <p:cNvPr id="827396" name="Object 4"/>
          <p:cNvGraphicFramePr>
            <a:graphicFrameLocks/>
          </p:cNvGraphicFramePr>
          <p:nvPr/>
        </p:nvGraphicFramePr>
        <p:xfrm>
          <a:off x="3563938" y="1989138"/>
          <a:ext cx="1944687" cy="682625"/>
        </p:xfrm>
        <a:graphic>
          <a:graphicData uri="http://schemas.openxmlformats.org/presentationml/2006/ole">
            <p:oleObj spid="_x0000_s827396" name="Equation" r:id="rId4" imgW="672840" imgH="228600" progId="Equation.3">
              <p:embed/>
            </p:oleObj>
          </a:graphicData>
        </a:graphic>
      </p:graphicFrame>
      <p:graphicFrame>
        <p:nvGraphicFramePr>
          <p:cNvPr id="827397" name="Object 5"/>
          <p:cNvGraphicFramePr>
            <a:graphicFrameLocks/>
          </p:cNvGraphicFramePr>
          <p:nvPr/>
        </p:nvGraphicFramePr>
        <p:xfrm>
          <a:off x="3563938" y="3860800"/>
          <a:ext cx="2301875" cy="611188"/>
        </p:xfrm>
        <a:graphic>
          <a:graphicData uri="http://schemas.openxmlformats.org/presentationml/2006/ole">
            <p:oleObj spid="_x0000_s827397" name="Equation" r:id="rId5" imgW="977760" imgH="215640" progId="Equation.3">
              <p:embed/>
            </p:oleObj>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100" name="Rectangle 4"/>
          <p:cNvSpPr>
            <a:spLocks noGrp="1" noChangeArrowheads="1"/>
          </p:cNvSpPr>
          <p:nvPr>
            <p:ph type="title"/>
          </p:nvPr>
        </p:nvSpPr>
        <p:spPr/>
        <p:txBody>
          <a:bodyPr lIns="90488" tIns="44450" rIns="90488" bIns="44450" anchor="b"/>
          <a:lstStyle/>
          <a:p>
            <a:pPr eaLnBrk="1" hangingPunct="1">
              <a:defRPr/>
            </a:pPr>
            <a:r>
              <a:rPr lang="en-US" sz="3600"/>
              <a:t>Model Assumptions and the</a:t>
            </a:r>
            <a:br>
              <a:rPr lang="en-US" sz="3600"/>
            </a:br>
            <a:r>
              <a:rPr lang="en-US" sz="2400"/>
              <a:t>Standard Error</a:t>
            </a:r>
          </a:p>
        </p:txBody>
      </p:sp>
      <p:graphicFrame>
        <p:nvGraphicFramePr>
          <p:cNvPr id="518195" name="Group 51"/>
          <p:cNvGraphicFramePr>
            <a:graphicFrameLocks noGrp="1"/>
          </p:cNvGraphicFramePr>
          <p:nvPr>
            <p:ph type="tbl" idx="1"/>
          </p:nvPr>
        </p:nvGraphicFramePr>
        <p:xfrm>
          <a:off x="1143000" y="1295400"/>
          <a:ext cx="7924800" cy="3919538"/>
        </p:xfrm>
        <a:graphic>
          <a:graphicData uri="http://schemas.openxmlformats.org/drawingml/2006/table">
            <a:tbl>
              <a:tblPr/>
              <a:tblGrid>
                <a:gridCol w="7924800"/>
              </a:tblGrid>
              <a:tr h="15573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dirty="0" smtClean="0">
                          <a:ln>
                            <a:noFill/>
                          </a:ln>
                          <a:solidFill>
                            <a:schemeClr val="tx1"/>
                          </a:solidFill>
                          <a:effectLst/>
                          <a:latin typeface="Arial" pitchFamily="34" charset="0"/>
                        </a:rPr>
                        <a:t>The simple regression model</a:t>
                      </a:r>
                    </a:p>
                  </a:txBody>
                  <a:tcPr horzOverflow="overflow">
                    <a:lnL cap="flat">
                      <a:noFill/>
                    </a:lnL>
                    <a:lnR cap="flat">
                      <a:noFill/>
                    </a:lnR>
                    <a:lnT cap="flat">
                      <a:noFill/>
                    </a:lnT>
                    <a:lnB>
                      <a:noFill/>
                    </a:lnB>
                    <a:lnTlToBr>
                      <a:noFill/>
                    </a:lnTlToBr>
                    <a:lnBlToTr>
                      <a:noFill/>
                    </a:lnBlToTr>
                    <a:noFill/>
                  </a:tcPr>
                </a:tc>
              </a:tr>
              <a:tr h="23622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dirty="0" smtClean="0">
                          <a:ln>
                            <a:noFill/>
                          </a:ln>
                          <a:solidFill>
                            <a:schemeClr val="tx1"/>
                          </a:solidFill>
                          <a:effectLst/>
                          <a:latin typeface="Arial" pitchFamily="34" charset="0"/>
                        </a:rPr>
                        <a:t>It is usually written as</a:t>
                      </a:r>
                    </a:p>
                  </a:txBody>
                  <a:tcPr horzOverflow="overflow">
                    <a:lnL cap="flat">
                      <a:noFill/>
                    </a:lnL>
                    <a:lnR cap="flat">
                      <a:noFill/>
                    </a:lnR>
                    <a:lnT>
                      <a:noFill/>
                    </a:lnT>
                    <a:lnB cap="flat">
                      <a:noFill/>
                    </a:lnB>
                    <a:lnTlToBr>
                      <a:noFill/>
                    </a:lnTlToBr>
                    <a:lnBlToTr>
                      <a:noFill/>
                    </a:lnBlToTr>
                    <a:noFill/>
                  </a:tcPr>
                </a:tc>
              </a:tr>
            </a:tbl>
          </a:graphicData>
        </a:graphic>
      </p:graphicFrame>
      <p:sp>
        <p:nvSpPr>
          <p:cNvPr id="828424" name="Slide Number Placeholder 3"/>
          <p:cNvSpPr>
            <a:spLocks noGrp="1"/>
          </p:cNvSpPr>
          <p:nvPr>
            <p:ph type="sldNum" sz="quarter" idx="10"/>
          </p:nvPr>
        </p:nvSpPr>
        <p:spPr>
          <a:noFill/>
        </p:spPr>
        <p:txBody>
          <a:bodyPr/>
          <a:lstStyle/>
          <a:p>
            <a:r>
              <a:rPr lang="en-US" smtClean="0">
                <a:latin typeface="Arial" charset="0"/>
                <a:cs typeface="Arial" charset="0"/>
              </a:rPr>
              <a:t>11-</a:t>
            </a:r>
            <a:fld id="{BC9CE850-8B11-4B3B-83E7-64821CA19AD5}" type="slidenum">
              <a:rPr lang="en-US" smtClean="0">
                <a:latin typeface="Arial" charset="0"/>
                <a:cs typeface="Arial" charset="0"/>
              </a:rPr>
              <a:pPr/>
              <a:t>23</a:t>
            </a:fld>
            <a:endParaRPr lang="en-US" smtClean="0">
              <a:latin typeface="Arial" charset="0"/>
              <a:cs typeface="Arial" charset="0"/>
            </a:endParaRPr>
          </a:p>
        </p:txBody>
      </p:sp>
      <p:sp>
        <p:nvSpPr>
          <p:cNvPr id="828425" name="Rectangle 3"/>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pPr eaLnBrk="0" hangingPunct="0"/>
            <a:endParaRPr lang="en-US"/>
          </a:p>
        </p:txBody>
      </p:sp>
      <p:graphicFrame>
        <p:nvGraphicFramePr>
          <p:cNvPr id="828418" name="Object 2"/>
          <p:cNvGraphicFramePr>
            <a:graphicFrameLocks/>
          </p:cNvGraphicFramePr>
          <p:nvPr/>
        </p:nvGraphicFramePr>
        <p:xfrm>
          <a:off x="2917825" y="3446463"/>
          <a:ext cx="2301875" cy="611187"/>
        </p:xfrm>
        <a:graphic>
          <a:graphicData uri="http://schemas.openxmlformats.org/presentationml/2006/ole">
            <p:oleObj spid="_x0000_s828418" name="Equation" r:id="rId4" imgW="977760" imgH="215640" progId="Equation.3">
              <p:embed/>
            </p:oleObj>
          </a:graphicData>
        </a:graphic>
      </p:graphicFrame>
      <p:graphicFrame>
        <p:nvGraphicFramePr>
          <p:cNvPr id="828419" name="Object 3"/>
          <p:cNvGraphicFramePr>
            <a:graphicFrameLocks/>
          </p:cNvGraphicFramePr>
          <p:nvPr/>
        </p:nvGraphicFramePr>
        <p:xfrm>
          <a:off x="2952750" y="1863725"/>
          <a:ext cx="1944688" cy="682625"/>
        </p:xfrm>
        <a:graphic>
          <a:graphicData uri="http://schemas.openxmlformats.org/presentationml/2006/ole">
            <p:oleObj spid="_x0000_s828419" name="Equation" r:id="rId5" imgW="672840" imgH="228600" progId="Equation.3">
              <p:embed/>
            </p:oleObj>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3" name="Rectangle 3"/>
          <p:cNvSpPr>
            <a:spLocks noGrp="1" noChangeArrowheads="1"/>
          </p:cNvSpPr>
          <p:nvPr>
            <p:ph type="title"/>
          </p:nvPr>
        </p:nvSpPr>
        <p:spPr>
          <a:xfrm>
            <a:off x="608428" y="0"/>
            <a:ext cx="7924800" cy="914400"/>
          </a:xfrm>
        </p:spPr>
        <p:txBody>
          <a:bodyPr lIns="90488" tIns="44450" rIns="90488" bIns="44450" anchor="b"/>
          <a:lstStyle/>
          <a:p>
            <a:pPr eaLnBrk="1" hangingPunct="1">
              <a:defRPr/>
            </a:pPr>
            <a:r>
              <a:rPr lang="en-US"/>
              <a:t>Model Assumptions</a:t>
            </a:r>
          </a:p>
        </p:txBody>
      </p:sp>
      <p:sp>
        <p:nvSpPr>
          <p:cNvPr id="650248" name="Rectangle 8"/>
          <p:cNvSpPr>
            <a:spLocks noGrp="1" noChangeArrowheads="1"/>
          </p:cNvSpPr>
          <p:nvPr>
            <p:ph idx="1"/>
          </p:nvPr>
        </p:nvSpPr>
        <p:spPr>
          <a:xfrm>
            <a:off x="636588" y="1066800"/>
            <a:ext cx="7924800" cy="5410200"/>
          </a:xfrm>
        </p:spPr>
        <p:txBody>
          <a:bodyPr/>
          <a:lstStyle/>
          <a:p>
            <a:pPr marL="609600" indent="-609600" eaLnBrk="1" hangingPunct="1">
              <a:buFontTx/>
              <a:buAutoNum type="arabicPeriod"/>
            </a:pPr>
            <a:r>
              <a:rPr lang="en-US" sz="2400" b="1" smtClean="0"/>
              <a:t>Mean of Zero</a:t>
            </a:r>
            <a:r>
              <a:rPr lang="en-US" sz="2400" smtClean="0"/>
              <a:t/>
            </a:r>
            <a:br>
              <a:rPr lang="en-US" sz="2400" smtClean="0"/>
            </a:br>
            <a:r>
              <a:rPr lang="en-US" sz="2400" smtClean="0"/>
              <a:t>At any given value of x, the population of potential error term values has a mean equal to zero</a:t>
            </a:r>
          </a:p>
          <a:p>
            <a:pPr marL="609600" indent="-609600" eaLnBrk="1" hangingPunct="1">
              <a:buFontTx/>
              <a:buAutoNum type="arabicPeriod"/>
            </a:pPr>
            <a:r>
              <a:rPr lang="en-US" sz="2400" b="1" smtClean="0"/>
              <a:t>Constant Variance Assumption</a:t>
            </a:r>
            <a:br>
              <a:rPr lang="en-US" sz="2400" b="1" smtClean="0"/>
            </a:br>
            <a:r>
              <a:rPr lang="en-US" sz="2400" smtClean="0"/>
              <a:t>At any given value of x, the population of potential error term values has a variance that does not depend on the value of x</a:t>
            </a:r>
          </a:p>
          <a:p>
            <a:pPr marL="609600" indent="-609600" eaLnBrk="1" hangingPunct="1">
              <a:buFontTx/>
              <a:buAutoNum type="arabicPeriod"/>
            </a:pPr>
            <a:r>
              <a:rPr lang="en-US" sz="2400" b="1" smtClean="0"/>
              <a:t>Normality Assumption</a:t>
            </a:r>
            <a:br>
              <a:rPr lang="en-US" sz="2400" b="1" smtClean="0"/>
            </a:br>
            <a:r>
              <a:rPr lang="en-US" sz="2400" smtClean="0"/>
              <a:t>At any given value of x, the population of potential error term values has a normal distribution</a:t>
            </a:r>
          </a:p>
          <a:p>
            <a:pPr marL="609600" indent="-609600" eaLnBrk="1" hangingPunct="1">
              <a:buFontTx/>
              <a:buAutoNum type="arabicPeriod"/>
            </a:pPr>
            <a:r>
              <a:rPr lang="en-US" sz="2400" b="1" smtClean="0"/>
              <a:t>Independence Assumption</a:t>
            </a:r>
            <a:br>
              <a:rPr lang="en-US" sz="2400" b="1" smtClean="0"/>
            </a:br>
            <a:r>
              <a:rPr lang="en-US" sz="2400" smtClean="0"/>
              <a:t>Any one value of the error term </a:t>
            </a:r>
            <a:r>
              <a:rPr lang="en-US" sz="2400" smtClean="0">
                <a:latin typeface="Symbol" pitchFamily="18" charset="2"/>
              </a:rPr>
              <a:t>e</a:t>
            </a:r>
            <a:r>
              <a:rPr lang="en-US" sz="2400" smtClean="0"/>
              <a:t> is statistically independent of any other value of </a:t>
            </a:r>
            <a:r>
              <a:rPr lang="en-US" sz="2400" smtClean="0">
                <a:latin typeface="Symbol" pitchFamily="18" charset="2"/>
              </a:rPr>
              <a:t>e</a:t>
            </a:r>
          </a:p>
        </p:txBody>
      </p:sp>
      <p:sp>
        <p:nvSpPr>
          <p:cNvPr id="832515" name="Slide Number Placeholder 3"/>
          <p:cNvSpPr>
            <a:spLocks noGrp="1"/>
          </p:cNvSpPr>
          <p:nvPr>
            <p:ph type="sldNum" sz="quarter" idx="10"/>
          </p:nvPr>
        </p:nvSpPr>
        <p:spPr>
          <a:noFill/>
        </p:spPr>
        <p:txBody>
          <a:bodyPr/>
          <a:lstStyle/>
          <a:p>
            <a:r>
              <a:rPr lang="en-US" smtClean="0">
                <a:latin typeface="Arial" charset="0"/>
                <a:cs typeface="Arial" charset="0"/>
              </a:rPr>
              <a:t>11-</a:t>
            </a:r>
            <a:fld id="{E0CCCEE0-D746-49D7-9C14-77CC43BF4CB4}" type="slidenum">
              <a:rPr lang="en-US" smtClean="0">
                <a:latin typeface="Arial" charset="0"/>
                <a:cs typeface="Arial" charset="0"/>
              </a:rPr>
              <a:pPr/>
              <a:t>24</a:t>
            </a:fld>
            <a:endParaRPr lang="en-US" smtClean="0">
              <a:latin typeface="Arial" charset="0"/>
              <a:cs typeface="Arial" charset="0"/>
            </a:endParaRPr>
          </a:p>
        </p:txBody>
      </p:sp>
      <p:sp>
        <p:nvSpPr>
          <p:cNvPr id="832516" name="Rectangle 2"/>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pPr eaLnBrk="0" hangingPunct="0"/>
            <a:endParaRPr lang="en-US"/>
          </a:p>
        </p:txBody>
      </p:sp>
      <p:sp>
        <p:nvSpPr>
          <p:cNvPr id="6"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eaLnBrk="0" hangingPunct="0">
              <a:spcBef>
                <a:spcPct val="20000"/>
              </a:spcBef>
              <a:buClr>
                <a:schemeClr val="accent2"/>
              </a:buClr>
              <a:defRPr/>
            </a:pPr>
            <a:r>
              <a:rPr lang="en-US" sz="1400" dirty="0">
                <a:solidFill>
                  <a:srgbClr val="FFC000"/>
                </a:solidFill>
                <a:latin typeface="+mn-lt"/>
              </a:rPr>
              <a:t>L04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02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02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02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02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8" name="Rectangle 4"/>
          <p:cNvSpPr>
            <a:spLocks noGrp="1" noChangeArrowheads="1"/>
          </p:cNvSpPr>
          <p:nvPr>
            <p:ph type="title"/>
          </p:nvPr>
        </p:nvSpPr>
        <p:spPr>
          <a:xfrm>
            <a:off x="608428" y="0"/>
            <a:ext cx="7924800" cy="914400"/>
          </a:xfrm>
        </p:spPr>
        <p:txBody>
          <a:bodyPr lIns="90488" tIns="44450" rIns="90488" bIns="44450" anchor="b"/>
          <a:lstStyle/>
          <a:p>
            <a:pPr eaLnBrk="1" hangingPunct="1">
              <a:defRPr/>
            </a:pPr>
            <a:r>
              <a:rPr lang="en-US" dirty="0"/>
              <a:t>Model Assumptions Illustrated</a:t>
            </a:r>
          </a:p>
        </p:txBody>
      </p:sp>
      <p:sp>
        <p:nvSpPr>
          <p:cNvPr id="834562" name="Slide Number Placeholder 3"/>
          <p:cNvSpPr>
            <a:spLocks noGrp="1"/>
          </p:cNvSpPr>
          <p:nvPr>
            <p:ph type="sldNum" sz="quarter" idx="10"/>
          </p:nvPr>
        </p:nvSpPr>
        <p:spPr>
          <a:noFill/>
        </p:spPr>
        <p:txBody>
          <a:bodyPr/>
          <a:lstStyle/>
          <a:p>
            <a:r>
              <a:rPr lang="en-US" smtClean="0">
                <a:latin typeface="Arial" charset="0"/>
                <a:cs typeface="Arial" charset="0"/>
              </a:rPr>
              <a:t>11-</a:t>
            </a:r>
            <a:fld id="{006B7CB4-BC7C-4E03-A7E8-A4A6FD049556}" type="slidenum">
              <a:rPr lang="en-US" smtClean="0">
                <a:latin typeface="Arial" charset="0"/>
                <a:cs typeface="Arial" charset="0"/>
              </a:rPr>
              <a:pPr/>
              <a:t>25</a:t>
            </a:fld>
            <a:endParaRPr lang="en-US" smtClean="0">
              <a:latin typeface="Arial" charset="0"/>
              <a:cs typeface="Arial" charset="0"/>
            </a:endParaRPr>
          </a:p>
        </p:txBody>
      </p:sp>
      <p:sp>
        <p:nvSpPr>
          <p:cNvPr id="834563" name="Rectangle 3"/>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pPr eaLnBrk="0" hangingPunct="0"/>
            <a:endParaRPr lang="en-US"/>
          </a:p>
        </p:txBody>
      </p:sp>
      <p:pic>
        <p:nvPicPr>
          <p:cNvPr id="834564" name="Picture 33" descr="figure 11"/>
          <p:cNvPicPr>
            <a:picLocks noChangeAspect="1" noChangeArrowheads="1"/>
          </p:cNvPicPr>
          <p:nvPr/>
        </p:nvPicPr>
        <p:blipFill>
          <a:blip r:embed="rId3"/>
          <a:srcRect/>
          <a:stretch>
            <a:fillRect/>
          </a:stretch>
        </p:blipFill>
        <p:spPr bwMode="auto">
          <a:xfrm>
            <a:off x="611188" y="1268413"/>
            <a:ext cx="7921625" cy="3324225"/>
          </a:xfrm>
          <a:prstGeom prst="rect">
            <a:avLst/>
          </a:prstGeom>
          <a:noFill/>
          <a:ln w="9525">
            <a:noFill/>
            <a:miter lim="800000"/>
            <a:headEnd/>
            <a:tailEnd/>
          </a:ln>
        </p:spPr>
      </p:pic>
      <p:sp>
        <p:nvSpPr>
          <p:cNvPr id="7" name="TextBox 6"/>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eaLnBrk="0" hangingPunct="0">
              <a:spcBef>
                <a:spcPct val="20000"/>
              </a:spcBef>
              <a:buClr>
                <a:schemeClr val="accent2"/>
              </a:buClr>
              <a:defRPr/>
            </a:pPr>
            <a:r>
              <a:rPr lang="en-US" sz="1400" dirty="0">
                <a:solidFill>
                  <a:srgbClr val="FFC000"/>
                </a:solidFill>
                <a:latin typeface="+mn-lt"/>
              </a:rPr>
              <a:t>L04</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5" name="Rectangle 3"/>
          <p:cNvSpPr>
            <a:spLocks noGrp="1" noChangeArrowheads="1"/>
          </p:cNvSpPr>
          <p:nvPr>
            <p:ph type="title"/>
          </p:nvPr>
        </p:nvSpPr>
        <p:spPr>
          <a:xfrm>
            <a:off x="608428" y="0"/>
            <a:ext cx="7924800" cy="914400"/>
          </a:xfrm>
        </p:spPr>
        <p:txBody>
          <a:bodyPr lIns="90488" tIns="44450" rIns="90488" bIns="44450" anchor="b"/>
          <a:lstStyle/>
          <a:p>
            <a:pPr eaLnBrk="1" hangingPunct="1">
              <a:defRPr/>
            </a:pPr>
            <a:r>
              <a:rPr lang="en-US" dirty="0"/>
              <a:t>Mean Square </a:t>
            </a:r>
            <a:r>
              <a:rPr lang="en-US" dirty="0" smtClean="0"/>
              <a:t>Error (MSE)</a:t>
            </a:r>
            <a:endParaRPr lang="en-US" dirty="0"/>
          </a:p>
        </p:txBody>
      </p:sp>
      <p:sp>
        <p:nvSpPr>
          <p:cNvPr id="658440" name="Rectangle 13"/>
          <p:cNvSpPr>
            <a:spLocks noGrp="1" noChangeArrowheads="1"/>
          </p:cNvSpPr>
          <p:nvPr>
            <p:ph idx="1"/>
          </p:nvPr>
        </p:nvSpPr>
        <p:spPr>
          <a:xfrm>
            <a:off x="636588" y="1066800"/>
            <a:ext cx="7924800" cy="5410200"/>
          </a:xfrm>
        </p:spPr>
        <p:txBody>
          <a:bodyPr/>
          <a:lstStyle/>
          <a:p>
            <a:pPr marL="463550" indent="-463550" eaLnBrk="1" hangingPunct="1"/>
            <a:r>
              <a:rPr lang="en-US" smtClean="0"/>
              <a:t>This is the point estimate of the residual variance </a:t>
            </a:r>
            <a:r>
              <a:rPr lang="en-US" smtClean="0">
                <a:latin typeface="Symbol" pitchFamily="18" charset="2"/>
              </a:rPr>
              <a:t>s</a:t>
            </a:r>
            <a:r>
              <a:rPr lang="en-US" baseline="30000" smtClean="0"/>
              <a:t>2</a:t>
            </a:r>
          </a:p>
          <a:p>
            <a:pPr marL="463550" indent="-463550" eaLnBrk="1" hangingPunct="1"/>
            <a:r>
              <a:rPr lang="en-US" smtClean="0">
                <a:hlinkClick r:id="rId4" action="ppaction://hlinksldjump" tooltip="Go to formula for SSE"/>
              </a:rPr>
              <a:t>SSE</a:t>
            </a:r>
            <a:r>
              <a:rPr lang="en-US" smtClean="0"/>
              <a:t> is the sum of squared error </a:t>
            </a:r>
          </a:p>
        </p:txBody>
      </p:sp>
      <p:sp>
        <p:nvSpPr>
          <p:cNvPr id="658441" name="Slide Number Placeholder 3"/>
          <p:cNvSpPr>
            <a:spLocks noGrp="1"/>
          </p:cNvSpPr>
          <p:nvPr>
            <p:ph type="sldNum" sz="quarter" idx="10"/>
          </p:nvPr>
        </p:nvSpPr>
        <p:spPr>
          <a:noFill/>
        </p:spPr>
        <p:txBody>
          <a:bodyPr/>
          <a:lstStyle/>
          <a:p>
            <a:r>
              <a:rPr lang="en-US" smtClean="0">
                <a:latin typeface="Arial" charset="0"/>
                <a:cs typeface="Arial" charset="0"/>
              </a:rPr>
              <a:t>11-</a:t>
            </a:r>
            <a:fld id="{F63E3C5C-AC14-4D14-A719-4DAC49E748D2}" type="slidenum">
              <a:rPr lang="en-US" smtClean="0">
                <a:latin typeface="Arial" charset="0"/>
                <a:cs typeface="Arial" charset="0"/>
              </a:rPr>
              <a:pPr/>
              <a:t>26</a:t>
            </a:fld>
            <a:endParaRPr lang="en-US" smtClean="0">
              <a:latin typeface="Arial" charset="0"/>
              <a:cs typeface="Arial" charset="0"/>
            </a:endParaRPr>
          </a:p>
        </p:txBody>
      </p:sp>
      <p:sp>
        <p:nvSpPr>
          <p:cNvPr id="658442" name="Rectangle 2"/>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pPr eaLnBrk="0" hangingPunct="0"/>
            <a:endParaRPr lang="en-US"/>
          </a:p>
        </p:txBody>
      </p:sp>
      <p:graphicFrame>
        <p:nvGraphicFramePr>
          <p:cNvPr id="658438" name="Object 6"/>
          <p:cNvGraphicFramePr>
            <a:graphicFrameLocks/>
          </p:cNvGraphicFramePr>
          <p:nvPr/>
        </p:nvGraphicFramePr>
        <p:xfrm>
          <a:off x="2771775" y="2997200"/>
          <a:ext cx="3024188" cy="1295400"/>
        </p:xfrm>
        <a:graphic>
          <a:graphicData uri="http://schemas.openxmlformats.org/presentationml/2006/ole">
            <p:oleObj spid="_x0000_s658438" name="Equation" r:id="rId5" imgW="990360" imgH="393480" progId="Equation.3">
              <p:embed/>
            </p:oleObj>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lstStyle/>
          <a:p>
            <a:pPr eaLnBrk="1" hangingPunct="1">
              <a:defRPr/>
            </a:pPr>
            <a:r>
              <a:rPr lang="en-US" dirty="0" smtClean="0"/>
              <a:t>Sum of Squared Errors (SSE)</a:t>
            </a:r>
            <a:endParaRPr lang="en-US" dirty="0"/>
          </a:p>
        </p:txBody>
      </p:sp>
      <p:sp>
        <p:nvSpPr>
          <p:cNvPr id="808964" name="Content Placeholder 2"/>
          <p:cNvSpPr>
            <a:spLocks noGrp="1"/>
          </p:cNvSpPr>
          <p:nvPr>
            <p:ph idx="1"/>
          </p:nvPr>
        </p:nvSpPr>
        <p:spPr>
          <a:xfrm>
            <a:off x="636588" y="1066800"/>
            <a:ext cx="7924800" cy="5410200"/>
          </a:xfrm>
        </p:spPr>
        <p:txBody>
          <a:bodyPr/>
          <a:lstStyle/>
          <a:p>
            <a:pPr eaLnBrk="1" hangingPunct="1"/>
            <a:r>
              <a:rPr lang="lv-LV" smtClean="0"/>
              <a:t>ŷ</a:t>
            </a:r>
            <a:r>
              <a:rPr lang="en-US" smtClean="0"/>
              <a:t> is the point estimate of the mean value </a:t>
            </a:r>
            <a:r>
              <a:rPr lang="el-GR" smtClean="0"/>
              <a:t>μ</a:t>
            </a:r>
            <a:r>
              <a:rPr lang="en-US" baseline="-25000" smtClean="0"/>
              <a:t>y|x</a:t>
            </a:r>
            <a:r>
              <a:rPr lang="en-US" smtClean="0"/>
              <a:t> </a:t>
            </a:r>
          </a:p>
        </p:txBody>
      </p:sp>
      <p:sp>
        <p:nvSpPr>
          <p:cNvPr id="808965" name="Slide Number Placeholder 3"/>
          <p:cNvSpPr>
            <a:spLocks noGrp="1"/>
          </p:cNvSpPr>
          <p:nvPr>
            <p:ph type="sldNum" sz="quarter" idx="10"/>
          </p:nvPr>
        </p:nvSpPr>
        <p:spPr>
          <a:noFill/>
        </p:spPr>
        <p:txBody>
          <a:bodyPr/>
          <a:lstStyle/>
          <a:p>
            <a:r>
              <a:rPr lang="en-US" smtClean="0">
                <a:latin typeface="Arial" charset="0"/>
                <a:cs typeface="Arial" charset="0"/>
              </a:rPr>
              <a:t>11-</a:t>
            </a:r>
            <a:fld id="{CE8C303E-1BD0-46E4-B36C-5DF57B0F8A30}" type="slidenum">
              <a:rPr lang="en-US" smtClean="0">
                <a:latin typeface="Arial" charset="0"/>
                <a:cs typeface="Arial" charset="0"/>
              </a:rPr>
              <a:pPr/>
              <a:t>27</a:t>
            </a:fld>
            <a:endParaRPr lang="en-US" smtClean="0">
              <a:latin typeface="Arial" charset="0"/>
              <a:cs typeface="Arial" charset="0"/>
            </a:endParaRPr>
          </a:p>
        </p:txBody>
      </p:sp>
      <p:graphicFrame>
        <p:nvGraphicFramePr>
          <p:cNvPr id="808962" name="Object 2"/>
          <p:cNvGraphicFramePr>
            <a:graphicFrameLocks/>
          </p:cNvGraphicFramePr>
          <p:nvPr/>
        </p:nvGraphicFramePr>
        <p:xfrm>
          <a:off x="2771775" y="2205038"/>
          <a:ext cx="3117850" cy="711200"/>
        </p:xfrm>
        <a:graphic>
          <a:graphicData uri="http://schemas.openxmlformats.org/presentationml/2006/ole">
            <p:oleObj spid="_x0000_s808962" name="Equation" r:id="rId3" imgW="1117440" imgH="266400" progId="Equation.3">
              <p:embed/>
            </p:oleObj>
          </a:graphicData>
        </a:graphic>
      </p:graphicFrame>
      <p:sp>
        <p:nvSpPr>
          <p:cNvPr id="6" name="TextBox 5"/>
          <p:cNvSpPr txBox="1"/>
          <p:nvPr/>
        </p:nvSpPr>
        <p:spPr>
          <a:xfrm>
            <a:off x="6948488" y="5805488"/>
            <a:ext cx="2047875" cy="461962"/>
          </a:xfrm>
          <a:prstGeom prst="rect">
            <a:avLst/>
          </a:prstGeom>
          <a:noFill/>
        </p:spPr>
        <p:txBody>
          <a:bodyPr wrap="none">
            <a:spAutoFit/>
          </a:bodyPr>
          <a:lstStyle/>
          <a:p>
            <a:pPr eaLnBrk="0" hangingPunct="0">
              <a:defRPr/>
            </a:pPr>
            <a:r>
              <a:rPr lang="en-US" dirty="0">
                <a:latin typeface="+mn-lt"/>
                <a:hlinkClick r:id="rId4" action="ppaction://hlinksldjump"/>
              </a:rPr>
              <a:t>Return to MSE</a:t>
            </a:r>
            <a:endParaRPr lang="en-US" dirty="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6" name="Rectangle 4"/>
          <p:cNvSpPr>
            <a:spLocks noGrp="1" noChangeArrowheads="1"/>
          </p:cNvSpPr>
          <p:nvPr>
            <p:ph type="title"/>
          </p:nvPr>
        </p:nvSpPr>
        <p:spPr>
          <a:xfrm>
            <a:off x="608428" y="0"/>
            <a:ext cx="7924800" cy="914400"/>
          </a:xfrm>
        </p:spPr>
        <p:txBody>
          <a:bodyPr lIns="90488" tIns="44450" rIns="90488" bIns="44450" anchor="b"/>
          <a:lstStyle/>
          <a:p>
            <a:pPr eaLnBrk="1" hangingPunct="1">
              <a:defRPr/>
            </a:pPr>
            <a:r>
              <a:rPr lang="en-US"/>
              <a:t>Standard Error</a:t>
            </a:r>
          </a:p>
        </p:txBody>
      </p:sp>
      <p:sp>
        <p:nvSpPr>
          <p:cNvPr id="7" name="Content Placeholder 6"/>
          <p:cNvSpPr>
            <a:spLocks noGrp="1"/>
          </p:cNvSpPr>
          <p:nvPr>
            <p:ph idx="1"/>
          </p:nvPr>
        </p:nvSpPr>
        <p:spPr>
          <a:xfrm>
            <a:off x="636588" y="1066800"/>
            <a:ext cx="7924800" cy="5410200"/>
          </a:xfrm>
        </p:spPr>
        <p:txBody>
          <a:bodyPr/>
          <a:lstStyle/>
          <a:p>
            <a:pPr marL="463550" indent="-463550" eaLnBrk="1" hangingPunct="1">
              <a:defRPr/>
            </a:pPr>
            <a:r>
              <a:rPr lang="en-US" dirty="0" smtClean="0">
                <a:latin typeface="Arial" pitchFamily="34" charset="0"/>
              </a:rPr>
              <a:t>This is the point estimate of the residual standard deviation </a:t>
            </a:r>
            <a:r>
              <a:rPr lang="en-US" dirty="0" smtClean="0">
                <a:latin typeface="Symbol" pitchFamily="18" charset="2"/>
              </a:rPr>
              <a:t>s</a:t>
            </a:r>
            <a:endParaRPr lang="en-US" baseline="30000" dirty="0" smtClean="0">
              <a:latin typeface="Arial" pitchFamily="34" charset="0"/>
            </a:endParaRPr>
          </a:p>
          <a:p>
            <a:pPr marL="463550" indent="-463550" eaLnBrk="1" hangingPunct="1">
              <a:defRPr/>
            </a:pPr>
            <a:r>
              <a:rPr lang="en-US" dirty="0" smtClean="0">
                <a:latin typeface="Arial" pitchFamily="34" charset="0"/>
                <a:hlinkClick r:id="rId4" action="ppaction://hlinksldjump" tooltip="Go back to MSE formula"/>
              </a:rPr>
              <a:t>MSE</a:t>
            </a:r>
            <a:r>
              <a:rPr lang="en-US" dirty="0" smtClean="0">
                <a:latin typeface="Arial" pitchFamily="34" charset="0"/>
              </a:rPr>
              <a:t> is from previous slide</a:t>
            </a:r>
          </a:p>
          <a:p>
            <a:pPr marL="463550" indent="-463550" eaLnBrk="1" hangingPunct="1">
              <a:defRPr/>
            </a:pPr>
            <a:endParaRPr lang="en-US" dirty="0" smtClean="0">
              <a:latin typeface="Arial" pitchFamily="34" charset="0"/>
            </a:endParaRPr>
          </a:p>
          <a:p>
            <a:pPr marL="463550" indent="-463550" eaLnBrk="1" hangingPunct="1">
              <a:defRPr/>
            </a:pPr>
            <a:endParaRPr lang="en-US" dirty="0" smtClean="0">
              <a:latin typeface="Arial" pitchFamily="34" charset="0"/>
            </a:endParaRPr>
          </a:p>
          <a:p>
            <a:pPr marL="463550" indent="-463550" eaLnBrk="1" hangingPunct="1">
              <a:defRPr/>
            </a:pPr>
            <a:endParaRPr lang="en-US" dirty="0" smtClean="0">
              <a:latin typeface="Arial" pitchFamily="34" charset="0"/>
            </a:endParaRPr>
          </a:p>
          <a:p>
            <a:pPr marL="463550" indent="-463550" eaLnBrk="1" hangingPunct="1">
              <a:buFontTx/>
              <a:buNone/>
              <a:defRPr/>
            </a:pPr>
            <a:endParaRPr lang="en-US" dirty="0" smtClean="0">
              <a:latin typeface="Arial" pitchFamily="34" charset="0"/>
            </a:endParaRPr>
          </a:p>
          <a:p>
            <a:pPr lvl="1" eaLnBrk="1" hangingPunct="1">
              <a:defRPr/>
            </a:pPr>
            <a:r>
              <a:rPr lang="en-US" dirty="0" smtClean="0"/>
              <a:t>Divide the SSE by n - 2 (degrees of freedom) because doing so makes the resulting s</a:t>
            </a:r>
            <a:r>
              <a:rPr lang="en-US" baseline="30000" dirty="0" smtClean="0"/>
              <a:t>2</a:t>
            </a:r>
            <a:r>
              <a:rPr lang="en-US" dirty="0" smtClean="0"/>
              <a:t> an unbiased point estimate of σ</a:t>
            </a:r>
            <a:r>
              <a:rPr lang="en-US" baseline="30000" dirty="0" smtClean="0"/>
              <a:t>2</a:t>
            </a:r>
            <a:endParaRPr lang="en-US" baseline="30000" dirty="0" smtClean="0">
              <a:latin typeface="Arial" pitchFamily="34" charset="0"/>
            </a:endParaRPr>
          </a:p>
          <a:p>
            <a:pPr eaLnBrk="1" hangingPunct="1">
              <a:defRPr/>
            </a:pPr>
            <a:endParaRPr lang="en-US" dirty="0"/>
          </a:p>
        </p:txBody>
      </p:sp>
      <p:sp>
        <p:nvSpPr>
          <p:cNvPr id="809990" name="Slide Number Placeholder 2"/>
          <p:cNvSpPr>
            <a:spLocks noGrp="1"/>
          </p:cNvSpPr>
          <p:nvPr>
            <p:ph type="sldNum" sz="quarter" idx="10"/>
          </p:nvPr>
        </p:nvSpPr>
        <p:spPr>
          <a:noFill/>
        </p:spPr>
        <p:txBody>
          <a:bodyPr/>
          <a:lstStyle/>
          <a:p>
            <a:r>
              <a:rPr lang="en-US" smtClean="0">
                <a:latin typeface="Arial" charset="0"/>
                <a:cs typeface="Arial" charset="0"/>
              </a:rPr>
              <a:t>11-</a:t>
            </a:r>
            <a:fld id="{F4E805A0-DA5D-4751-BB30-E32F70E84533}" type="slidenum">
              <a:rPr lang="en-US" smtClean="0">
                <a:latin typeface="Arial" charset="0"/>
                <a:cs typeface="Arial" charset="0"/>
              </a:rPr>
              <a:pPr/>
              <a:t>28</a:t>
            </a:fld>
            <a:endParaRPr lang="en-US" smtClean="0">
              <a:latin typeface="Arial" charset="0"/>
              <a:cs typeface="Arial" charset="0"/>
            </a:endParaRPr>
          </a:p>
        </p:txBody>
      </p:sp>
      <p:sp>
        <p:nvSpPr>
          <p:cNvPr id="809991" name="Rectangle 3"/>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pPr eaLnBrk="0" hangingPunct="0"/>
            <a:endParaRPr lang="en-US"/>
          </a:p>
        </p:txBody>
      </p:sp>
      <p:graphicFrame>
        <p:nvGraphicFramePr>
          <p:cNvPr id="809987" name="Object 3"/>
          <p:cNvGraphicFramePr>
            <a:graphicFrameLocks noChangeAspect="1"/>
          </p:cNvGraphicFramePr>
          <p:nvPr/>
        </p:nvGraphicFramePr>
        <p:xfrm>
          <a:off x="2916238" y="2997200"/>
          <a:ext cx="2879725" cy="1114425"/>
        </p:xfrm>
        <a:graphic>
          <a:graphicData uri="http://schemas.openxmlformats.org/presentationml/2006/ole">
            <p:oleObj spid="_x0000_s809987" name="Equation" r:id="rId5" imgW="1155600" imgH="431640" progId="Equation.3">
              <p:embed/>
            </p:oleObj>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5" name="Rectangle 3"/>
          <p:cNvSpPr>
            <a:spLocks noGrp="1" noChangeArrowheads="1"/>
          </p:cNvSpPr>
          <p:nvPr>
            <p:ph type="title"/>
          </p:nvPr>
        </p:nvSpPr>
        <p:spPr>
          <a:xfrm>
            <a:off x="608428" y="0"/>
            <a:ext cx="7924800" cy="914400"/>
          </a:xfrm>
        </p:spPr>
        <p:txBody>
          <a:bodyPr>
            <a:normAutofit fontScale="90000"/>
          </a:bodyPr>
          <a:lstStyle/>
          <a:p>
            <a:pPr eaLnBrk="1" hangingPunct="1">
              <a:defRPr/>
            </a:pPr>
            <a:r>
              <a:rPr lang="en-US" sz="3600" dirty="0" smtClean="0"/>
              <a:t>The Least Squares Estimates, and Point Estimation and Prediction</a:t>
            </a:r>
            <a:endParaRPr lang="en-US" sz="2400" dirty="0"/>
          </a:p>
        </p:txBody>
      </p:sp>
      <p:sp>
        <p:nvSpPr>
          <p:cNvPr id="843778" name="Content Placeholder 6"/>
          <p:cNvSpPr>
            <a:spLocks noGrp="1"/>
          </p:cNvSpPr>
          <p:nvPr>
            <p:ph idx="1"/>
          </p:nvPr>
        </p:nvSpPr>
        <p:spPr>
          <a:xfrm>
            <a:off x="636588" y="1066800"/>
            <a:ext cx="7924800" cy="5410200"/>
          </a:xfrm>
        </p:spPr>
        <p:txBody>
          <a:bodyPr/>
          <a:lstStyle/>
          <a:p>
            <a:pPr eaLnBrk="1" hangingPunct="1"/>
            <a:r>
              <a:rPr lang="en-US" smtClean="0"/>
              <a:t>Example – Consider the following data and scatter plot of x versus y</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Want to use the data in Table 11.6 to estimate the intercept </a:t>
            </a:r>
            <a:r>
              <a:rPr lang="el-GR" smtClean="0"/>
              <a:t>β</a:t>
            </a:r>
            <a:r>
              <a:rPr lang="en-US" baseline="-25000" smtClean="0"/>
              <a:t>0</a:t>
            </a:r>
            <a:r>
              <a:rPr lang="en-US" smtClean="0"/>
              <a:t> and the slope </a:t>
            </a:r>
            <a:r>
              <a:rPr lang="el-GR" smtClean="0"/>
              <a:t>β</a:t>
            </a:r>
            <a:r>
              <a:rPr lang="en-US" baseline="-25000" smtClean="0"/>
              <a:t>1</a:t>
            </a:r>
            <a:r>
              <a:rPr lang="en-US" smtClean="0"/>
              <a:t> of the line of means</a:t>
            </a:r>
          </a:p>
          <a:p>
            <a:pPr eaLnBrk="1" hangingPunct="1"/>
            <a:endParaRPr lang="en-US" smtClean="0"/>
          </a:p>
        </p:txBody>
      </p:sp>
      <p:sp>
        <p:nvSpPr>
          <p:cNvPr id="843779" name="Slide Number Placeholder 2"/>
          <p:cNvSpPr>
            <a:spLocks noGrp="1"/>
          </p:cNvSpPr>
          <p:nvPr>
            <p:ph type="sldNum" sz="quarter" idx="10"/>
          </p:nvPr>
        </p:nvSpPr>
        <p:spPr>
          <a:noFill/>
        </p:spPr>
        <p:txBody>
          <a:bodyPr/>
          <a:lstStyle/>
          <a:p>
            <a:r>
              <a:rPr lang="en-US" smtClean="0">
                <a:latin typeface="Arial" charset="0"/>
                <a:cs typeface="Arial" charset="0"/>
              </a:rPr>
              <a:t>11-</a:t>
            </a:r>
            <a:fld id="{2A6D5F86-E569-4D28-A126-9612F3708A97}" type="slidenum">
              <a:rPr lang="en-US" smtClean="0">
                <a:latin typeface="Arial" charset="0"/>
                <a:cs typeface="Arial" charset="0"/>
              </a:rPr>
              <a:pPr/>
              <a:t>29</a:t>
            </a:fld>
            <a:endParaRPr lang="en-US" smtClean="0">
              <a:latin typeface="Arial" charset="0"/>
              <a:cs typeface="Arial" charset="0"/>
            </a:endParaRPr>
          </a:p>
        </p:txBody>
      </p:sp>
      <p:sp>
        <p:nvSpPr>
          <p:cNvPr id="843780" name="Rectangle 2"/>
          <p:cNvSpPr>
            <a:spLocks noChangeArrowheads="1"/>
          </p:cNvSpPr>
          <p:nvPr/>
        </p:nvSpPr>
        <p:spPr bwMode="auto">
          <a:xfrm>
            <a:off x="3132138" y="6165850"/>
            <a:ext cx="2895600" cy="457200"/>
          </a:xfrm>
          <a:prstGeom prst="rect">
            <a:avLst/>
          </a:prstGeom>
          <a:noFill/>
          <a:ln w="12700">
            <a:noFill/>
            <a:miter lim="800000"/>
            <a:headEnd/>
            <a:tailEnd/>
          </a:ln>
        </p:spPr>
        <p:txBody>
          <a:bodyPr wrap="none" anchor="ctr"/>
          <a:lstStyle/>
          <a:p>
            <a:pPr eaLnBrk="0" hangingPunct="0"/>
            <a:endParaRPr lang="en-US"/>
          </a:p>
        </p:txBody>
      </p:sp>
      <p:pic>
        <p:nvPicPr>
          <p:cNvPr id="843781" name="Picture 7" descr="table 11.6 and figure 11.7.JPG"/>
          <p:cNvPicPr>
            <a:picLocks noChangeAspect="1"/>
          </p:cNvPicPr>
          <p:nvPr/>
        </p:nvPicPr>
        <p:blipFill>
          <a:blip r:embed="rId3"/>
          <a:srcRect/>
          <a:stretch>
            <a:fillRect/>
          </a:stretch>
        </p:blipFill>
        <p:spPr bwMode="auto">
          <a:xfrm>
            <a:off x="250825" y="2205038"/>
            <a:ext cx="8748713" cy="31257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xfrm>
            <a:off x="608428" y="0"/>
            <a:ext cx="7924800" cy="914400"/>
          </a:xfrm>
        </p:spPr>
        <p:txBody>
          <a:bodyPr/>
          <a:lstStyle/>
          <a:p>
            <a:pPr eaLnBrk="1" hangingPunct="1">
              <a:defRPr/>
            </a:pPr>
            <a:r>
              <a:rPr lang="en-US" sz="4000"/>
              <a:t>Simple Linear Regression </a:t>
            </a:r>
            <a:r>
              <a:rPr lang="en-US" sz="2400"/>
              <a:t>Continued</a:t>
            </a:r>
          </a:p>
        </p:txBody>
      </p:sp>
      <p:sp>
        <p:nvSpPr>
          <p:cNvPr id="579587" name="Rectangle 3"/>
          <p:cNvSpPr>
            <a:spLocks noGrp="1" noChangeArrowheads="1"/>
          </p:cNvSpPr>
          <p:nvPr>
            <p:ph idx="1"/>
          </p:nvPr>
        </p:nvSpPr>
        <p:spPr>
          <a:xfrm>
            <a:off x="636588" y="1066800"/>
            <a:ext cx="7924800" cy="5410200"/>
          </a:xfrm>
        </p:spPr>
        <p:txBody>
          <a:bodyPr/>
          <a:lstStyle/>
          <a:p>
            <a:pPr marL="1195388" indent="-1195388" eaLnBrk="1" hangingPunct="1">
              <a:buFontTx/>
              <a:buNone/>
            </a:pPr>
            <a:r>
              <a:rPr lang="en-US" smtClean="0"/>
              <a:t>11.7	</a:t>
            </a:r>
            <a:r>
              <a:rPr lang="en-US" smtClean="0">
                <a:hlinkClick r:id="rId2" action="ppaction://hlinksldjump" tooltip="Click this link to go to the section"/>
              </a:rPr>
              <a:t>Confidence Intervals and Prediction Interv</a:t>
            </a:r>
            <a:r>
              <a:rPr lang="en-US" smtClean="0">
                <a:hlinkClick r:id="rId2" action="ppaction://hlinksldjump"/>
              </a:rPr>
              <a:t>als</a:t>
            </a:r>
            <a:endParaRPr lang="en-US" smtClean="0"/>
          </a:p>
          <a:p>
            <a:pPr marL="1195388" indent="-1195388" eaLnBrk="1" hangingPunct="1">
              <a:buFontTx/>
              <a:buNone/>
            </a:pPr>
            <a:r>
              <a:rPr lang="en-US" smtClean="0"/>
              <a:t>11.8	</a:t>
            </a:r>
            <a:r>
              <a:rPr lang="en-US" smtClean="0">
                <a:hlinkClick r:id="rId3" action="ppaction://hlinksldjump" tooltip="Click this link to go to the section"/>
              </a:rPr>
              <a:t>Simple Coefficients of Determination and Correlation</a:t>
            </a:r>
            <a:endParaRPr lang="en-US" smtClean="0"/>
          </a:p>
          <a:p>
            <a:pPr marL="1195388" indent="-1195388" eaLnBrk="1" hangingPunct="1">
              <a:buFontTx/>
              <a:buNone/>
            </a:pPr>
            <a:r>
              <a:rPr lang="en-US" smtClean="0"/>
              <a:t>11.9	</a:t>
            </a:r>
            <a:r>
              <a:rPr lang="en-US" smtClean="0">
                <a:hlinkClick r:id="rId4" action="ppaction://hlinksldjump" tooltip="Click this link to go to the section"/>
              </a:rPr>
              <a:t>An F Test for the Model</a:t>
            </a:r>
            <a:endParaRPr lang="en-US" smtClean="0"/>
          </a:p>
          <a:p>
            <a:pPr marL="1195388" indent="-1195388" eaLnBrk="1" hangingPunct="1">
              <a:buFontTx/>
              <a:buNone/>
            </a:pPr>
            <a:r>
              <a:rPr lang="en-US" smtClean="0"/>
              <a:t>11.10	</a:t>
            </a:r>
            <a:r>
              <a:rPr lang="en-US" smtClean="0">
                <a:hlinkClick r:id="rId5" action="ppaction://hlinksldjump" tooltip="Click this link to go to the section"/>
              </a:rPr>
              <a:t>Residual Analysis</a:t>
            </a:r>
            <a:endParaRPr lang="en-US" smtClean="0"/>
          </a:p>
          <a:p>
            <a:pPr marL="1195388" indent="-1195388" eaLnBrk="1" hangingPunct="1">
              <a:buFontTx/>
              <a:buNone/>
            </a:pPr>
            <a:r>
              <a:rPr lang="en-US" smtClean="0"/>
              <a:t>11.11	</a:t>
            </a:r>
            <a:r>
              <a:rPr lang="en-US" smtClean="0">
                <a:hlinkClick r:id="rId6" action="ppaction://hlinksldjump" tooltip="Click this link to go to the section"/>
              </a:rPr>
              <a:t>Some Shortcut Formulas</a:t>
            </a:r>
            <a:endParaRPr lang="en-US" smtClean="0"/>
          </a:p>
        </p:txBody>
      </p:sp>
      <p:sp>
        <p:nvSpPr>
          <p:cNvPr id="22531" name="Slide Number Placeholder 3"/>
          <p:cNvSpPr>
            <a:spLocks noGrp="1"/>
          </p:cNvSpPr>
          <p:nvPr>
            <p:ph type="sldNum" sz="quarter" idx="10"/>
          </p:nvPr>
        </p:nvSpPr>
        <p:spPr>
          <a:noFill/>
        </p:spPr>
        <p:txBody>
          <a:bodyPr/>
          <a:lstStyle/>
          <a:p>
            <a:r>
              <a:rPr lang="en-US" smtClean="0">
                <a:latin typeface="Arial" charset="0"/>
                <a:cs typeface="Arial" charset="0"/>
              </a:rPr>
              <a:t>11-</a:t>
            </a:r>
            <a:fld id="{A929E363-4173-4C5C-8256-B624987B4FA3}" type="slidenum">
              <a:rPr lang="en-US" smtClean="0">
                <a:latin typeface="Arial" charset="0"/>
                <a:cs typeface="Arial" charset="0"/>
              </a:rPr>
              <a:pPr/>
              <a:t>3</a:t>
            </a:fld>
            <a:endParaRPr 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9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9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9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95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95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3" name="Rectangle 3"/>
          <p:cNvSpPr>
            <a:spLocks noGrp="1" noChangeArrowheads="1"/>
          </p:cNvSpPr>
          <p:nvPr>
            <p:ph type="title"/>
          </p:nvPr>
        </p:nvSpPr>
        <p:spPr>
          <a:xfrm>
            <a:off x="608428" y="0"/>
            <a:ext cx="7924800" cy="914400"/>
          </a:xfrm>
        </p:spPr>
        <p:txBody>
          <a:bodyPr/>
          <a:lstStyle/>
          <a:p>
            <a:pPr eaLnBrk="1" hangingPunct="1">
              <a:defRPr/>
            </a:pPr>
            <a:r>
              <a:rPr lang="en-US" sz="3600" dirty="0"/>
              <a:t>Visually </a:t>
            </a:r>
            <a:r>
              <a:rPr lang="en-US" sz="3600" dirty="0" smtClean="0"/>
              <a:t>Fitting </a:t>
            </a:r>
            <a:r>
              <a:rPr lang="en-US" sz="3600" dirty="0"/>
              <a:t>a </a:t>
            </a:r>
            <a:r>
              <a:rPr lang="en-US" sz="3600" dirty="0" smtClean="0"/>
              <a:t>Line</a:t>
            </a:r>
            <a:endParaRPr lang="en-US" sz="3600" dirty="0"/>
          </a:p>
        </p:txBody>
      </p:sp>
      <p:sp>
        <p:nvSpPr>
          <p:cNvPr id="845826" name="Content Placeholder 7"/>
          <p:cNvSpPr>
            <a:spLocks noGrp="1"/>
          </p:cNvSpPr>
          <p:nvPr>
            <p:ph idx="1"/>
          </p:nvPr>
        </p:nvSpPr>
        <p:spPr>
          <a:xfrm>
            <a:off x="636588" y="1066800"/>
            <a:ext cx="7924800" cy="5410200"/>
          </a:xfrm>
        </p:spPr>
        <p:txBody>
          <a:bodyPr/>
          <a:lstStyle/>
          <a:p>
            <a:pPr eaLnBrk="1" hangingPunct="1"/>
            <a:r>
              <a:rPr lang="en-US" smtClean="0"/>
              <a:t>We can “eyeball” fit a line </a:t>
            </a:r>
          </a:p>
          <a:p>
            <a:pPr lvl="1" eaLnBrk="1" hangingPunct="1"/>
            <a:r>
              <a:rPr lang="en-US" smtClean="0"/>
              <a:t>Note the y intercept and the slope</a:t>
            </a:r>
          </a:p>
          <a:p>
            <a:pPr lvl="1" eaLnBrk="1" hangingPunct="1"/>
            <a:r>
              <a:rPr lang="en-US" smtClean="0"/>
              <a:t>we could read the </a:t>
            </a:r>
            <a:r>
              <a:rPr lang="en-US" i="1" smtClean="0"/>
              <a:t>y intercept and </a:t>
            </a:r>
            <a:r>
              <a:rPr lang="en-US" smtClean="0"/>
              <a:t>slope off the visually fitted line and use these values as the estimates of </a:t>
            </a:r>
            <a:r>
              <a:rPr lang="el-GR" smtClean="0"/>
              <a:t>β</a:t>
            </a:r>
            <a:r>
              <a:rPr lang="en-US" sz="800" smtClean="0"/>
              <a:t>0 </a:t>
            </a:r>
            <a:r>
              <a:rPr lang="en-US" smtClean="0"/>
              <a:t>and </a:t>
            </a:r>
            <a:r>
              <a:rPr lang="el-GR" smtClean="0"/>
              <a:t>β</a:t>
            </a:r>
            <a:r>
              <a:rPr lang="en-US" sz="800" smtClean="0"/>
              <a:t>1</a:t>
            </a:r>
            <a:endParaRPr lang="en-US" smtClean="0"/>
          </a:p>
        </p:txBody>
      </p:sp>
      <p:sp>
        <p:nvSpPr>
          <p:cNvPr id="845827" name="Slide Number Placeholder 3"/>
          <p:cNvSpPr>
            <a:spLocks noGrp="1"/>
          </p:cNvSpPr>
          <p:nvPr>
            <p:ph type="sldNum" sz="quarter" idx="10"/>
          </p:nvPr>
        </p:nvSpPr>
        <p:spPr>
          <a:noFill/>
        </p:spPr>
        <p:txBody>
          <a:bodyPr/>
          <a:lstStyle/>
          <a:p>
            <a:r>
              <a:rPr lang="en-US" smtClean="0">
                <a:latin typeface="Arial" charset="0"/>
                <a:cs typeface="Arial" charset="0"/>
              </a:rPr>
              <a:t>11-</a:t>
            </a:r>
            <a:fld id="{19489BDE-B085-4196-9514-4393138EF636}" type="slidenum">
              <a:rPr lang="en-US" smtClean="0">
                <a:latin typeface="Arial" charset="0"/>
                <a:cs typeface="Arial" charset="0"/>
              </a:rPr>
              <a:pPr/>
              <a:t>30</a:t>
            </a:fld>
            <a:endParaRPr lang="en-US" smtClean="0">
              <a:latin typeface="Arial" charset="0"/>
              <a:cs typeface="Arial" charset="0"/>
            </a:endParaRPr>
          </a:p>
        </p:txBody>
      </p:sp>
      <p:sp>
        <p:nvSpPr>
          <p:cNvPr id="845828" name="Rectangle 2"/>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pPr eaLnBrk="0" hangingPunct="0"/>
            <a:endParaRPr lang="en-US"/>
          </a:p>
        </p:txBody>
      </p:sp>
      <p:pic>
        <p:nvPicPr>
          <p:cNvPr id="845829" name="Picture 8" descr="figure 11.8.JPG"/>
          <p:cNvPicPr>
            <a:picLocks noChangeAspect="1"/>
          </p:cNvPicPr>
          <p:nvPr/>
        </p:nvPicPr>
        <p:blipFill>
          <a:blip r:embed="rId3"/>
          <a:srcRect/>
          <a:stretch>
            <a:fillRect/>
          </a:stretch>
        </p:blipFill>
        <p:spPr bwMode="auto">
          <a:xfrm>
            <a:off x="1719263" y="2708275"/>
            <a:ext cx="6021387" cy="3744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lstStyle/>
          <a:p>
            <a:pPr eaLnBrk="1" hangingPunct="1">
              <a:defRPr/>
            </a:pPr>
            <a:r>
              <a:rPr lang="en-US" dirty="0" smtClean="0"/>
              <a:t>Residuals</a:t>
            </a:r>
            <a:endParaRPr lang="en-US" dirty="0"/>
          </a:p>
        </p:txBody>
      </p:sp>
      <p:sp>
        <p:nvSpPr>
          <p:cNvPr id="847874" name="Content Placeholder 2"/>
          <p:cNvSpPr>
            <a:spLocks noGrp="1"/>
          </p:cNvSpPr>
          <p:nvPr>
            <p:ph idx="1"/>
          </p:nvPr>
        </p:nvSpPr>
        <p:spPr>
          <a:xfrm>
            <a:off x="636588" y="1066800"/>
            <a:ext cx="7924800" cy="5410200"/>
          </a:xfrm>
        </p:spPr>
        <p:txBody>
          <a:bodyPr/>
          <a:lstStyle/>
          <a:p>
            <a:pPr eaLnBrk="1" hangingPunct="1"/>
            <a:r>
              <a:rPr lang="en-US" smtClean="0"/>
              <a:t>y intercept = 15</a:t>
            </a:r>
          </a:p>
          <a:p>
            <a:pPr eaLnBrk="1" hangingPunct="1"/>
            <a:r>
              <a:rPr lang="en-US" smtClean="0"/>
              <a:t>Slope = 0.1</a:t>
            </a:r>
          </a:p>
          <a:p>
            <a:pPr eaLnBrk="1" hangingPunct="1"/>
            <a:r>
              <a:rPr lang="en-US" smtClean="0"/>
              <a:t>This gives us a visually fitted line of </a:t>
            </a:r>
          </a:p>
          <a:p>
            <a:pPr lvl="1" eaLnBrk="1" hangingPunct="1"/>
            <a:r>
              <a:rPr lang="cy-GB" smtClean="0"/>
              <a:t>ŷ</a:t>
            </a:r>
            <a:r>
              <a:rPr lang="en-US" smtClean="0"/>
              <a:t> = 15 – 0.1x</a:t>
            </a:r>
          </a:p>
          <a:p>
            <a:pPr lvl="2" eaLnBrk="1" hangingPunct="1"/>
            <a:r>
              <a:rPr lang="en-US" smtClean="0"/>
              <a:t>Note </a:t>
            </a:r>
            <a:r>
              <a:rPr lang="cy-GB" smtClean="0"/>
              <a:t>ŷ is the predicted value of y using the fitted line</a:t>
            </a:r>
            <a:endParaRPr lang="en-US" smtClean="0"/>
          </a:p>
          <a:p>
            <a:pPr lvl="1" eaLnBrk="1" hangingPunct="1"/>
            <a:r>
              <a:rPr lang="en-US" smtClean="0"/>
              <a:t>If x = 28 for example then </a:t>
            </a:r>
            <a:r>
              <a:rPr lang="cy-GB" smtClean="0"/>
              <a:t>ŷ</a:t>
            </a:r>
            <a:r>
              <a:rPr lang="en-US" smtClean="0"/>
              <a:t> = 15 – 0.1(28) = 12.2</a:t>
            </a:r>
          </a:p>
          <a:p>
            <a:pPr eaLnBrk="1" hangingPunct="1"/>
            <a:r>
              <a:rPr lang="en-US" smtClean="0"/>
              <a:t>Note that from the data in  table 11.6 when x = 28, y = 12.4 (the observed value of y)</a:t>
            </a:r>
          </a:p>
          <a:p>
            <a:pPr eaLnBrk="1" hangingPunct="1"/>
            <a:r>
              <a:rPr lang="en-US" smtClean="0"/>
              <a:t>There is a difference between our predicted value and the observed value, this is called a </a:t>
            </a:r>
            <a:r>
              <a:rPr lang="en-US" b="1" i="1" smtClean="0"/>
              <a:t>residual</a:t>
            </a:r>
            <a:r>
              <a:rPr lang="en-US" smtClean="0"/>
              <a:t> </a:t>
            </a:r>
          </a:p>
          <a:p>
            <a:pPr eaLnBrk="1" hangingPunct="1"/>
            <a:r>
              <a:rPr lang="en-US" b="1" i="1" smtClean="0"/>
              <a:t>Residuals</a:t>
            </a:r>
            <a:r>
              <a:rPr lang="en-US" smtClean="0"/>
              <a:t> are calculated by (y – </a:t>
            </a:r>
            <a:r>
              <a:rPr lang="cy-GB" smtClean="0"/>
              <a:t>ŷ)</a:t>
            </a:r>
          </a:p>
          <a:p>
            <a:pPr lvl="1" eaLnBrk="1" hangingPunct="1"/>
            <a:r>
              <a:rPr lang="cy-GB" smtClean="0"/>
              <a:t>In this case 12.4 – 12.2 = 0.2</a:t>
            </a:r>
            <a:r>
              <a:rPr lang="en-US" smtClean="0"/>
              <a:t> </a:t>
            </a:r>
            <a:endParaRPr lang="en-US" b="1" i="1" smtClean="0"/>
          </a:p>
        </p:txBody>
      </p:sp>
      <p:sp>
        <p:nvSpPr>
          <p:cNvPr id="847875" name="Slide Number Placeholder 3"/>
          <p:cNvSpPr>
            <a:spLocks noGrp="1"/>
          </p:cNvSpPr>
          <p:nvPr>
            <p:ph type="sldNum" sz="quarter" idx="10"/>
          </p:nvPr>
        </p:nvSpPr>
        <p:spPr>
          <a:noFill/>
        </p:spPr>
        <p:txBody>
          <a:bodyPr/>
          <a:lstStyle/>
          <a:p>
            <a:r>
              <a:rPr lang="en-US" smtClean="0">
                <a:latin typeface="Arial" charset="0"/>
                <a:cs typeface="Arial" charset="0"/>
              </a:rPr>
              <a:t>11-</a:t>
            </a:r>
            <a:fld id="{64BFBCE9-D234-48F0-BC43-3B3FB272CDD8}" type="slidenum">
              <a:rPr lang="en-US" smtClean="0">
                <a:latin typeface="Arial" charset="0"/>
                <a:cs typeface="Arial" charset="0"/>
              </a:rPr>
              <a:pPr/>
              <a:t>31</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lstStyle/>
          <a:p>
            <a:pPr eaLnBrk="1" hangingPunct="1">
              <a:defRPr/>
            </a:pPr>
            <a:r>
              <a:rPr lang="en-US" dirty="0" smtClean="0"/>
              <a:t>Visually Fitting a Line</a:t>
            </a:r>
            <a:endParaRPr lang="en-US" dirty="0"/>
          </a:p>
        </p:txBody>
      </p:sp>
      <p:sp>
        <p:nvSpPr>
          <p:cNvPr id="848898" name="Content Placeholder 2"/>
          <p:cNvSpPr>
            <a:spLocks noGrp="1"/>
          </p:cNvSpPr>
          <p:nvPr>
            <p:ph idx="1"/>
          </p:nvPr>
        </p:nvSpPr>
        <p:spPr>
          <a:xfrm>
            <a:off x="636588" y="1066800"/>
            <a:ext cx="7924800" cy="5410200"/>
          </a:xfrm>
        </p:spPr>
        <p:txBody>
          <a:bodyPr/>
          <a:lstStyle/>
          <a:p>
            <a:pPr eaLnBrk="1" hangingPunct="1"/>
            <a:r>
              <a:rPr lang="en-US" smtClean="0"/>
              <a:t>If the line fits the data well the residuals will be small</a:t>
            </a:r>
          </a:p>
          <a:p>
            <a:pPr eaLnBrk="1" hangingPunct="1"/>
            <a:r>
              <a:rPr lang="en-US" smtClean="0"/>
              <a:t>An overall measure of the quality of the fit is calculated by finding the </a:t>
            </a:r>
            <a:r>
              <a:rPr lang="en-US" b="1" i="1" smtClean="0"/>
              <a:t>Sum of Squared Residuals </a:t>
            </a:r>
            <a:r>
              <a:rPr lang="en-US" smtClean="0"/>
              <a:t>also known as </a:t>
            </a:r>
            <a:r>
              <a:rPr lang="en-US" b="1" i="1" smtClean="0"/>
              <a:t>Sum of Squared Errors </a:t>
            </a:r>
            <a:r>
              <a:rPr lang="en-US" smtClean="0"/>
              <a:t>(SSE)</a:t>
            </a:r>
          </a:p>
        </p:txBody>
      </p:sp>
      <p:sp>
        <p:nvSpPr>
          <p:cNvPr id="848899" name="Slide Number Placeholder 3"/>
          <p:cNvSpPr>
            <a:spLocks noGrp="1"/>
          </p:cNvSpPr>
          <p:nvPr>
            <p:ph type="sldNum" sz="quarter" idx="10"/>
          </p:nvPr>
        </p:nvSpPr>
        <p:spPr>
          <a:noFill/>
        </p:spPr>
        <p:txBody>
          <a:bodyPr/>
          <a:lstStyle/>
          <a:p>
            <a:r>
              <a:rPr lang="en-US" smtClean="0">
                <a:latin typeface="Arial" charset="0"/>
                <a:cs typeface="Arial" charset="0"/>
              </a:rPr>
              <a:t>11-</a:t>
            </a:r>
            <a:fld id="{25F8C389-803C-4C0C-9E8C-50683FDBD351}" type="slidenum">
              <a:rPr lang="en-US" smtClean="0">
                <a:latin typeface="Arial" charset="0"/>
                <a:cs typeface="Arial" charset="0"/>
              </a:rPr>
              <a:pPr/>
              <a:t>32</a:t>
            </a:fld>
            <a:endParaRPr lang="en-US" smtClean="0">
              <a:latin typeface="Arial" charset="0"/>
              <a:cs typeface="Arial" charset="0"/>
            </a:endParaRPr>
          </a:p>
        </p:txBody>
      </p:sp>
      <p:pic>
        <p:nvPicPr>
          <p:cNvPr id="848900" name="Picture 4" descr="table 11.7.JPG"/>
          <p:cNvPicPr>
            <a:picLocks noChangeAspect="1"/>
          </p:cNvPicPr>
          <p:nvPr/>
        </p:nvPicPr>
        <p:blipFill>
          <a:blip r:embed="rId2"/>
          <a:srcRect/>
          <a:stretch>
            <a:fillRect/>
          </a:stretch>
        </p:blipFill>
        <p:spPr bwMode="auto">
          <a:xfrm>
            <a:off x="2124075" y="3860800"/>
            <a:ext cx="5040313" cy="265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a:bodyPr>
          <a:lstStyle/>
          <a:p>
            <a:pPr eaLnBrk="1" hangingPunct="1">
              <a:defRPr/>
            </a:pPr>
            <a:r>
              <a:rPr lang="en-US" dirty="0" smtClean="0"/>
              <a:t>Residual Summary </a:t>
            </a:r>
            <a:endParaRPr lang="en-US" dirty="0"/>
          </a:p>
        </p:txBody>
      </p:sp>
      <p:sp>
        <p:nvSpPr>
          <p:cNvPr id="849922" name="Content Placeholder 2"/>
          <p:cNvSpPr>
            <a:spLocks noGrp="1"/>
          </p:cNvSpPr>
          <p:nvPr>
            <p:ph idx="1"/>
          </p:nvPr>
        </p:nvSpPr>
        <p:spPr>
          <a:xfrm>
            <a:off x="636588" y="1066800"/>
            <a:ext cx="7924800" cy="5410200"/>
          </a:xfrm>
        </p:spPr>
        <p:txBody>
          <a:bodyPr/>
          <a:lstStyle/>
          <a:p>
            <a:pPr eaLnBrk="1" hangingPunct="1"/>
            <a:r>
              <a:rPr lang="en-US" smtClean="0"/>
              <a:t>To obtain an overall measure of the quality of the fit, we compute the </a:t>
            </a:r>
            <a:r>
              <a:rPr lang="en-US" b="1" smtClean="0"/>
              <a:t>sum of squared residuals or sum of squared errors, denoted </a:t>
            </a:r>
            <a:r>
              <a:rPr lang="en-US" b="1" i="1" smtClean="0"/>
              <a:t>SSE</a:t>
            </a:r>
          </a:p>
          <a:p>
            <a:pPr eaLnBrk="1" hangingPunct="1"/>
            <a:r>
              <a:rPr lang="en-US" b="1" i="1" smtClean="0"/>
              <a:t> This quantity is obtained by squaring each of the residuals </a:t>
            </a:r>
            <a:r>
              <a:rPr lang="en-US" smtClean="0"/>
              <a:t>(so that all values are positive) and adding the results</a:t>
            </a:r>
          </a:p>
          <a:p>
            <a:pPr lvl="1" eaLnBrk="1" hangingPunct="1"/>
            <a:r>
              <a:rPr lang="en-US" smtClean="0"/>
              <a:t>A residual is the difference between the predicted values of y (we call this </a:t>
            </a:r>
            <a:r>
              <a:rPr lang="cy-GB" smtClean="0"/>
              <a:t>ŷ) </a:t>
            </a:r>
            <a:r>
              <a:rPr lang="en-US" smtClean="0"/>
              <a:t>from the fitted line and the observed values of y</a:t>
            </a:r>
          </a:p>
          <a:p>
            <a:pPr lvl="1" eaLnBrk="1" hangingPunct="1"/>
            <a:r>
              <a:rPr lang="en-US" smtClean="0"/>
              <a:t>Geometrically, the residuals for the visually fitted line are the vertical distances between the observed </a:t>
            </a:r>
            <a:r>
              <a:rPr lang="en-US" i="1" smtClean="0"/>
              <a:t>y values and the predictions obtained using the fitted line</a:t>
            </a:r>
            <a:endParaRPr lang="en-US" smtClean="0"/>
          </a:p>
        </p:txBody>
      </p:sp>
      <p:sp>
        <p:nvSpPr>
          <p:cNvPr id="849923" name="Slide Number Placeholder 3"/>
          <p:cNvSpPr>
            <a:spLocks noGrp="1"/>
          </p:cNvSpPr>
          <p:nvPr>
            <p:ph type="sldNum" sz="quarter" idx="10"/>
          </p:nvPr>
        </p:nvSpPr>
        <p:spPr>
          <a:noFill/>
        </p:spPr>
        <p:txBody>
          <a:bodyPr/>
          <a:lstStyle/>
          <a:p>
            <a:r>
              <a:rPr lang="en-US" smtClean="0">
                <a:latin typeface="Arial" charset="0"/>
                <a:cs typeface="Arial" charset="0"/>
              </a:rPr>
              <a:t>11-</a:t>
            </a:r>
            <a:fld id="{4552F97D-C736-4EAF-AAD2-6280BD7F3683}" type="slidenum">
              <a:rPr lang="en-US" smtClean="0">
                <a:latin typeface="Arial" charset="0"/>
                <a:cs typeface="Arial" charset="0"/>
              </a:rPr>
              <a:pPr/>
              <a:t>33</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608428" y="0"/>
            <a:ext cx="7924800" cy="914400"/>
          </a:xfrm>
        </p:spPr>
        <p:txBody>
          <a:bodyPr>
            <a:normAutofit fontScale="90000"/>
          </a:bodyPr>
          <a:lstStyle/>
          <a:p>
            <a:pPr eaLnBrk="1" hangingPunct="1">
              <a:defRPr/>
            </a:pPr>
            <a:r>
              <a:rPr lang="en-US" sz="3600" dirty="0"/>
              <a:t>The Least Squares Estimates, and</a:t>
            </a:r>
            <a:br>
              <a:rPr lang="en-US" sz="3600" dirty="0"/>
            </a:br>
            <a:r>
              <a:rPr lang="en-US" sz="3600" dirty="0"/>
              <a:t>Point Estimation and Prediction</a:t>
            </a:r>
          </a:p>
        </p:txBody>
      </p:sp>
      <p:sp>
        <p:nvSpPr>
          <p:cNvPr id="850946" name="Rectangle 9"/>
          <p:cNvSpPr>
            <a:spLocks noGrp="1" noChangeArrowheads="1"/>
          </p:cNvSpPr>
          <p:nvPr>
            <p:ph idx="1"/>
          </p:nvPr>
        </p:nvSpPr>
        <p:spPr>
          <a:xfrm>
            <a:off x="636588" y="1066800"/>
            <a:ext cx="7924800" cy="5410200"/>
          </a:xfrm>
        </p:spPr>
        <p:txBody>
          <a:bodyPr/>
          <a:lstStyle/>
          <a:p>
            <a:pPr eaLnBrk="1" hangingPunct="1"/>
            <a:r>
              <a:rPr lang="en-US" smtClean="0"/>
              <a:t>The true values of </a:t>
            </a:r>
            <a:r>
              <a:rPr lang="en-US" smtClean="0">
                <a:latin typeface="Symbol" pitchFamily="18" charset="2"/>
              </a:rPr>
              <a:t>b</a:t>
            </a:r>
            <a:r>
              <a:rPr lang="en-US" baseline="-25000" smtClean="0"/>
              <a:t>0</a:t>
            </a:r>
            <a:r>
              <a:rPr lang="en-US" smtClean="0"/>
              <a:t> and </a:t>
            </a:r>
            <a:r>
              <a:rPr lang="en-US" smtClean="0">
                <a:latin typeface="Symbol" pitchFamily="18" charset="2"/>
              </a:rPr>
              <a:t>b</a:t>
            </a:r>
            <a:r>
              <a:rPr lang="en-US" baseline="-25000" smtClean="0"/>
              <a:t>1</a:t>
            </a:r>
            <a:r>
              <a:rPr lang="en-US" smtClean="0"/>
              <a:t> are unknown</a:t>
            </a:r>
          </a:p>
          <a:p>
            <a:pPr eaLnBrk="1" hangingPunct="1"/>
            <a:r>
              <a:rPr lang="en-US" smtClean="0"/>
              <a:t>Therefore, we must use observed data to compute statistics that estimate these parameters</a:t>
            </a:r>
          </a:p>
          <a:p>
            <a:pPr eaLnBrk="1" hangingPunct="1"/>
            <a:r>
              <a:rPr lang="en-US" smtClean="0"/>
              <a:t>Will compute </a:t>
            </a:r>
            <a:r>
              <a:rPr lang="en-US" b="1" smtClean="0">
                <a:solidFill>
                  <a:srgbClr val="C00000"/>
                </a:solidFill>
              </a:rPr>
              <a:t>b</a:t>
            </a:r>
            <a:r>
              <a:rPr lang="en-US" b="1" baseline="-25000" smtClean="0">
                <a:solidFill>
                  <a:srgbClr val="C00000"/>
                </a:solidFill>
              </a:rPr>
              <a:t>0</a:t>
            </a:r>
            <a:r>
              <a:rPr lang="en-US" b="1" smtClean="0">
                <a:solidFill>
                  <a:srgbClr val="C00000"/>
                </a:solidFill>
              </a:rPr>
              <a:t> to estimate </a:t>
            </a:r>
            <a:r>
              <a:rPr lang="en-US" b="1" smtClean="0">
                <a:solidFill>
                  <a:srgbClr val="C00000"/>
                </a:solidFill>
                <a:latin typeface="Symbol" pitchFamily="18" charset="2"/>
              </a:rPr>
              <a:t>b</a:t>
            </a:r>
            <a:r>
              <a:rPr lang="en-US" b="1" baseline="-25000" smtClean="0">
                <a:solidFill>
                  <a:srgbClr val="C00000"/>
                </a:solidFill>
              </a:rPr>
              <a:t>0</a:t>
            </a:r>
            <a:r>
              <a:rPr lang="en-US" b="1" smtClean="0">
                <a:solidFill>
                  <a:srgbClr val="C00000"/>
                </a:solidFill>
              </a:rPr>
              <a:t> </a:t>
            </a:r>
            <a:r>
              <a:rPr lang="en-US" smtClean="0"/>
              <a:t>and </a:t>
            </a:r>
            <a:r>
              <a:rPr lang="en-US" b="1" smtClean="0">
                <a:solidFill>
                  <a:srgbClr val="C00000"/>
                </a:solidFill>
              </a:rPr>
              <a:t>b</a:t>
            </a:r>
            <a:r>
              <a:rPr lang="en-US" b="1" baseline="-25000" smtClean="0">
                <a:solidFill>
                  <a:srgbClr val="C00000"/>
                </a:solidFill>
              </a:rPr>
              <a:t>1</a:t>
            </a:r>
            <a:r>
              <a:rPr lang="en-US" b="1" smtClean="0">
                <a:solidFill>
                  <a:srgbClr val="C00000"/>
                </a:solidFill>
              </a:rPr>
              <a:t> to estimate </a:t>
            </a:r>
            <a:r>
              <a:rPr lang="en-US" b="1" smtClean="0">
                <a:solidFill>
                  <a:srgbClr val="C00000"/>
                </a:solidFill>
                <a:latin typeface="Symbol" pitchFamily="18" charset="2"/>
              </a:rPr>
              <a:t>b</a:t>
            </a:r>
            <a:r>
              <a:rPr lang="en-US" b="1" baseline="-25000" smtClean="0">
                <a:solidFill>
                  <a:srgbClr val="C00000"/>
                </a:solidFill>
              </a:rPr>
              <a:t>1</a:t>
            </a:r>
          </a:p>
          <a:p>
            <a:pPr eaLnBrk="1" hangingPunct="1"/>
            <a:endParaRPr lang="en-US" baseline="-25000" smtClean="0"/>
          </a:p>
        </p:txBody>
      </p:sp>
      <p:sp>
        <p:nvSpPr>
          <p:cNvPr id="850947" name="Slide Number Placeholder 3"/>
          <p:cNvSpPr>
            <a:spLocks noGrp="1"/>
          </p:cNvSpPr>
          <p:nvPr>
            <p:ph type="sldNum" sz="quarter" idx="10"/>
          </p:nvPr>
        </p:nvSpPr>
        <p:spPr>
          <a:noFill/>
        </p:spPr>
        <p:txBody>
          <a:bodyPr/>
          <a:lstStyle/>
          <a:p>
            <a:r>
              <a:rPr lang="en-US" smtClean="0">
                <a:latin typeface="Arial" charset="0"/>
                <a:cs typeface="Arial" charset="0"/>
              </a:rPr>
              <a:t>11-</a:t>
            </a:r>
            <a:fld id="{574FA2C6-01DC-48E5-9BC3-480244DFF840}" type="slidenum">
              <a:rPr lang="en-US" smtClean="0">
                <a:latin typeface="Arial" charset="0"/>
                <a:cs typeface="Arial" charset="0"/>
              </a:rPr>
              <a:pPr/>
              <a:t>34</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8" name="Rectangle 4"/>
          <p:cNvSpPr>
            <a:spLocks noGrp="1" noChangeArrowheads="1"/>
          </p:cNvSpPr>
          <p:nvPr>
            <p:ph type="title"/>
          </p:nvPr>
        </p:nvSpPr>
        <p:spPr>
          <a:xfrm>
            <a:off x="608428" y="0"/>
            <a:ext cx="7924800" cy="914400"/>
          </a:xfrm>
        </p:spPr>
        <p:txBody>
          <a:bodyPr/>
          <a:lstStyle/>
          <a:p>
            <a:pPr eaLnBrk="1" hangingPunct="1">
              <a:defRPr/>
            </a:pPr>
            <a:r>
              <a:rPr lang="en-US" sz="3800" dirty="0"/>
              <a:t>The Least Squares Point Estimates</a:t>
            </a:r>
          </a:p>
        </p:txBody>
      </p:sp>
      <p:sp>
        <p:nvSpPr>
          <p:cNvPr id="817159" name="Slide Number Placeholder 3"/>
          <p:cNvSpPr>
            <a:spLocks noGrp="1"/>
          </p:cNvSpPr>
          <p:nvPr>
            <p:ph type="sldNum" sz="quarter" idx="10"/>
          </p:nvPr>
        </p:nvSpPr>
        <p:spPr>
          <a:noFill/>
        </p:spPr>
        <p:txBody>
          <a:bodyPr/>
          <a:lstStyle/>
          <a:p>
            <a:r>
              <a:rPr lang="en-US" smtClean="0">
                <a:latin typeface="Arial" charset="0"/>
                <a:cs typeface="Arial" charset="0"/>
              </a:rPr>
              <a:t>11-</a:t>
            </a:r>
            <a:fld id="{48F5B2C8-5257-425E-8230-8ECAC0B500C3}" type="slidenum">
              <a:rPr lang="en-US" smtClean="0">
                <a:latin typeface="Arial" charset="0"/>
                <a:cs typeface="Arial" charset="0"/>
              </a:rPr>
              <a:pPr/>
              <a:t>35</a:t>
            </a:fld>
            <a:endParaRPr lang="en-US" smtClean="0">
              <a:latin typeface="Arial" charset="0"/>
              <a:cs typeface="Arial" charset="0"/>
            </a:endParaRPr>
          </a:p>
        </p:txBody>
      </p:sp>
      <p:sp>
        <p:nvSpPr>
          <p:cNvPr id="817160" name="Rectangle 43"/>
          <p:cNvSpPr>
            <a:spLocks noChangeArrowheads="1"/>
          </p:cNvSpPr>
          <p:nvPr/>
        </p:nvSpPr>
        <p:spPr bwMode="auto">
          <a:xfrm>
            <a:off x="0" y="274320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817161" name="Content Placeholder 7"/>
          <p:cNvSpPr>
            <a:spLocks noGrp="1"/>
          </p:cNvSpPr>
          <p:nvPr>
            <p:ph idx="1"/>
          </p:nvPr>
        </p:nvSpPr>
        <p:spPr>
          <a:xfrm>
            <a:off x="636588" y="1066800"/>
            <a:ext cx="7924800" cy="5410200"/>
          </a:xfrm>
        </p:spPr>
        <p:txBody>
          <a:bodyPr/>
          <a:lstStyle/>
          <a:p>
            <a:pPr eaLnBrk="1" hangingPunct="1"/>
            <a:r>
              <a:rPr lang="en-US" smtClean="0">
                <a:latin typeface="Arial" charset="0"/>
              </a:rPr>
              <a:t>Estimation/prediction equation</a:t>
            </a:r>
          </a:p>
          <a:p>
            <a:pPr eaLnBrk="1" hangingPunct="1"/>
            <a:endParaRPr lang="en-US" smtClean="0"/>
          </a:p>
          <a:p>
            <a:pPr eaLnBrk="1" hangingPunct="1">
              <a:buFontTx/>
              <a:buNone/>
            </a:pPr>
            <a:endParaRPr lang="en-US" smtClean="0"/>
          </a:p>
          <a:p>
            <a:pPr eaLnBrk="1" hangingPunct="1"/>
            <a:r>
              <a:rPr lang="en-US" smtClean="0">
                <a:latin typeface="Arial" charset="0"/>
              </a:rPr>
              <a:t>Least squares point estimate of the slope </a:t>
            </a:r>
            <a:r>
              <a:rPr lang="en-US" smtClean="0">
                <a:latin typeface="Symbol" pitchFamily="18" charset="2"/>
              </a:rPr>
              <a:t>b</a:t>
            </a:r>
            <a:r>
              <a:rPr lang="en-US" baseline="-25000" smtClean="0">
                <a:latin typeface="Arial" charset="0"/>
              </a:rPr>
              <a:t>1</a:t>
            </a:r>
          </a:p>
          <a:p>
            <a:pPr eaLnBrk="1" hangingPunct="1"/>
            <a:endParaRPr lang="en-US" smtClean="0"/>
          </a:p>
          <a:p>
            <a:pPr eaLnBrk="1" hangingPunct="1"/>
            <a:endParaRPr lang="en-US" smtClean="0"/>
          </a:p>
        </p:txBody>
      </p:sp>
      <p:graphicFrame>
        <p:nvGraphicFramePr>
          <p:cNvPr id="817156" name="Object 4"/>
          <p:cNvGraphicFramePr>
            <a:graphicFrameLocks noChangeAspect="1"/>
          </p:cNvGraphicFramePr>
          <p:nvPr/>
        </p:nvGraphicFramePr>
        <p:xfrm>
          <a:off x="1042988" y="1844675"/>
          <a:ext cx="1944687" cy="573088"/>
        </p:xfrm>
        <a:graphic>
          <a:graphicData uri="http://schemas.openxmlformats.org/presentationml/2006/ole">
            <p:oleObj spid="_x0000_s817156" name="Equation" r:id="rId3" imgW="774360" imgH="228600" progId="Equation.3">
              <p:embed/>
            </p:oleObj>
          </a:graphicData>
        </a:graphic>
      </p:graphicFrame>
      <p:graphicFrame>
        <p:nvGraphicFramePr>
          <p:cNvPr id="817157" name="Object 5"/>
          <p:cNvGraphicFramePr>
            <a:graphicFrameLocks noChangeAspect="1"/>
          </p:cNvGraphicFramePr>
          <p:nvPr/>
        </p:nvGraphicFramePr>
        <p:xfrm>
          <a:off x="900113" y="3213100"/>
          <a:ext cx="5997575" cy="2798763"/>
        </p:xfrm>
        <a:graphic>
          <a:graphicData uri="http://schemas.openxmlformats.org/presentationml/2006/ole">
            <p:oleObj spid="_x0000_s817157" name="Equation" r:id="rId4" imgW="2908080" imgH="1358640" progId="Equation.3">
              <p:embed/>
            </p:oleObj>
          </a:graphicData>
        </a:graphic>
      </p:graphicFrame>
      <p:sp>
        <p:nvSpPr>
          <p:cNvPr id="11" name="TextBox 10"/>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eaLnBrk="0" hangingPunct="0">
              <a:spcBef>
                <a:spcPct val="20000"/>
              </a:spcBef>
              <a:buClr>
                <a:schemeClr val="accent2"/>
              </a:buClr>
              <a:defRPr/>
            </a:pPr>
            <a:r>
              <a:rPr lang="en-US" sz="1400" dirty="0">
                <a:solidFill>
                  <a:srgbClr val="FFC000"/>
                </a:solidFill>
                <a:latin typeface="+mn-lt"/>
              </a:rPr>
              <a:t>L05</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608428" y="0"/>
            <a:ext cx="7924800" cy="914400"/>
          </a:xfrm>
        </p:spPr>
        <p:txBody>
          <a:bodyPr/>
          <a:lstStyle/>
          <a:p>
            <a:pPr eaLnBrk="1" hangingPunct="1">
              <a:defRPr/>
            </a:pPr>
            <a:r>
              <a:rPr lang="en-US" sz="3600" dirty="0" smtClean="0"/>
              <a:t>The Least Squares Point Estimates</a:t>
            </a:r>
            <a:endParaRPr lang="en-US" sz="3600" dirty="0"/>
          </a:p>
        </p:txBody>
      </p:sp>
      <p:sp>
        <p:nvSpPr>
          <p:cNvPr id="819205" name="Content Placeholder 5"/>
          <p:cNvSpPr>
            <a:spLocks noGrp="1"/>
          </p:cNvSpPr>
          <p:nvPr>
            <p:ph idx="1"/>
          </p:nvPr>
        </p:nvSpPr>
        <p:spPr>
          <a:xfrm>
            <a:off x="636588" y="1066800"/>
            <a:ext cx="7924800" cy="5410200"/>
          </a:xfrm>
        </p:spPr>
        <p:txBody>
          <a:bodyPr/>
          <a:lstStyle/>
          <a:p>
            <a:pPr eaLnBrk="1" hangingPunct="1"/>
            <a:r>
              <a:rPr lang="en-US" smtClean="0"/>
              <a:t>Least squares point estimate of the y intercept </a:t>
            </a:r>
            <a:r>
              <a:rPr lang="en-US" smtClean="0">
                <a:sym typeface="Symbol" pitchFamily="18" charset="2"/>
              </a:rPr>
              <a:t></a:t>
            </a:r>
            <a:r>
              <a:rPr lang="en-US" baseline="-25000" smtClean="0">
                <a:sym typeface="Symbol" pitchFamily="18" charset="2"/>
              </a:rPr>
              <a:t>0</a:t>
            </a:r>
            <a:endParaRPr lang="en-US" baseline="-25000" smtClean="0"/>
          </a:p>
          <a:p>
            <a:pPr eaLnBrk="1" hangingPunct="1"/>
            <a:endParaRPr lang="en-US" smtClean="0"/>
          </a:p>
        </p:txBody>
      </p:sp>
      <p:sp>
        <p:nvSpPr>
          <p:cNvPr id="819206" name="Slide Number Placeholder 2"/>
          <p:cNvSpPr>
            <a:spLocks noGrp="1"/>
          </p:cNvSpPr>
          <p:nvPr>
            <p:ph type="sldNum" sz="quarter" idx="10"/>
          </p:nvPr>
        </p:nvSpPr>
        <p:spPr>
          <a:noFill/>
        </p:spPr>
        <p:txBody>
          <a:bodyPr/>
          <a:lstStyle/>
          <a:p>
            <a:r>
              <a:rPr lang="en-US" smtClean="0">
                <a:latin typeface="Arial" charset="0"/>
                <a:cs typeface="Arial" charset="0"/>
              </a:rPr>
              <a:t>11-</a:t>
            </a:r>
            <a:fld id="{E4ADEF8E-12A6-49E0-B4A6-3D2415956E92}" type="slidenum">
              <a:rPr lang="en-US" smtClean="0">
                <a:latin typeface="Arial" charset="0"/>
                <a:cs typeface="Arial" charset="0"/>
              </a:rPr>
              <a:pPr/>
              <a:t>36</a:t>
            </a:fld>
            <a:endParaRPr lang="en-US" smtClean="0">
              <a:latin typeface="Arial" charset="0"/>
              <a:cs typeface="Arial" charset="0"/>
            </a:endParaRPr>
          </a:p>
        </p:txBody>
      </p:sp>
      <p:graphicFrame>
        <p:nvGraphicFramePr>
          <p:cNvPr id="819203" name="Object 3"/>
          <p:cNvGraphicFramePr>
            <a:graphicFrameLocks noChangeAspect="1"/>
          </p:cNvGraphicFramePr>
          <p:nvPr/>
        </p:nvGraphicFramePr>
        <p:xfrm>
          <a:off x="3419475" y="2276475"/>
          <a:ext cx="2106613" cy="2376488"/>
        </p:xfrm>
        <a:graphic>
          <a:graphicData uri="http://schemas.openxmlformats.org/presentationml/2006/ole">
            <p:oleObj spid="_x0000_s819203" name="Equation" r:id="rId3" imgW="977760" imgH="1104840" progId="Equation.3">
              <p:embed/>
            </p:oleObj>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a:xfrm>
            <a:off x="608428" y="0"/>
            <a:ext cx="7924800" cy="914400"/>
          </a:xfrm>
        </p:spPr>
        <p:txBody>
          <a:bodyPr>
            <a:normAutofit fontScale="90000"/>
          </a:bodyPr>
          <a:lstStyle/>
          <a:p>
            <a:pPr eaLnBrk="1" hangingPunct="1">
              <a:defRPr/>
            </a:pPr>
            <a:r>
              <a:rPr lang="en-US" sz="3600" dirty="0" smtClean="0"/>
              <a:t>Calculating the Least Squares Point Estimates</a:t>
            </a:r>
            <a:endParaRPr lang="en-US" sz="1600" dirty="0"/>
          </a:p>
        </p:txBody>
      </p:sp>
      <p:sp>
        <p:nvSpPr>
          <p:cNvPr id="855042" name="Content Placeholder 4"/>
          <p:cNvSpPr>
            <a:spLocks noGrp="1"/>
          </p:cNvSpPr>
          <p:nvPr>
            <p:ph idx="1"/>
          </p:nvPr>
        </p:nvSpPr>
        <p:spPr>
          <a:xfrm>
            <a:off x="636588" y="1066800"/>
            <a:ext cx="7924800" cy="5410200"/>
          </a:xfrm>
        </p:spPr>
        <p:txBody>
          <a:bodyPr/>
          <a:lstStyle/>
          <a:p>
            <a:pPr eaLnBrk="1" hangingPunct="1"/>
            <a:r>
              <a:rPr lang="en-US" smtClean="0"/>
              <a:t>Compute the least squares point estimates of the regression parameters </a:t>
            </a:r>
            <a:r>
              <a:rPr lang="el-GR" smtClean="0"/>
              <a:t>β</a:t>
            </a:r>
            <a:r>
              <a:rPr lang="en-US" baseline="-25000" smtClean="0"/>
              <a:t>0</a:t>
            </a:r>
            <a:r>
              <a:rPr lang="en-US" smtClean="0"/>
              <a:t> and </a:t>
            </a:r>
            <a:r>
              <a:rPr lang="el-GR" smtClean="0"/>
              <a:t>β</a:t>
            </a:r>
            <a:r>
              <a:rPr lang="en-US" smtClean="0"/>
              <a:t>1</a:t>
            </a:r>
          </a:p>
          <a:p>
            <a:pPr eaLnBrk="1" hangingPunct="1"/>
            <a:r>
              <a:rPr lang="en-US" smtClean="0"/>
              <a:t>Preliminary summations (table 11.6):</a:t>
            </a:r>
          </a:p>
          <a:p>
            <a:pPr eaLnBrk="1" hangingPunct="1"/>
            <a:endParaRPr lang="en-US" smtClean="0"/>
          </a:p>
          <a:p>
            <a:pPr eaLnBrk="1" hangingPunct="1"/>
            <a:endParaRPr lang="en-US" smtClean="0"/>
          </a:p>
        </p:txBody>
      </p:sp>
      <p:sp>
        <p:nvSpPr>
          <p:cNvPr id="855043" name="Slide Number Placeholder 2"/>
          <p:cNvSpPr>
            <a:spLocks noGrp="1"/>
          </p:cNvSpPr>
          <p:nvPr>
            <p:ph type="sldNum" sz="quarter" idx="10"/>
          </p:nvPr>
        </p:nvSpPr>
        <p:spPr>
          <a:noFill/>
        </p:spPr>
        <p:txBody>
          <a:bodyPr/>
          <a:lstStyle/>
          <a:p>
            <a:r>
              <a:rPr lang="en-US" smtClean="0">
                <a:latin typeface="Arial" charset="0"/>
                <a:cs typeface="Arial" charset="0"/>
              </a:rPr>
              <a:t>11-</a:t>
            </a:r>
            <a:fld id="{081DDCBD-11DF-492B-84EC-804F5BCE611F}" type="slidenum">
              <a:rPr lang="en-US" smtClean="0">
                <a:latin typeface="Arial" charset="0"/>
                <a:cs typeface="Arial" charset="0"/>
              </a:rPr>
              <a:pPr/>
              <a:t>37</a:t>
            </a:fld>
            <a:endParaRPr lang="en-US" smtClean="0">
              <a:latin typeface="Arial" charset="0"/>
              <a:cs typeface="Arial" charset="0"/>
            </a:endParaRPr>
          </a:p>
        </p:txBody>
      </p:sp>
      <p:pic>
        <p:nvPicPr>
          <p:cNvPr id="855044" name="Picture 6" descr="prelim summations least squares example.JPG"/>
          <p:cNvPicPr>
            <a:picLocks noChangeAspect="1"/>
          </p:cNvPicPr>
          <p:nvPr/>
        </p:nvPicPr>
        <p:blipFill>
          <a:blip r:embed="rId2"/>
          <a:srcRect/>
          <a:stretch>
            <a:fillRect/>
          </a:stretch>
        </p:blipFill>
        <p:spPr bwMode="auto">
          <a:xfrm>
            <a:off x="755650" y="2708275"/>
            <a:ext cx="8101013" cy="30114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a:xfrm>
            <a:off x="608428" y="0"/>
            <a:ext cx="7924800" cy="914400"/>
          </a:xfrm>
        </p:spPr>
        <p:txBody>
          <a:bodyPr>
            <a:normAutofit fontScale="90000"/>
          </a:bodyPr>
          <a:lstStyle/>
          <a:p>
            <a:pPr eaLnBrk="1" hangingPunct="1">
              <a:defRPr/>
            </a:pPr>
            <a:r>
              <a:rPr lang="en-US" sz="3600" dirty="0" smtClean="0"/>
              <a:t>Calculating the Least Squares Point Estimates</a:t>
            </a:r>
            <a:endParaRPr lang="en-US" sz="2400" dirty="0"/>
          </a:p>
        </p:txBody>
      </p:sp>
      <p:sp>
        <p:nvSpPr>
          <p:cNvPr id="856066" name="Rectangle 3"/>
          <p:cNvSpPr>
            <a:spLocks noGrp="1" noChangeArrowheads="1"/>
          </p:cNvSpPr>
          <p:nvPr>
            <p:ph idx="1"/>
          </p:nvPr>
        </p:nvSpPr>
        <p:spPr>
          <a:xfrm>
            <a:off x="636588" y="1066800"/>
            <a:ext cx="7924800" cy="5410200"/>
          </a:xfrm>
        </p:spPr>
        <p:txBody>
          <a:bodyPr/>
          <a:lstStyle/>
          <a:p>
            <a:pPr eaLnBrk="1" hangingPunct="1"/>
            <a:r>
              <a:rPr lang="en-US" smtClean="0"/>
              <a:t>From last slide,</a:t>
            </a:r>
          </a:p>
          <a:p>
            <a:pPr lvl="1" eaLnBrk="1" hangingPunct="1"/>
            <a:r>
              <a:rPr lang="el-GR" noProof="1" smtClean="0"/>
              <a:t>Σ</a:t>
            </a:r>
            <a:r>
              <a:rPr lang="en-US" noProof="1" smtClean="0"/>
              <a:t>y</a:t>
            </a:r>
            <a:r>
              <a:rPr lang="en-US" baseline="-25000" noProof="1" smtClean="0"/>
              <a:t>i</a:t>
            </a:r>
            <a:r>
              <a:rPr lang="en-US" smtClean="0"/>
              <a:t> = 81.7</a:t>
            </a:r>
          </a:p>
          <a:p>
            <a:pPr lvl="1" eaLnBrk="1" hangingPunct="1"/>
            <a:r>
              <a:rPr lang="el-GR" noProof="1" smtClean="0"/>
              <a:t>Σ</a:t>
            </a:r>
            <a:r>
              <a:rPr lang="en-US" noProof="1" smtClean="0"/>
              <a:t>x</a:t>
            </a:r>
            <a:r>
              <a:rPr lang="en-US" baseline="-25000" noProof="1" smtClean="0"/>
              <a:t>i</a:t>
            </a:r>
            <a:r>
              <a:rPr lang="en-US" smtClean="0"/>
              <a:t> = 351.8</a:t>
            </a:r>
          </a:p>
          <a:p>
            <a:pPr lvl="1" eaLnBrk="1" hangingPunct="1"/>
            <a:r>
              <a:rPr lang="en-US" smtClean="0"/>
              <a:t>Σx</a:t>
            </a:r>
            <a:r>
              <a:rPr lang="en-US" baseline="30000" smtClean="0"/>
              <a:t>2</a:t>
            </a:r>
            <a:r>
              <a:rPr lang="en-US" baseline="-25000" smtClean="0"/>
              <a:t>i</a:t>
            </a:r>
            <a:r>
              <a:rPr lang="en-US" smtClean="0"/>
              <a:t> = 16,874.76</a:t>
            </a:r>
          </a:p>
          <a:p>
            <a:pPr lvl="1" eaLnBrk="1" hangingPunct="1"/>
            <a:r>
              <a:rPr lang="el-GR" noProof="1" smtClean="0"/>
              <a:t>Σ</a:t>
            </a:r>
            <a:r>
              <a:rPr lang="en-US" noProof="1" smtClean="0"/>
              <a:t>x</a:t>
            </a:r>
            <a:r>
              <a:rPr lang="en-US" baseline="-25000" noProof="1" smtClean="0"/>
              <a:t>i</a:t>
            </a:r>
            <a:r>
              <a:rPr lang="en-US" noProof="1" smtClean="0"/>
              <a:t>y</a:t>
            </a:r>
            <a:r>
              <a:rPr lang="en-US" baseline="-25000" noProof="1" smtClean="0"/>
              <a:t>i</a:t>
            </a:r>
            <a:r>
              <a:rPr lang="en-US" smtClean="0"/>
              <a:t> = 3,413.11</a:t>
            </a:r>
          </a:p>
          <a:p>
            <a:pPr eaLnBrk="1" hangingPunct="1"/>
            <a:r>
              <a:rPr lang="en-US" smtClean="0"/>
              <a:t>Once we have these values, we no longer need the raw data</a:t>
            </a:r>
          </a:p>
          <a:p>
            <a:pPr eaLnBrk="1" hangingPunct="1"/>
            <a:r>
              <a:rPr lang="en-US" smtClean="0"/>
              <a:t>Calculation of b</a:t>
            </a:r>
            <a:r>
              <a:rPr lang="en-US" baseline="-25000" smtClean="0"/>
              <a:t>0</a:t>
            </a:r>
            <a:r>
              <a:rPr lang="en-US" smtClean="0"/>
              <a:t> and b</a:t>
            </a:r>
            <a:r>
              <a:rPr lang="en-US" baseline="-25000" smtClean="0"/>
              <a:t>1</a:t>
            </a:r>
            <a:r>
              <a:rPr lang="en-US" smtClean="0"/>
              <a:t> uses these totals</a:t>
            </a:r>
          </a:p>
        </p:txBody>
      </p:sp>
      <p:sp>
        <p:nvSpPr>
          <p:cNvPr id="856067" name="Slide Number Placeholder 3"/>
          <p:cNvSpPr>
            <a:spLocks noGrp="1"/>
          </p:cNvSpPr>
          <p:nvPr>
            <p:ph type="sldNum" sz="quarter" idx="10"/>
          </p:nvPr>
        </p:nvSpPr>
        <p:spPr>
          <a:noFill/>
        </p:spPr>
        <p:txBody>
          <a:bodyPr/>
          <a:lstStyle/>
          <a:p>
            <a:r>
              <a:rPr lang="en-US" smtClean="0">
                <a:latin typeface="Arial" charset="0"/>
                <a:cs typeface="Arial" charset="0"/>
              </a:rPr>
              <a:t>11-</a:t>
            </a:r>
            <a:fld id="{84CEAA83-7AA3-4784-BD5F-638E6124EEF5}" type="slidenum">
              <a:rPr lang="en-US" smtClean="0">
                <a:latin typeface="Arial" charset="0"/>
                <a:cs typeface="Arial" charset="0"/>
              </a:rPr>
              <a:pPr/>
              <a:t>38</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p:nvPr>
        </p:nvSpPr>
        <p:spPr>
          <a:xfrm>
            <a:off x="608428" y="0"/>
            <a:ext cx="7924800" cy="914400"/>
          </a:xfrm>
        </p:spPr>
        <p:txBody>
          <a:bodyPr>
            <a:normAutofit fontScale="90000"/>
          </a:bodyPr>
          <a:lstStyle/>
          <a:p>
            <a:pPr eaLnBrk="1" hangingPunct="1">
              <a:defRPr/>
            </a:pPr>
            <a:r>
              <a:rPr lang="en-US" sz="3600" dirty="0" smtClean="0"/>
              <a:t>Calculating the Least Squares Point Estimates</a:t>
            </a:r>
            <a:endParaRPr lang="en-US" sz="2400" dirty="0"/>
          </a:p>
        </p:txBody>
      </p:sp>
      <p:sp>
        <p:nvSpPr>
          <p:cNvPr id="814085" name="Content Placeholder 5"/>
          <p:cNvSpPr>
            <a:spLocks noGrp="1"/>
          </p:cNvSpPr>
          <p:nvPr>
            <p:ph idx="1"/>
          </p:nvPr>
        </p:nvSpPr>
        <p:spPr>
          <a:xfrm>
            <a:off x="636588" y="1066800"/>
            <a:ext cx="7924800" cy="5410200"/>
          </a:xfrm>
        </p:spPr>
        <p:txBody>
          <a:bodyPr/>
          <a:lstStyle/>
          <a:p>
            <a:pPr eaLnBrk="1" hangingPunct="1"/>
            <a:r>
              <a:rPr lang="en-US" b="1" smtClean="0"/>
              <a:t>Slope </a:t>
            </a:r>
            <a:r>
              <a:rPr lang="en-US" b="1" smtClean="0">
                <a:sym typeface="Symbol" pitchFamily="18" charset="2"/>
              </a:rPr>
              <a:t>b</a:t>
            </a:r>
            <a:r>
              <a:rPr lang="en-US" b="1" baseline="-25000" smtClean="0">
                <a:sym typeface="Symbol" pitchFamily="18" charset="2"/>
              </a:rPr>
              <a:t>1</a:t>
            </a:r>
            <a:endParaRPr lang="en-US" b="1" baseline="-25000" smtClean="0"/>
          </a:p>
          <a:p>
            <a:pPr eaLnBrk="1" hangingPunct="1"/>
            <a:endParaRPr lang="en-US" smtClean="0"/>
          </a:p>
        </p:txBody>
      </p:sp>
      <p:sp>
        <p:nvSpPr>
          <p:cNvPr id="814086" name="Slide Number Placeholder 2"/>
          <p:cNvSpPr>
            <a:spLocks noGrp="1"/>
          </p:cNvSpPr>
          <p:nvPr>
            <p:ph type="sldNum" sz="quarter" idx="10"/>
          </p:nvPr>
        </p:nvSpPr>
        <p:spPr>
          <a:noFill/>
        </p:spPr>
        <p:txBody>
          <a:bodyPr/>
          <a:lstStyle/>
          <a:p>
            <a:r>
              <a:rPr lang="en-US" smtClean="0">
                <a:latin typeface="Arial" charset="0"/>
                <a:cs typeface="Arial" charset="0"/>
              </a:rPr>
              <a:t>11-</a:t>
            </a:r>
            <a:fld id="{DEF9BC3B-557B-496C-9F59-574126A7D5E7}" type="slidenum">
              <a:rPr lang="en-US" smtClean="0">
                <a:latin typeface="Arial" charset="0"/>
                <a:cs typeface="Arial" charset="0"/>
              </a:rPr>
              <a:pPr/>
              <a:t>39</a:t>
            </a:fld>
            <a:endParaRPr lang="en-US" smtClean="0">
              <a:latin typeface="Arial" charset="0"/>
              <a:cs typeface="Arial" charset="0"/>
            </a:endParaRPr>
          </a:p>
        </p:txBody>
      </p:sp>
      <p:graphicFrame>
        <p:nvGraphicFramePr>
          <p:cNvPr id="814083" name="Object 3"/>
          <p:cNvGraphicFramePr>
            <a:graphicFrameLocks noChangeAspect="1"/>
          </p:cNvGraphicFramePr>
          <p:nvPr/>
        </p:nvGraphicFramePr>
        <p:xfrm>
          <a:off x="971550" y="1773238"/>
          <a:ext cx="4510088" cy="4167187"/>
        </p:xfrm>
        <a:graphic>
          <a:graphicData uri="http://schemas.openxmlformats.org/presentationml/2006/ole">
            <p:oleObj spid="_x0000_s814083" name="Equation" r:id="rId3" imgW="2616120" imgH="2412720" progId="Equation.3">
              <p:embed/>
            </p:oleObj>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a:xfrm>
            <a:off x="608428" y="0"/>
            <a:ext cx="7924800" cy="914400"/>
          </a:xfrm>
        </p:spPr>
        <p:txBody>
          <a:bodyPr/>
          <a:lstStyle/>
          <a:p>
            <a:pPr eaLnBrk="1" hangingPunct="1">
              <a:defRPr/>
            </a:pPr>
            <a:r>
              <a:rPr lang="en-US"/>
              <a:t>Covariance</a:t>
            </a:r>
          </a:p>
        </p:txBody>
      </p:sp>
      <p:sp>
        <p:nvSpPr>
          <p:cNvPr id="796679" name="Rectangle 3"/>
          <p:cNvSpPr>
            <a:spLocks noGrp="1" noChangeArrowheads="1"/>
          </p:cNvSpPr>
          <p:nvPr>
            <p:ph idx="1"/>
          </p:nvPr>
        </p:nvSpPr>
        <p:spPr>
          <a:xfrm>
            <a:off x="636588" y="1066800"/>
            <a:ext cx="7924800" cy="5410200"/>
          </a:xfrm>
        </p:spPr>
        <p:txBody>
          <a:bodyPr/>
          <a:lstStyle/>
          <a:p>
            <a:pPr eaLnBrk="1" hangingPunct="1"/>
            <a:r>
              <a:rPr lang="en-US" smtClean="0"/>
              <a:t>The measure of the strength of the linear relationship between x and y is called the covariance </a:t>
            </a:r>
          </a:p>
          <a:p>
            <a:pPr lvl="1" eaLnBrk="1" hangingPunct="1"/>
            <a:r>
              <a:rPr lang="en-US" smtClean="0">
                <a:latin typeface="Arial" charset="0"/>
              </a:rPr>
              <a:t>The sample covariance formula:</a:t>
            </a:r>
          </a:p>
          <a:p>
            <a:pPr lvl="1" eaLnBrk="1" hangingPunct="1"/>
            <a:endParaRPr lang="en-US" smtClean="0">
              <a:latin typeface="Arial" charset="0"/>
            </a:endParaRPr>
          </a:p>
          <a:p>
            <a:pPr lvl="1" eaLnBrk="1" hangingPunct="1"/>
            <a:endParaRPr lang="en-US" smtClean="0">
              <a:latin typeface="Arial" charset="0"/>
            </a:endParaRPr>
          </a:p>
          <a:p>
            <a:pPr lvl="1" eaLnBrk="1" hangingPunct="1">
              <a:buFontTx/>
              <a:buNone/>
            </a:pPr>
            <a:endParaRPr lang="en-US" smtClean="0">
              <a:latin typeface="Arial" charset="0"/>
            </a:endParaRPr>
          </a:p>
          <a:p>
            <a:pPr lvl="1" eaLnBrk="1" hangingPunct="1"/>
            <a:endParaRPr lang="en-US" smtClean="0">
              <a:latin typeface="Arial" charset="0"/>
            </a:endParaRPr>
          </a:p>
          <a:p>
            <a:pPr lvl="1" eaLnBrk="1" hangingPunct="1"/>
            <a:r>
              <a:rPr lang="en-US" smtClean="0">
                <a:latin typeface="Arial" charset="0"/>
              </a:rPr>
              <a:t>This is a point predictor of the population covariance</a:t>
            </a:r>
          </a:p>
          <a:p>
            <a:pPr lvl="1" eaLnBrk="1" hangingPunct="1"/>
            <a:endParaRPr lang="en-US" smtClean="0"/>
          </a:p>
        </p:txBody>
      </p:sp>
      <p:sp>
        <p:nvSpPr>
          <p:cNvPr id="796680" name="Slide Number Placeholder 5"/>
          <p:cNvSpPr>
            <a:spLocks noGrp="1"/>
          </p:cNvSpPr>
          <p:nvPr>
            <p:ph type="sldNum" sz="quarter" idx="10"/>
          </p:nvPr>
        </p:nvSpPr>
        <p:spPr>
          <a:noFill/>
        </p:spPr>
        <p:txBody>
          <a:bodyPr/>
          <a:lstStyle/>
          <a:p>
            <a:r>
              <a:rPr lang="en-US" smtClean="0">
                <a:latin typeface="Arial" charset="0"/>
                <a:cs typeface="Arial" charset="0"/>
              </a:rPr>
              <a:t>11-</a:t>
            </a:r>
            <a:fld id="{0D292EDF-94D0-4F78-B530-0C3EE33FABFE}" type="slidenum">
              <a:rPr lang="en-US" smtClean="0">
                <a:latin typeface="Arial" charset="0"/>
                <a:cs typeface="Arial" charset="0"/>
              </a:rPr>
              <a:pPr/>
              <a:t>4</a:t>
            </a:fld>
            <a:endParaRPr lang="en-US" smtClean="0">
              <a:latin typeface="Arial" charset="0"/>
              <a:cs typeface="Arial" charset="0"/>
            </a:endParaRPr>
          </a:p>
        </p:txBody>
      </p:sp>
      <p:graphicFrame>
        <p:nvGraphicFramePr>
          <p:cNvPr id="796676" name="Object 4"/>
          <p:cNvGraphicFramePr>
            <a:graphicFrameLocks noChangeAspect="1"/>
          </p:cNvGraphicFramePr>
          <p:nvPr/>
        </p:nvGraphicFramePr>
        <p:xfrm>
          <a:off x="1476375" y="2924175"/>
          <a:ext cx="2808288" cy="1249363"/>
        </p:xfrm>
        <a:graphic>
          <a:graphicData uri="http://schemas.openxmlformats.org/presentationml/2006/ole">
            <p:oleObj spid="_x0000_s796676" name="Equation" r:id="rId3" imgW="1371600" imgH="609480" progId="Equation.3">
              <p:embed/>
            </p:oleObj>
          </a:graphicData>
        </a:graphic>
      </p:graphicFrame>
      <p:graphicFrame>
        <p:nvGraphicFramePr>
          <p:cNvPr id="796677" name="Object 5"/>
          <p:cNvGraphicFramePr>
            <a:graphicFrameLocks noChangeAspect="1"/>
          </p:cNvGraphicFramePr>
          <p:nvPr/>
        </p:nvGraphicFramePr>
        <p:xfrm>
          <a:off x="1403350" y="4724400"/>
          <a:ext cx="3286125" cy="1187450"/>
        </p:xfrm>
        <a:graphic>
          <a:graphicData uri="http://schemas.openxmlformats.org/presentationml/2006/ole">
            <p:oleObj spid="_x0000_s796677" name="Equation" r:id="rId4" imgW="1688760" imgH="609480" progId="Equation.3">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fontScale="90000"/>
          </a:bodyPr>
          <a:lstStyle/>
          <a:p>
            <a:pPr eaLnBrk="1" hangingPunct="1">
              <a:defRPr/>
            </a:pPr>
            <a:r>
              <a:rPr lang="en-US" sz="3600" dirty="0" smtClean="0"/>
              <a:t>Calculating the Least Squares Point Estimates</a:t>
            </a:r>
            <a:endParaRPr lang="en-US" sz="3600" dirty="0"/>
          </a:p>
        </p:txBody>
      </p:sp>
      <p:sp>
        <p:nvSpPr>
          <p:cNvPr id="823300" name="Content Placeholder 2"/>
          <p:cNvSpPr>
            <a:spLocks noGrp="1"/>
          </p:cNvSpPr>
          <p:nvPr>
            <p:ph idx="1"/>
          </p:nvPr>
        </p:nvSpPr>
        <p:spPr>
          <a:xfrm>
            <a:off x="636588" y="1066800"/>
            <a:ext cx="7924800" cy="5410200"/>
          </a:xfrm>
        </p:spPr>
        <p:txBody>
          <a:bodyPr/>
          <a:lstStyle/>
          <a:p>
            <a:pPr eaLnBrk="1" hangingPunct="1"/>
            <a:r>
              <a:rPr lang="en-US" b="1" smtClean="0"/>
              <a:t>y Intercept </a:t>
            </a:r>
            <a:r>
              <a:rPr lang="en-US" b="1" smtClean="0">
                <a:sym typeface="Symbol" pitchFamily="18" charset="2"/>
              </a:rPr>
              <a:t>b</a:t>
            </a:r>
            <a:r>
              <a:rPr lang="en-US" b="1" baseline="-25000" smtClean="0">
                <a:sym typeface="Symbol" pitchFamily="18" charset="2"/>
              </a:rPr>
              <a:t>0</a:t>
            </a:r>
            <a:endParaRPr lang="en-US" b="1" baseline="-25000" smtClean="0"/>
          </a:p>
          <a:p>
            <a:pPr eaLnBrk="1" hangingPunct="1"/>
            <a:endParaRPr lang="en-US" smtClean="0"/>
          </a:p>
        </p:txBody>
      </p:sp>
      <p:sp>
        <p:nvSpPr>
          <p:cNvPr id="823301" name="Slide Number Placeholder 3"/>
          <p:cNvSpPr>
            <a:spLocks noGrp="1"/>
          </p:cNvSpPr>
          <p:nvPr>
            <p:ph type="sldNum" sz="quarter" idx="10"/>
          </p:nvPr>
        </p:nvSpPr>
        <p:spPr>
          <a:noFill/>
        </p:spPr>
        <p:txBody>
          <a:bodyPr/>
          <a:lstStyle/>
          <a:p>
            <a:r>
              <a:rPr lang="en-US" smtClean="0">
                <a:latin typeface="Arial" charset="0"/>
                <a:cs typeface="Arial" charset="0"/>
              </a:rPr>
              <a:t>11-</a:t>
            </a:r>
            <a:fld id="{7861F6EC-0232-4CD1-9303-E5397BB561F8}" type="slidenum">
              <a:rPr lang="en-US" smtClean="0">
                <a:latin typeface="Arial" charset="0"/>
                <a:cs typeface="Arial" charset="0"/>
              </a:rPr>
              <a:pPr/>
              <a:t>40</a:t>
            </a:fld>
            <a:endParaRPr lang="en-US" smtClean="0">
              <a:latin typeface="Arial" charset="0"/>
              <a:cs typeface="Arial" charset="0"/>
            </a:endParaRPr>
          </a:p>
        </p:txBody>
      </p:sp>
      <p:graphicFrame>
        <p:nvGraphicFramePr>
          <p:cNvPr id="823298" name="Object 2"/>
          <p:cNvGraphicFramePr>
            <a:graphicFrameLocks noChangeAspect="1"/>
          </p:cNvGraphicFramePr>
          <p:nvPr/>
        </p:nvGraphicFramePr>
        <p:xfrm>
          <a:off x="971550" y="1844675"/>
          <a:ext cx="4113213" cy="3835400"/>
        </p:xfrm>
        <a:graphic>
          <a:graphicData uri="http://schemas.openxmlformats.org/presentationml/2006/ole">
            <p:oleObj spid="_x0000_s823298" name="Equation" r:id="rId3" imgW="1904760" imgH="1777680" progId="Equation.3">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fontScale="90000"/>
          </a:bodyPr>
          <a:lstStyle/>
          <a:p>
            <a:pPr eaLnBrk="1" hangingPunct="1">
              <a:defRPr/>
            </a:pPr>
            <a:r>
              <a:rPr lang="en-US" sz="3600" dirty="0" smtClean="0"/>
              <a:t>Calculating the Least Squares Point Estimates</a:t>
            </a:r>
            <a:endParaRPr lang="en-US" sz="3600" dirty="0"/>
          </a:p>
        </p:txBody>
      </p:sp>
      <p:sp>
        <p:nvSpPr>
          <p:cNvPr id="826374" name="Content Placeholder 2"/>
          <p:cNvSpPr>
            <a:spLocks noGrp="1"/>
          </p:cNvSpPr>
          <p:nvPr>
            <p:ph idx="1"/>
          </p:nvPr>
        </p:nvSpPr>
        <p:spPr>
          <a:xfrm>
            <a:off x="636588" y="1066800"/>
            <a:ext cx="7924800" cy="5410200"/>
          </a:xfrm>
        </p:spPr>
        <p:txBody>
          <a:bodyPr/>
          <a:lstStyle/>
          <a:p>
            <a:pPr eaLnBrk="1" hangingPunct="1"/>
            <a:r>
              <a:rPr lang="en-US" b="1" smtClean="0">
                <a:latin typeface="Arial" charset="0"/>
              </a:rPr>
              <a:t>Least Squares Regression Equation</a:t>
            </a:r>
          </a:p>
          <a:p>
            <a:pPr eaLnBrk="1" hangingPunct="1"/>
            <a:endParaRPr lang="en-US" smtClean="0"/>
          </a:p>
          <a:p>
            <a:pPr eaLnBrk="1" hangingPunct="1"/>
            <a:endParaRPr lang="en-US" smtClean="0"/>
          </a:p>
          <a:p>
            <a:pPr eaLnBrk="1" hangingPunct="1"/>
            <a:endParaRPr lang="en-US" smtClean="0"/>
          </a:p>
          <a:p>
            <a:pPr eaLnBrk="1" hangingPunct="1"/>
            <a:r>
              <a:rPr lang="en-US" b="1" smtClean="0"/>
              <a:t>Prediction</a:t>
            </a:r>
            <a:r>
              <a:rPr lang="en-US" smtClean="0"/>
              <a:t> (x = 40)</a:t>
            </a:r>
            <a:endParaRPr lang="en-US" baseline="-25000" smtClean="0"/>
          </a:p>
          <a:p>
            <a:pPr eaLnBrk="1" hangingPunct="1"/>
            <a:endParaRPr lang="en-US" smtClean="0"/>
          </a:p>
        </p:txBody>
      </p:sp>
      <p:sp>
        <p:nvSpPr>
          <p:cNvPr id="826375" name="Slide Number Placeholder 3"/>
          <p:cNvSpPr>
            <a:spLocks noGrp="1"/>
          </p:cNvSpPr>
          <p:nvPr>
            <p:ph type="sldNum" sz="quarter" idx="10"/>
          </p:nvPr>
        </p:nvSpPr>
        <p:spPr>
          <a:noFill/>
        </p:spPr>
        <p:txBody>
          <a:bodyPr/>
          <a:lstStyle/>
          <a:p>
            <a:r>
              <a:rPr lang="en-US" smtClean="0">
                <a:latin typeface="Arial" charset="0"/>
                <a:cs typeface="Arial" charset="0"/>
              </a:rPr>
              <a:t>11-</a:t>
            </a:r>
            <a:fld id="{FCF45C92-6276-4EFA-8302-B71001F2A19D}" type="slidenum">
              <a:rPr lang="en-US" smtClean="0">
                <a:latin typeface="Arial" charset="0"/>
                <a:cs typeface="Arial" charset="0"/>
              </a:rPr>
              <a:pPr/>
              <a:t>41</a:t>
            </a:fld>
            <a:endParaRPr lang="en-US" smtClean="0">
              <a:latin typeface="Arial" charset="0"/>
              <a:cs typeface="Arial" charset="0"/>
            </a:endParaRPr>
          </a:p>
        </p:txBody>
      </p:sp>
      <p:graphicFrame>
        <p:nvGraphicFramePr>
          <p:cNvPr id="826370" name="Object 2"/>
          <p:cNvGraphicFramePr>
            <a:graphicFrameLocks noChangeAspect="1"/>
          </p:cNvGraphicFramePr>
          <p:nvPr/>
        </p:nvGraphicFramePr>
        <p:xfrm>
          <a:off x="1042988" y="1962150"/>
          <a:ext cx="3744912" cy="555625"/>
        </p:xfrm>
        <a:graphic>
          <a:graphicData uri="http://schemas.openxmlformats.org/presentationml/2006/ole">
            <p:oleObj spid="_x0000_s826370" name="Equation" r:id="rId3" imgW="1231560" imgH="203040" progId="Equation.3">
              <p:embed/>
            </p:oleObj>
          </a:graphicData>
        </a:graphic>
      </p:graphicFrame>
      <p:graphicFrame>
        <p:nvGraphicFramePr>
          <p:cNvPr id="826372" name="Object 4"/>
          <p:cNvGraphicFramePr>
            <a:graphicFrameLocks noChangeAspect="1"/>
          </p:cNvGraphicFramePr>
          <p:nvPr/>
        </p:nvGraphicFramePr>
        <p:xfrm>
          <a:off x="1042988" y="3933825"/>
          <a:ext cx="5715000" cy="555625"/>
        </p:xfrm>
        <a:graphic>
          <a:graphicData uri="http://schemas.openxmlformats.org/presentationml/2006/ole">
            <p:oleObj spid="_x0000_s826372" name="Equation" r:id="rId4" imgW="1879560" imgH="203040" progId="Equation.3">
              <p:embed/>
            </p:oleObj>
          </a:graphicData>
        </a:graphic>
      </p:graphicFrame>
      <p:sp>
        <p:nvSpPr>
          <p:cNvPr id="8" name="TextBox 7"/>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eaLnBrk="0" hangingPunct="0">
              <a:spcBef>
                <a:spcPct val="20000"/>
              </a:spcBef>
              <a:buClr>
                <a:schemeClr val="accent2"/>
              </a:buClr>
              <a:defRPr/>
            </a:pPr>
            <a:r>
              <a:rPr lang="en-US" sz="1400" dirty="0">
                <a:solidFill>
                  <a:srgbClr val="FFC000"/>
                </a:solidFill>
                <a:latin typeface="+mn-lt"/>
              </a:rPr>
              <a:t>L05</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a:xfrm>
            <a:off x="608428" y="0"/>
            <a:ext cx="7924800" cy="914400"/>
          </a:xfrm>
        </p:spPr>
        <p:txBody>
          <a:bodyPr>
            <a:normAutofit fontScale="90000"/>
          </a:bodyPr>
          <a:lstStyle/>
          <a:p>
            <a:pPr eaLnBrk="1" hangingPunct="1">
              <a:defRPr/>
            </a:pPr>
            <a:r>
              <a:rPr lang="en-US" sz="3600" dirty="0" smtClean="0"/>
              <a:t>Calculating the Least Squares Point Estimates</a:t>
            </a:r>
            <a:endParaRPr lang="en-US" sz="3600" dirty="0"/>
          </a:p>
        </p:txBody>
      </p:sp>
      <p:sp>
        <p:nvSpPr>
          <p:cNvPr id="861186" name="Slide Number Placeholder 3"/>
          <p:cNvSpPr>
            <a:spLocks noGrp="1"/>
          </p:cNvSpPr>
          <p:nvPr>
            <p:ph type="sldNum" sz="quarter" idx="10"/>
          </p:nvPr>
        </p:nvSpPr>
        <p:spPr>
          <a:noFill/>
        </p:spPr>
        <p:txBody>
          <a:bodyPr/>
          <a:lstStyle/>
          <a:p>
            <a:r>
              <a:rPr lang="en-US" smtClean="0">
                <a:latin typeface="Arial" charset="0"/>
                <a:cs typeface="Arial" charset="0"/>
              </a:rPr>
              <a:t>11-</a:t>
            </a:r>
            <a:fld id="{4F02307F-4EF9-47C5-AAF3-FE5ADAEAF123}" type="slidenum">
              <a:rPr lang="en-US" smtClean="0">
                <a:latin typeface="Arial" charset="0"/>
                <a:cs typeface="Arial" charset="0"/>
              </a:rPr>
              <a:pPr/>
              <a:t>42</a:t>
            </a:fld>
            <a:endParaRPr lang="en-US" smtClean="0">
              <a:latin typeface="Arial" charset="0"/>
              <a:cs typeface="Arial" charset="0"/>
            </a:endParaRPr>
          </a:p>
        </p:txBody>
      </p:sp>
      <p:pic>
        <p:nvPicPr>
          <p:cNvPr id="861187" name="Picture 20" descr="figure 11"/>
          <p:cNvPicPr>
            <a:picLocks noChangeAspect="1" noChangeArrowheads="1"/>
          </p:cNvPicPr>
          <p:nvPr/>
        </p:nvPicPr>
        <p:blipFill>
          <a:blip r:embed="rId2"/>
          <a:srcRect/>
          <a:stretch>
            <a:fillRect/>
          </a:stretch>
        </p:blipFill>
        <p:spPr bwMode="auto">
          <a:xfrm>
            <a:off x="755650" y="1052513"/>
            <a:ext cx="7777163" cy="4837112"/>
          </a:xfrm>
          <a:prstGeom prst="rect">
            <a:avLst/>
          </a:prstGeom>
          <a:noFill/>
          <a:ln w="9525">
            <a:noFill/>
            <a:miter lim="800000"/>
            <a:headEnd/>
            <a:tailEnd/>
          </a:ln>
        </p:spPr>
      </p:pic>
      <p:sp>
        <p:nvSpPr>
          <p:cNvPr id="5" name="TextBox 4"/>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eaLnBrk="0" hangingPunct="0">
              <a:spcBef>
                <a:spcPct val="20000"/>
              </a:spcBef>
              <a:buClr>
                <a:schemeClr val="accent2"/>
              </a:buClr>
              <a:defRPr/>
            </a:pPr>
            <a:r>
              <a:rPr lang="en-US" sz="1400" dirty="0">
                <a:solidFill>
                  <a:srgbClr val="FFC000"/>
                </a:solidFill>
                <a:latin typeface="+mn-lt"/>
              </a:rPr>
              <a:t>L05</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a:xfrm>
            <a:off x="608428" y="0"/>
            <a:ext cx="7924800" cy="914400"/>
          </a:xfrm>
        </p:spPr>
        <p:txBody>
          <a:bodyPr>
            <a:normAutofit fontScale="90000"/>
          </a:bodyPr>
          <a:lstStyle/>
          <a:p>
            <a:pPr eaLnBrk="1" hangingPunct="1">
              <a:defRPr/>
            </a:pPr>
            <a:r>
              <a:rPr lang="en-US" sz="3600" dirty="0" smtClean="0"/>
              <a:t>Testing  the Significance of Slope and y Intercept</a:t>
            </a:r>
            <a:endParaRPr lang="en-US" sz="2400" dirty="0"/>
          </a:p>
        </p:txBody>
      </p:sp>
      <p:sp>
        <p:nvSpPr>
          <p:cNvPr id="862210" name="Rectangle 3"/>
          <p:cNvSpPr>
            <a:spLocks noGrp="1" noChangeArrowheads="1"/>
          </p:cNvSpPr>
          <p:nvPr>
            <p:ph idx="1"/>
          </p:nvPr>
        </p:nvSpPr>
        <p:spPr>
          <a:xfrm>
            <a:off x="636588" y="1066800"/>
            <a:ext cx="7924800" cy="5410200"/>
          </a:xfrm>
        </p:spPr>
        <p:txBody>
          <a:bodyPr/>
          <a:lstStyle/>
          <a:p>
            <a:pPr marL="463550" indent="-463550">
              <a:spcBef>
                <a:spcPct val="0"/>
              </a:spcBef>
            </a:pPr>
            <a:r>
              <a:rPr lang="en-US" sz="3000" smtClean="0"/>
              <a:t>A regression model is not likely to be useful unless there is a significant relationship between x and y</a:t>
            </a:r>
          </a:p>
          <a:p>
            <a:pPr marL="463550" indent="-463550">
              <a:spcBef>
                <a:spcPct val="0"/>
              </a:spcBef>
            </a:pPr>
            <a:r>
              <a:rPr lang="en-US" sz="3000" smtClean="0"/>
              <a:t>Hypothesis Test</a:t>
            </a:r>
            <a:br>
              <a:rPr lang="en-US" sz="3000" smtClean="0"/>
            </a:br>
            <a:r>
              <a:rPr lang="en-US" sz="3000" b="1" smtClean="0">
                <a:solidFill>
                  <a:schemeClr val="hlink"/>
                </a:solidFill>
              </a:rPr>
              <a:t>H</a:t>
            </a:r>
            <a:r>
              <a:rPr lang="en-US" sz="3000" b="1" baseline="-25000" smtClean="0">
                <a:solidFill>
                  <a:schemeClr val="hlink"/>
                </a:solidFill>
              </a:rPr>
              <a:t>0</a:t>
            </a:r>
            <a:r>
              <a:rPr lang="en-US" sz="3000" b="1" smtClean="0">
                <a:solidFill>
                  <a:schemeClr val="hlink"/>
                </a:solidFill>
              </a:rPr>
              <a:t>: </a:t>
            </a:r>
            <a:r>
              <a:rPr lang="en-US" sz="3000" b="1" smtClean="0">
                <a:solidFill>
                  <a:schemeClr val="hlink"/>
                </a:solidFill>
                <a:latin typeface="Symbol" pitchFamily="18" charset="2"/>
              </a:rPr>
              <a:t>b</a:t>
            </a:r>
            <a:r>
              <a:rPr lang="en-US" sz="3000" b="1" baseline="-25000" smtClean="0">
                <a:solidFill>
                  <a:schemeClr val="hlink"/>
                </a:solidFill>
              </a:rPr>
              <a:t>1</a:t>
            </a:r>
            <a:r>
              <a:rPr lang="en-US" sz="3000" b="1" smtClean="0">
                <a:solidFill>
                  <a:schemeClr val="hlink"/>
                </a:solidFill>
              </a:rPr>
              <a:t> = 0</a:t>
            </a:r>
            <a:r>
              <a:rPr lang="en-US" sz="3000" b="1" smtClean="0">
                <a:solidFill>
                  <a:srgbClr val="CC3300"/>
                </a:solidFill>
              </a:rPr>
              <a:t> </a:t>
            </a:r>
            <a:r>
              <a:rPr lang="en-US" sz="3000" smtClean="0"/>
              <a:t>(we are testing the slope)</a:t>
            </a:r>
          </a:p>
          <a:p>
            <a:pPr marL="863600" lvl="1" indent="-463550">
              <a:spcBef>
                <a:spcPct val="0"/>
              </a:spcBef>
            </a:pPr>
            <a:r>
              <a:rPr lang="en-US" sz="2200" smtClean="0"/>
              <a:t>Slope is zero which indicates that there is no change in the mean value of y as x changes</a:t>
            </a:r>
          </a:p>
          <a:p>
            <a:pPr marL="463550" indent="-463550">
              <a:spcBef>
                <a:spcPct val="0"/>
              </a:spcBef>
              <a:buFontTx/>
              <a:buNone/>
            </a:pPr>
            <a:r>
              <a:rPr lang="en-US" sz="3000" smtClean="0"/>
              <a:t>	versus </a:t>
            </a:r>
            <a:r>
              <a:rPr lang="en-US" sz="3000" b="1" smtClean="0">
                <a:solidFill>
                  <a:schemeClr val="hlink"/>
                </a:solidFill>
              </a:rPr>
              <a:t>H</a:t>
            </a:r>
            <a:r>
              <a:rPr lang="en-US" sz="3000" b="1" baseline="-25000" smtClean="0">
                <a:solidFill>
                  <a:schemeClr val="hlink"/>
                </a:solidFill>
              </a:rPr>
              <a:t>a</a:t>
            </a:r>
            <a:r>
              <a:rPr lang="en-US" sz="3000" b="1" smtClean="0">
                <a:solidFill>
                  <a:schemeClr val="hlink"/>
                </a:solidFill>
              </a:rPr>
              <a:t>: </a:t>
            </a:r>
            <a:r>
              <a:rPr lang="en-US" sz="3000" b="1" smtClean="0">
                <a:solidFill>
                  <a:schemeClr val="hlink"/>
                </a:solidFill>
                <a:latin typeface="Symbol" pitchFamily="18" charset="2"/>
              </a:rPr>
              <a:t>b</a:t>
            </a:r>
            <a:r>
              <a:rPr lang="en-US" sz="3000" b="1" baseline="-25000" smtClean="0">
                <a:solidFill>
                  <a:schemeClr val="hlink"/>
                </a:solidFill>
              </a:rPr>
              <a:t>1</a:t>
            </a:r>
            <a:r>
              <a:rPr lang="en-US" sz="3000" b="1" smtClean="0">
                <a:solidFill>
                  <a:schemeClr val="hlink"/>
                </a:solidFill>
              </a:rPr>
              <a:t> ≠ 0</a:t>
            </a:r>
          </a:p>
        </p:txBody>
      </p:sp>
      <p:sp>
        <p:nvSpPr>
          <p:cNvPr id="862211" name="Slide Number Placeholder 3"/>
          <p:cNvSpPr>
            <a:spLocks noGrp="1"/>
          </p:cNvSpPr>
          <p:nvPr>
            <p:ph type="sldNum" sz="quarter" idx="10"/>
          </p:nvPr>
        </p:nvSpPr>
        <p:spPr>
          <a:noFill/>
        </p:spPr>
        <p:txBody>
          <a:bodyPr/>
          <a:lstStyle/>
          <a:p>
            <a:r>
              <a:rPr lang="en-US" smtClean="0">
                <a:latin typeface="Arial" charset="0"/>
                <a:cs typeface="Arial" charset="0"/>
              </a:rPr>
              <a:t>11-</a:t>
            </a:r>
            <a:fld id="{A01B2416-D260-4DC0-AA36-708DF093E2F3}" type="slidenum">
              <a:rPr lang="en-US" smtClean="0">
                <a:latin typeface="Arial" charset="0"/>
                <a:cs typeface="Arial" charset="0"/>
              </a:rPr>
              <a:pPr/>
              <a:t>43</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fontScale="90000"/>
          </a:bodyPr>
          <a:lstStyle/>
          <a:p>
            <a:pPr eaLnBrk="1" hangingPunct="1">
              <a:defRPr/>
            </a:pPr>
            <a:r>
              <a:rPr lang="en-US" sz="3600" dirty="0" smtClean="0"/>
              <a:t>Testing  the Significance of Slope and y Intercept</a:t>
            </a:r>
            <a:endParaRPr lang="en-US" sz="3600" dirty="0"/>
          </a:p>
        </p:txBody>
      </p:sp>
      <p:sp>
        <p:nvSpPr>
          <p:cNvPr id="830469" name="Content Placeholder 2"/>
          <p:cNvSpPr>
            <a:spLocks noGrp="1"/>
          </p:cNvSpPr>
          <p:nvPr>
            <p:ph idx="1"/>
          </p:nvPr>
        </p:nvSpPr>
        <p:spPr>
          <a:xfrm>
            <a:off x="636588" y="1066800"/>
            <a:ext cx="7924800" cy="5410200"/>
          </a:xfrm>
        </p:spPr>
        <p:txBody>
          <a:bodyPr/>
          <a:lstStyle/>
          <a:p>
            <a:pPr eaLnBrk="1" hangingPunct="1"/>
            <a:r>
              <a:rPr lang="en-US" smtClean="0">
                <a:latin typeface="Arial" charset="0"/>
              </a:rPr>
              <a:t>Test Statistic</a:t>
            </a:r>
          </a:p>
          <a:p>
            <a:pPr eaLnBrk="1" hangingPunct="1"/>
            <a:endParaRPr lang="en-US" smtClean="0">
              <a:latin typeface="Arial" charset="0"/>
            </a:endParaRPr>
          </a:p>
          <a:p>
            <a:pPr eaLnBrk="1" hangingPunct="1"/>
            <a:endParaRPr lang="en-US" smtClean="0">
              <a:latin typeface="Arial" charset="0"/>
            </a:endParaRPr>
          </a:p>
          <a:p>
            <a:pPr eaLnBrk="1" hangingPunct="1"/>
            <a:endParaRPr lang="en-US" smtClean="0">
              <a:latin typeface="Arial" charset="0"/>
            </a:endParaRPr>
          </a:p>
          <a:p>
            <a:pPr eaLnBrk="1" hangingPunct="1"/>
            <a:r>
              <a:rPr lang="en-US" smtClean="0">
                <a:latin typeface="Arial" charset="0"/>
              </a:rPr>
              <a:t>100(1-</a:t>
            </a:r>
            <a:r>
              <a:rPr lang="en-US" smtClean="0">
                <a:latin typeface="Arial" charset="0"/>
                <a:sym typeface="Symbol" pitchFamily="18" charset="2"/>
              </a:rPr>
              <a:t></a:t>
            </a:r>
            <a:r>
              <a:rPr lang="en-US" smtClean="0">
                <a:latin typeface="Arial" charset="0"/>
              </a:rPr>
              <a:t>)% Confidence Interval for </a:t>
            </a:r>
            <a:r>
              <a:rPr lang="en-US" smtClean="0">
                <a:latin typeface="Arial" charset="0"/>
                <a:sym typeface="Symbol" pitchFamily="18" charset="2"/>
              </a:rPr>
              <a:t></a:t>
            </a:r>
            <a:r>
              <a:rPr lang="en-US" baseline="-25000" smtClean="0">
                <a:latin typeface="Arial" charset="0"/>
              </a:rPr>
              <a:t>1</a:t>
            </a:r>
            <a:r>
              <a:rPr lang="en-US" smtClean="0">
                <a:latin typeface="Arial" charset="0"/>
              </a:rPr>
              <a:t> </a:t>
            </a:r>
          </a:p>
          <a:p>
            <a:pPr eaLnBrk="1" hangingPunct="1"/>
            <a:endParaRPr lang="en-US" baseline="-25000" smtClean="0">
              <a:latin typeface="Arial" charset="0"/>
            </a:endParaRPr>
          </a:p>
          <a:p>
            <a:pPr eaLnBrk="1" hangingPunct="1"/>
            <a:endParaRPr lang="en-US" baseline="-25000" smtClean="0">
              <a:latin typeface="Arial" charset="0"/>
            </a:endParaRPr>
          </a:p>
          <a:p>
            <a:pPr eaLnBrk="1" hangingPunct="1"/>
            <a:endParaRPr lang="en-US" baseline="-25000" smtClean="0">
              <a:latin typeface="Arial" charset="0"/>
            </a:endParaRPr>
          </a:p>
          <a:p>
            <a:pPr lvl="1" eaLnBrk="1" hangingPunct="1"/>
            <a:r>
              <a:rPr lang="en-US" smtClean="0">
                <a:latin typeface="Arial" charset="0"/>
              </a:rPr>
              <a:t>t</a:t>
            </a:r>
            <a:r>
              <a:rPr lang="en-US" baseline="-25000" smtClean="0">
                <a:latin typeface="Arial" charset="0"/>
                <a:sym typeface="Symbol" pitchFamily="18" charset="2"/>
              </a:rPr>
              <a:t></a:t>
            </a:r>
            <a:r>
              <a:rPr lang="en-US" smtClean="0">
                <a:latin typeface="Arial" charset="0"/>
              </a:rPr>
              <a:t>, t</a:t>
            </a:r>
            <a:r>
              <a:rPr lang="en-US" baseline="-25000" smtClean="0">
                <a:latin typeface="Arial" charset="0"/>
                <a:sym typeface="Symbol" pitchFamily="18" charset="2"/>
              </a:rPr>
              <a:t></a:t>
            </a:r>
            <a:r>
              <a:rPr lang="en-US" baseline="-25000" smtClean="0">
                <a:latin typeface="Arial" charset="0"/>
              </a:rPr>
              <a:t>/2</a:t>
            </a:r>
            <a:r>
              <a:rPr lang="en-US" smtClean="0">
                <a:latin typeface="Arial" charset="0"/>
              </a:rPr>
              <a:t> and p-values are based on n–2 degrees of freedom</a:t>
            </a:r>
          </a:p>
          <a:p>
            <a:pPr lvl="1" eaLnBrk="1" hangingPunct="1"/>
            <a:endParaRPr lang="en-US" baseline="-25000" smtClean="0">
              <a:latin typeface="Arial" charset="0"/>
            </a:endParaRPr>
          </a:p>
          <a:p>
            <a:pPr eaLnBrk="1" hangingPunct="1"/>
            <a:endParaRPr lang="en-US" smtClean="0">
              <a:latin typeface="Arial" charset="0"/>
            </a:endParaRPr>
          </a:p>
          <a:p>
            <a:pPr eaLnBrk="1" hangingPunct="1"/>
            <a:endParaRPr lang="en-US" smtClean="0"/>
          </a:p>
        </p:txBody>
      </p:sp>
      <p:sp>
        <p:nvSpPr>
          <p:cNvPr id="830470" name="Slide Number Placeholder 3"/>
          <p:cNvSpPr>
            <a:spLocks noGrp="1"/>
          </p:cNvSpPr>
          <p:nvPr>
            <p:ph type="sldNum" sz="quarter" idx="10"/>
          </p:nvPr>
        </p:nvSpPr>
        <p:spPr>
          <a:noFill/>
        </p:spPr>
        <p:txBody>
          <a:bodyPr/>
          <a:lstStyle/>
          <a:p>
            <a:r>
              <a:rPr lang="en-US" smtClean="0">
                <a:latin typeface="Arial" charset="0"/>
                <a:cs typeface="Arial" charset="0"/>
              </a:rPr>
              <a:t>11-</a:t>
            </a:r>
            <a:fld id="{1E19492F-6AB1-416E-B160-00BB7ADF0AD5}" type="slidenum">
              <a:rPr lang="en-US" smtClean="0">
                <a:latin typeface="Arial" charset="0"/>
                <a:cs typeface="Arial" charset="0"/>
              </a:rPr>
              <a:pPr/>
              <a:t>44</a:t>
            </a:fld>
            <a:endParaRPr lang="en-US" smtClean="0">
              <a:latin typeface="Arial" charset="0"/>
              <a:cs typeface="Arial" charset="0"/>
            </a:endParaRPr>
          </a:p>
        </p:txBody>
      </p:sp>
      <p:graphicFrame>
        <p:nvGraphicFramePr>
          <p:cNvPr id="830466" name="Object 2"/>
          <p:cNvGraphicFramePr>
            <a:graphicFrameLocks/>
          </p:cNvGraphicFramePr>
          <p:nvPr/>
        </p:nvGraphicFramePr>
        <p:xfrm>
          <a:off x="1116013" y="1700213"/>
          <a:ext cx="3816350" cy="1152525"/>
        </p:xfrm>
        <a:graphic>
          <a:graphicData uri="http://schemas.openxmlformats.org/presentationml/2006/ole">
            <p:oleObj spid="_x0000_s830466" name="Equation" r:id="rId3" imgW="1612800" imgH="457200" progId="Equation.3">
              <p:embed/>
            </p:oleObj>
          </a:graphicData>
        </a:graphic>
      </p:graphicFrame>
      <p:graphicFrame>
        <p:nvGraphicFramePr>
          <p:cNvPr id="830467" name="Object 3"/>
          <p:cNvGraphicFramePr>
            <a:graphicFrameLocks/>
          </p:cNvGraphicFramePr>
          <p:nvPr/>
        </p:nvGraphicFramePr>
        <p:xfrm>
          <a:off x="1042988" y="3789363"/>
          <a:ext cx="1800225" cy="538162"/>
        </p:xfrm>
        <a:graphic>
          <a:graphicData uri="http://schemas.openxmlformats.org/presentationml/2006/ole">
            <p:oleObj spid="_x0000_s830467" name="Equation" r:id="rId4" imgW="761760" imgH="228600" progId="Equation.3">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ChangeArrowheads="1"/>
          </p:cNvSpPr>
          <p:nvPr>
            <p:ph type="title"/>
          </p:nvPr>
        </p:nvSpPr>
        <p:spPr>
          <a:xfrm>
            <a:off x="608428" y="0"/>
            <a:ext cx="7924800" cy="914400"/>
          </a:xfrm>
        </p:spPr>
        <p:txBody>
          <a:bodyPr>
            <a:normAutofit fontScale="90000"/>
          </a:bodyPr>
          <a:lstStyle/>
          <a:p>
            <a:pPr eaLnBrk="1" hangingPunct="1">
              <a:defRPr/>
            </a:pPr>
            <a:r>
              <a:rPr lang="en-US" sz="3600" dirty="0" smtClean="0"/>
              <a:t>Testing  the Significance of Slope and y Intercept</a:t>
            </a:r>
            <a:endParaRPr lang="en-US" sz="2400" dirty="0"/>
          </a:p>
        </p:txBody>
      </p:sp>
      <p:sp>
        <p:nvSpPr>
          <p:cNvPr id="865282" name="Content Placeholder 4"/>
          <p:cNvSpPr>
            <a:spLocks noGrp="1"/>
          </p:cNvSpPr>
          <p:nvPr>
            <p:ph idx="1"/>
          </p:nvPr>
        </p:nvSpPr>
        <p:spPr>
          <a:xfrm>
            <a:off x="636588" y="1066800"/>
            <a:ext cx="7924800" cy="5410200"/>
          </a:xfrm>
        </p:spPr>
        <p:txBody>
          <a:bodyPr/>
          <a:lstStyle/>
          <a:p>
            <a:pPr eaLnBrk="1" hangingPunct="1"/>
            <a:r>
              <a:rPr lang="en-US" smtClean="0"/>
              <a:t>If the regression assumptions hold, we can reject H</a:t>
            </a:r>
            <a:r>
              <a:rPr lang="en-US" baseline="-25000" smtClean="0"/>
              <a:t>0</a:t>
            </a:r>
            <a:r>
              <a:rPr lang="en-US" smtClean="0"/>
              <a:t>: </a:t>
            </a:r>
            <a:r>
              <a:rPr lang="en-US" smtClean="0">
                <a:sym typeface="Symbol" pitchFamily="18" charset="2"/>
              </a:rPr>
              <a:t></a:t>
            </a:r>
            <a:r>
              <a:rPr lang="en-US" baseline="-25000" smtClean="0"/>
              <a:t>1</a:t>
            </a:r>
            <a:r>
              <a:rPr lang="en-US" smtClean="0"/>
              <a:t> = 0 at the </a:t>
            </a:r>
            <a:r>
              <a:rPr lang="en-US" smtClean="0">
                <a:sym typeface="Symbol" pitchFamily="18" charset="2"/>
              </a:rPr>
              <a:t> level of significance (probability of Type I error equal to )</a:t>
            </a:r>
            <a:r>
              <a:rPr lang="en-US" smtClean="0"/>
              <a:t> if and only if the appropriate rejection point condition holds or, equivalently, if the corresponding p-value is less than </a:t>
            </a:r>
            <a:r>
              <a:rPr lang="en-US" smtClean="0">
                <a:sym typeface="Symbol" pitchFamily="18" charset="2"/>
              </a:rPr>
              <a:t></a:t>
            </a:r>
            <a:endParaRPr lang="en-US" smtClean="0"/>
          </a:p>
          <a:p>
            <a:pPr eaLnBrk="1" hangingPunct="1"/>
            <a:endParaRPr lang="en-US" smtClean="0"/>
          </a:p>
        </p:txBody>
      </p:sp>
      <p:sp>
        <p:nvSpPr>
          <p:cNvPr id="865283" name="Slide Number Placeholder 3"/>
          <p:cNvSpPr>
            <a:spLocks noGrp="1"/>
          </p:cNvSpPr>
          <p:nvPr>
            <p:ph type="sldNum" sz="quarter" idx="10"/>
          </p:nvPr>
        </p:nvSpPr>
        <p:spPr>
          <a:noFill/>
        </p:spPr>
        <p:txBody>
          <a:bodyPr/>
          <a:lstStyle/>
          <a:p>
            <a:r>
              <a:rPr lang="en-US" smtClean="0">
                <a:latin typeface="Arial" charset="0"/>
                <a:cs typeface="Arial" charset="0"/>
              </a:rPr>
              <a:t>11-</a:t>
            </a:r>
            <a:fld id="{0846B30D-38AF-4EEF-A79A-9539EFF50483}" type="slidenum">
              <a:rPr lang="en-US" smtClean="0">
                <a:latin typeface="Arial" charset="0"/>
                <a:cs typeface="Arial" charset="0"/>
              </a:rPr>
              <a:pPr/>
              <a:t>45</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2" name="Rectangle 4"/>
          <p:cNvSpPr>
            <a:spLocks noGrp="1" noChangeArrowheads="1"/>
          </p:cNvSpPr>
          <p:nvPr>
            <p:ph type="title"/>
          </p:nvPr>
        </p:nvSpPr>
        <p:spPr>
          <a:xfrm>
            <a:off x="608428" y="0"/>
            <a:ext cx="7924800" cy="914400"/>
          </a:xfrm>
        </p:spPr>
        <p:txBody>
          <a:bodyPr/>
          <a:lstStyle/>
          <a:p>
            <a:pPr eaLnBrk="1" hangingPunct="1">
              <a:defRPr/>
            </a:pPr>
            <a:r>
              <a:rPr lang="en-US" sz="3600" dirty="0" smtClean="0"/>
              <a:t>Rejection Rules</a:t>
            </a:r>
            <a:endParaRPr lang="en-US" sz="2400" dirty="0"/>
          </a:p>
        </p:txBody>
      </p:sp>
      <p:graphicFrame>
        <p:nvGraphicFramePr>
          <p:cNvPr id="590910" name="Group 62"/>
          <p:cNvGraphicFramePr>
            <a:graphicFrameLocks noGrp="1"/>
          </p:cNvGraphicFramePr>
          <p:nvPr>
            <p:ph idx="1"/>
          </p:nvPr>
        </p:nvGraphicFramePr>
        <p:xfrm>
          <a:off x="636588" y="1066800"/>
          <a:ext cx="7925539" cy="4130237"/>
        </p:xfrm>
        <a:graphic>
          <a:graphicData uri="http://schemas.openxmlformats.org/drawingml/2006/table">
            <a:tbl>
              <a:tblPr>
                <a:tableStyleId>{35758FB7-9AC5-4552-8A53-C91805E547FA}</a:tableStyleId>
              </a:tblPr>
              <a:tblGrid>
                <a:gridCol w="2133799"/>
                <a:gridCol w="2087757"/>
                <a:gridCol w="3703983"/>
              </a:tblGrid>
              <a:tr h="62247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u="none" strike="noStrike" cap="none" normalizeH="0" baseline="0" dirty="0" smtClean="0">
                          <a:ln>
                            <a:noFill/>
                          </a:ln>
                          <a:solidFill>
                            <a:srgbClr val="CC3300"/>
                          </a:solidFill>
                          <a:effectLst/>
                        </a:rPr>
                        <a:t>Alternative</a:t>
                      </a:r>
                      <a:endParaRPr kumimoji="0" lang="en-US" sz="2800" b="0" i="0" u="none" strike="noStrike" cap="none" normalizeH="0" baseline="0" dirty="0" smtClean="0">
                        <a:ln>
                          <a:noFill/>
                        </a:ln>
                        <a:solidFill>
                          <a:srgbClr val="CC3300"/>
                        </a:solidFill>
                        <a:effectLst/>
                        <a:latin typeface="Arial" pitchFamily="34" charset="0"/>
                      </a:endParaRPr>
                    </a:p>
                  </a:txBody>
                  <a:tcPr marL="94059" marR="94059"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u="none" strike="noStrike" cap="none" normalizeH="0" baseline="0" dirty="0" smtClean="0">
                          <a:ln>
                            <a:noFill/>
                          </a:ln>
                          <a:solidFill>
                            <a:srgbClr val="CC3300"/>
                          </a:solidFill>
                          <a:effectLst/>
                        </a:rPr>
                        <a:t>Reject H</a:t>
                      </a:r>
                      <a:r>
                        <a:rPr kumimoji="0" lang="en-US" sz="2800" u="none" strike="noStrike" cap="none" normalizeH="0" baseline="-25000" dirty="0" smtClean="0">
                          <a:ln>
                            <a:noFill/>
                          </a:ln>
                          <a:solidFill>
                            <a:srgbClr val="CC3300"/>
                          </a:solidFill>
                          <a:effectLst/>
                        </a:rPr>
                        <a:t>0</a:t>
                      </a:r>
                      <a:r>
                        <a:rPr kumimoji="0" lang="en-US" sz="2800" u="none" strike="noStrike" cap="none" normalizeH="0" baseline="0" dirty="0" smtClean="0">
                          <a:ln>
                            <a:noFill/>
                          </a:ln>
                          <a:solidFill>
                            <a:srgbClr val="CC3300"/>
                          </a:solidFill>
                          <a:effectLst/>
                        </a:rPr>
                        <a:t> If</a:t>
                      </a:r>
                      <a:endParaRPr kumimoji="0" lang="en-US" sz="2800" b="0" i="0" u="none" strike="noStrike" cap="none" normalizeH="0" baseline="0" dirty="0" smtClean="0">
                        <a:ln>
                          <a:noFill/>
                        </a:ln>
                        <a:solidFill>
                          <a:srgbClr val="CC3300"/>
                        </a:solidFill>
                        <a:effectLst/>
                        <a:latin typeface="Arial" pitchFamily="34" charset="0"/>
                      </a:endParaRPr>
                    </a:p>
                  </a:txBody>
                  <a:tcPr marL="94059" marR="94059"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u="none" strike="noStrike" cap="none" normalizeH="0" baseline="0" dirty="0" smtClean="0">
                          <a:ln>
                            <a:noFill/>
                          </a:ln>
                          <a:solidFill>
                            <a:srgbClr val="CC3300"/>
                          </a:solidFill>
                          <a:effectLst/>
                        </a:rPr>
                        <a:t>p-Value</a:t>
                      </a:r>
                      <a:endParaRPr kumimoji="0" lang="en-US" sz="2800" b="0" i="0" u="none" strike="noStrike" cap="none" normalizeH="0" baseline="0" dirty="0" smtClean="0">
                        <a:ln>
                          <a:noFill/>
                        </a:ln>
                        <a:solidFill>
                          <a:srgbClr val="CC3300"/>
                        </a:solidFill>
                        <a:effectLst/>
                        <a:latin typeface="Arial" pitchFamily="34" charset="0"/>
                      </a:endParaRPr>
                    </a:p>
                  </a:txBody>
                  <a:tcPr marL="94059" marR="94059" horzOverflow="overflow"/>
                </a:tc>
              </a:tr>
              <a:tr h="85472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u="none" strike="noStrike" cap="none" normalizeH="0" baseline="0" dirty="0" smtClean="0">
                          <a:ln>
                            <a:noFill/>
                          </a:ln>
                          <a:effectLst/>
                        </a:rPr>
                        <a:t>H</a:t>
                      </a:r>
                      <a:r>
                        <a:rPr kumimoji="0" lang="en-US" sz="2800" u="none" strike="noStrike" cap="none" normalizeH="0" baseline="-25000" dirty="0" smtClean="0">
                          <a:ln>
                            <a:noFill/>
                          </a:ln>
                          <a:effectLst/>
                        </a:rPr>
                        <a:t>a</a:t>
                      </a:r>
                      <a:r>
                        <a:rPr kumimoji="0" lang="en-US" sz="2800" u="none" strike="noStrike" cap="none" normalizeH="0" baseline="0" dirty="0" smtClean="0">
                          <a:ln>
                            <a:noFill/>
                          </a:ln>
                          <a:effectLst/>
                        </a:rPr>
                        <a:t>: β</a:t>
                      </a:r>
                      <a:r>
                        <a:rPr kumimoji="0" lang="en-US" sz="2800" u="none" strike="noStrike" cap="none" normalizeH="0" baseline="-25000" dirty="0" smtClean="0">
                          <a:ln>
                            <a:noFill/>
                          </a:ln>
                          <a:effectLst/>
                        </a:rPr>
                        <a:t>1</a:t>
                      </a:r>
                      <a:r>
                        <a:rPr kumimoji="0" lang="en-US" sz="2800" u="none" strike="noStrike" cap="none" normalizeH="0" baseline="0" dirty="0" smtClean="0">
                          <a:ln>
                            <a:noFill/>
                          </a:ln>
                          <a:effectLst/>
                        </a:rPr>
                        <a:t> ≠ 0</a:t>
                      </a:r>
                      <a:endParaRPr kumimoji="0" lang="en-US" sz="2800" b="0" i="0" u="none" strike="noStrike" cap="none" normalizeH="0" baseline="0" dirty="0" smtClean="0">
                        <a:ln>
                          <a:noFill/>
                        </a:ln>
                        <a:solidFill>
                          <a:schemeClr val="tx1"/>
                        </a:solidFill>
                        <a:effectLst/>
                        <a:latin typeface="Arial" pitchFamily="34" charset="0"/>
                      </a:endParaRPr>
                    </a:p>
                  </a:txBody>
                  <a:tcPr marL="94059" marR="94059"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u="none" strike="noStrike" cap="none" normalizeH="0" baseline="0" dirty="0" smtClean="0">
                          <a:ln>
                            <a:noFill/>
                          </a:ln>
                          <a:effectLst/>
                        </a:rPr>
                        <a:t>|t| &gt; </a:t>
                      </a:r>
                      <a:r>
                        <a:rPr kumimoji="0" lang="en-US" sz="2800" u="none" strike="noStrike" cap="none" normalizeH="0" baseline="0" noProof="1" smtClean="0">
                          <a:ln>
                            <a:noFill/>
                          </a:ln>
                          <a:effectLst/>
                        </a:rPr>
                        <a:t>t</a:t>
                      </a:r>
                      <a:r>
                        <a:rPr kumimoji="0" lang="el-GR" sz="2800" u="none" strike="noStrike" cap="none" normalizeH="0" baseline="-25000" noProof="1" smtClean="0">
                          <a:ln>
                            <a:noFill/>
                          </a:ln>
                          <a:effectLst/>
                        </a:rPr>
                        <a:t>α</a:t>
                      </a:r>
                      <a:r>
                        <a:rPr kumimoji="0" lang="en-US" sz="2800" u="none" strike="noStrike" cap="none" normalizeH="0" baseline="-25000" dirty="0" smtClean="0">
                          <a:ln>
                            <a:noFill/>
                          </a:ln>
                          <a:effectLst/>
                        </a:rPr>
                        <a:t>/2</a:t>
                      </a:r>
                      <a:r>
                        <a:rPr kumimoji="0" lang="en-US" sz="2800" u="none" strike="noStrike" cap="none" normalizeH="0" baseline="30000" dirty="0" smtClean="0">
                          <a:ln>
                            <a:noFill/>
                          </a:ln>
                          <a:effectLst/>
                        </a:rPr>
                        <a:t>*</a:t>
                      </a:r>
                      <a:endParaRPr kumimoji="0" lang="en-US" sz="2800" b="0" i="0" u="none" strike="noStrike" cap="none" normalizeH="0" baseline="30000" dirty="0" smtClean="0">
                        <a:ln>
                          <a:noFill/>
                        </a:ln>
                        <a:solidFill>
                          <a:schemeClr val="tx1"/>
                        </a:solidFill>
                        <a:effectLst/>
                        <a:latin typeface="Arial" pitchFamily="34" charset="0"/>
                      </a:endParaRPr>
                    </a:p>
                  </a:txBody>
                  <a:tcPr marL="94059" marR="94059"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400" u="none" strike="noStrike" cap="none" normalizeH="0" baseline="0" dirty="0" smtClean="0">
                          <a:ln>
                            <a:noFill/>
                          </a:ln>
                          <a:effectLst/>
                        </a:rPr>
                        <a:t>Twice area under t distribution right of |t|</a:t>
                      </a:r>
                      <a:endParaRPr kumimoji="0" lang="en-US" sz="2400" b="0" i="0" u="none" strike="noStrike" cap="none" normalizeH="0" baseline="0" dirty="0" smtClean="0">
                        <a:ln>
                          <a:noFill/>
                        </a:ln>
                        <a:solidFill>
                          <a:schemeClr val="tx1"/>
                        </a:solidFill>
                        <a:effectLst/>
                        <a:latin typeface="Arial" pitchFamily="34" charset="0"/>
                      </a:endParaRPr>
                    </a:p>
                  </a:txBody>
                  <a:tcPr marL="94059" marR="94059" horzOverflow="overflow"/>
                </a:tc>
              </a:tr>
              <a:tr h="85472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u="none" strike="noStrike" cap="none" normalizeH="0" baseline="0" dirty="0" smtClean="0">
                          <a:ln>
                            <a:noFill/>
                          </a:ln>
                          <a:effectLst/>
                        </a:rPr>
                        <a:t>H</a:t>
                      </a:r>
                      <a:r>
                        <a:rPr kumimoji="0" lang="en-US" sz="2800" u="none" strike="noStrike" cap="none" normalizeH="0" baseline="-25000" dirty="0" smtClean="0">
                          <a:ln>
                            <a:noFill/>
                          </a:ln>
                          <a:effectLst/>
                        </a:rPr>
                        <a:t>a</a:t>
                      </a:r>
                      <a:r>
                        <a:rPr kumimoji="0" lang="en-US" sz="2800" u="none" strike="noStrike" cap="none" normalizeH="0" baseline="0" dirty="0" smtClean="0">
                          <a:ln>
                            <a:noFill/>
                          </a:ln>
                          <a:effectLst/>
                        </a:rPr>
                        <a:t>: β</a:t>
                      </a:r>
                      <a:r>
                        <a:rPr kumimoji="0" lang="en-US" sz="2800" u="none" strike="noStrike" cap="none" normalizeH="0" baseline="-25000" dirty="0" smtClean="0">
                          <a:ln>
                            <a:noFill/>
                          </a:ln>
                          <a:effectLst/>
                        </a:rPr>
                        <a:t>1</a:t>
                      </a:r>
                      <a:r>
                        <a:rPr kumimoji="0" lang="en-US" sz="2800" u="none" strike="noStrike" cap="none" normalizeH="0" baseline="0" dirty="0" smtClean="0">
                          <a:ln>
                            <a:noFill/>
                          </a:ln>
                          <a:effectLst/>
                        </a:rPr>
                        <a:t> &gt; 0</a:t>
                      </a:r>
                      <a:endParaRPr kumimoji="0" lang="en-US" sz="2800" b="0" i="0" u="none" strike="noStrike" cap="none" normalizeH="0" baseline="0" dirty="0" smtClean="0">
                        <a:ln>
                          <a:noFill/>
                        </a:ln>
                        <a:solidFill>
                          <a:schemeClr val="tx1"/>
                        </a:solidFill>
                        <a:effectLst/>
                        <a:latin typeface="Arial" pitchFamily="34" charset="0"/>
                      </a:endParaRPr>
                    </a:p>
                  </a:txBody>
                  <a:tcPr marL="94059" marR="94059"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u="none" strike="noStrike" cap="none" normalizeH="0" baseline="0" smtClean="0">
                          <a:ln>
                            <a:noFill/>
                          </a:ln>
                          <a:effectLst/>
                        </a:rPr>
                        <a:t>t &gt; </a:t>
                      </a:r>
                      <a:r>
                        <a:rPr kumimoji="0" lang="en-US" sz="2800" u="none" strike="noStrike" cap="none" normalizeH="0" baseline="0" noProof="1" smtClean="0">
                          <a:ln>
                            <a:noFill/>
                          </a:ln>
                          <a:effectLst/>
                        </a:rPr>
                        <a:t>t</a:t>
                      </a:r>
                      <a:r>
                        <a:rPr kumimoji="0" lang="el-GR" sz="2800" u="none" strike="noStrike" cap="none" normalizeH="0" baseline="-25000" noProof="1" smtClean="0">
                          <a:ln>
                            <a:noFill/>
                          </a:ln>
                          <a:effectLst/>
                        </a:rPr>
                        <a:t>α</a:t>
                      </a:r>
                      <a:endParaRPr kumimoji="0" lang="en-US" sz="2800" b="0" i="0" u="none" strike="noStrike" cap="none" normalizeH="0" baseline="0" smtClean="0">
                        <a:ln>
                          <a:noFill/>
                        </a:ln>
                        <a:solidFill>
                          <a:schemeClr val="tx1"/>
                        </a:solidFill>
                        <a:effectLst/>
                        <a:latin typeface="Arial" pitchFamily="34" charset="0"/>
                      </a:endParaRPr>
                    </a:p>
                  </a:txBody>
                  <a:tcPr marL="94059" marR="94059"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400" u="none" strike="noStrike" cap="none" normalizeH="0" baseline="0" dirty="0" smtClean="0">
                          <a:ln>
                            <a:noFill/>
                          </a:ln>
                          <a:effectLst/>
                        </a:rPr>
                        <a:t>Area under t distribution right of t</a:t>
                      </a:r>
                      <a:endParaRPr kumimoji="0" lang="en-US" sz="2400" b="0" i="0" u="none" strike="noStrike" cap="none" normalizeH="0" baseline="0" dirty="0" smtClean="0">
                        <a:ln>
                          <a:noFill/>
                        </a:ln>
                        <a:solidFill>
                          <a:schemeClr val="tx1"/>
                        </a:solidFill>
                        <a:effectLst/>
                        <a:latin typeface="Arial" pitchFamily="34" charset="0"/>
                      </a:endParaRPr>
                    </a:p>
                  </a:txBody>
                  <a:tcPr marL="94059" marR="94059" horzOverflow="overflow"/>
                </a:tc>
              </a:tr>
              <a:tr h="748619">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u="none" strike="noStrike" cap="none" normalizeH="0" baseline="0" dirty="0" smtClean="0">
                          <a:ln>
                            <a:noFill/>
                          </a:ln>
                          <a:effectLst/>
                        </a:rPr>
                        <a:t>H</a:t>
                      </a:r>
                      <a:r>
                        <a:rPr kumimoji="0" lang="en-US" sz="2800" u="none" strike="noStrike" cap="none" normalizeH="0" baseline="-25000" dirty="0" smtClean="0">
                          <a:ln>
                            <a:noFill/>
                          </a:ln>
                          <a:effectLst/>
                        </a:rPr>
                        <a:t>a</a:t>
                      </a:r>
                      <a:r>
                        <a:rPr kumimoji="0" lang="en-US" sz="2800" u="none" strike="noStrike" cap="none" normalizeH="0" baseline="0" dirty="0" smtClean="0">
                          <a:ln>
                            <a:noFill/>
                          </a:ln>
                          <a:effectLst/>
                        </a:rPr>
                        <a:t>: β</a:t>
                      </a:r>
                      <a:r>
                        <a:rPr kumimoji="0" lang="en-US" sz="2800" u="none" strike="noStrike" cap="none" normalizeH="0" baseline="-25000" dirty="0" smtClean="0">
                          <a:ln>
                            <a:noFill/>
                          </a:ln>
                          <a:effectLst/>
                        </a:rPr>
                        <a:t>1</a:t>
                      </a:r>
                      <a:r>
                        <a:rPr kumimoji="0" lang="en-US" sz="2800" u="none" strike="noStrike" cap="none" normalizeH="0" baseline="0" dirty="0" smtClean="0">
                          <a:ln>
                            <a:noFill/>
                          </a:ln>
                          <a:effectLst/>
                        </a:rPr>
                        <a:t> &lt; 0</a:t>
                      </a:r>
                      <a:endParaRPr kumimoji="0" lang="en-US" sz="2800" b="0" i="0" u="none" strike="noStrike" cap="none" normalizeH="0" baseline="0" dirty="0" smtClean="0">
                        <a:ln>
                          <a:noFill/>
                        </a:ln>
                        <a:solidFill>
                          <a:schemeClr val="tx1"/>
                        </a:solidFill>
                        <a:effectLst/>
                        <a:latin typeface="Arial" pitchFamily="34" charset="0"/>
                      </a:endParaRPr>
                    </a:p>
                  </a:txBody>
                  <a:tcPr marL="94059" marR="94059"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u="none" strike="noStrike" cap="none" normalizeH="0" baseline="0" smtClean="0">
                          <a:ln>
                            <a:noFill/>
                          </a:ln>
                          <a:effectLst/>
                        </a:rPr>
                        <a:t>t &lt; –</a:t>
                      </a:r>
                      <a:r>
                        <a:rPr kumimoji="0" lang="en-US" sz="2800" u="none" strike="noStrike" cap="none" normalizeH="0" baseline="0" noProof="1" smtClean="0">
                          <a:ln>
                            <a:noFill/>
                          </a:ln>
                          <a:effectLst/>
                        </a:rPr>
                        <a:t>t</a:t>
                      </a:r>
                      <a:r>
                        <a:rPr kumimoji="0" lang="el-GR" sz="2800" u="none" strike="noStrike" cap="none" normalizeH="0" baseline="-25000" noProof="1" smtClean="0">
                          <a:ln>
                            <a:noFill/>
                          </a:ln>
                          <a:effectLst/>
                        </a:rPr>
                        <a:t>α</a:t>
                      </a:r>
                      <a:endParaRPr kumimoji="0" lang="en-US" sz="2800" b="0" i="0" u="none" strike="noStrike" cap="none" normalizeH="0" baseline="-25000" smtClean="0">
                        <a:ln>
                          <a:noFill/>
                        </a:ln>
                        <a:solidFill>
                          <a:schemeClr val="tx1"/>
                        </a:solidFill>
                        <a:effectLst/>
                        <a:latin typeface="Arial" pitchFamily="34" charset="0"/>
                      </a:endParaRPr>
                    </a:p>
                  </a:txBody>
                  <a:tcPr marL="94059" marR="94059"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400" u="none" strike="noStrike" cap="none" normalizeH="0" baseline="0" smtClean="0">
                          <a:ln>
                            <a:noFill/>
                          </a:ln>
                          <a:effectLst/>
                        </a:rPr>
                        <a:t>Area under t distribution left of t</a:t>
                      </a:r>
                      <a:endParaRPr kumimoji="0" lang="en-US" sz="2400" b="0" i="0" u="none" strike="noStrike" cap="none" normalizeH="0" baseline="0" smtClean="0">
                        <a:ln>
                          <a:noFill/>
                        </a:ln>
                        <a:solidFill>
                          <a:schemeClr val="tx1"/>
                        </a:solidFill>
                        <a:effectLst/>
                        <a:latin typeface="Arial" pitchFamily="34" charset="0"/>
                      </a:endParaRPr>
                    </a:p>
                  </a:txBody>
                  <a:tcPr marL="94059" marR="94059" horzOverflow="overflow"/>
                </a:tc>
              </a:tr>
              <a:tr h="962004">
                <a:tc gridSpan="3">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Arial" pitchFamily="34" charset="0"/>
                        <a:buNone/>
                        <a:tabLst/>
                      </a:pPr>
                      <a:r>
                        <a:rPr kumimoji="0" lang="en-US" sz="2200" u="none" strike="noStrike" cap="none" normalizeH="0" baseline="0" dirty="0" smtClean="0">
                          <a:ln>
                            <a:noFill/>
                          </a:ln>
                          <a:effectLst/>
                        </a:rPr>
                        <a:t>* t &gt; t</a:t>
                      </a:r>
                      <a:r>
                        <a:rPr kumimoji="0" lang="el-GR" sz="2200" u="none" strike="noStrike" cap="none" normalizeH="0" baseline="-25000" noProof="1" smtClean="0">
                          <a:ln>
                            <a:noFill/>
                          </a:ln>
                          <a:effectLst/>
                        </a:rPr>
                        <a:t>α</a:t>
                      </a:r>
                      <a:r>
                        <a:rPr kumimoji="0" lang="en-US" sz="2200" u="none" strike="noStrike" cap="none" normalizeH="0" baseline="-25000" dirty="0" smtClean="0">
                          <a:ln>
                            <a:noFill/>
                          </a:ln>
                          <a:effectLst/>
                        </a:rPr>
                        <a:t>/2</a:t>
                      </a:r>
                      <a:r>
                        <a:rPr kumimoji="0" lang="en-US" sz="2200" u="none" strike="noStrike" cap="none" normalizeH="0" baseline="0" dirty="0" smtClean="0">
                          <a:ln>
                            <a:noFill/>
                          </a:ln>
                          <a:effectLst/>
                        </a:rPr>
                        <a:t> or t &lt; –t</a:t>
                      </a:r>
                      <a:r>
                        <a:rPr kumimoji="0" lang="el-GR" sz="2200" u="none" strike="noStrike" cap="none" normalizeH="0" baseline="-25000" noProof="1" smtClean="0">
                          <a:ln>
                            <a:noFill/>
                          </a:ln>
                          <a:effectLst/>
                        </a:rPr>
                        <a:t>α</a:t>
                      </a:r>
                      <a:r>
                        <a:rPr kumimoji="0" lang="en-US" sz="2200" u="none" strike="noStrike" cap="none" normalizeH="0" baseline="-25000" dirty="0" smtClean="0">
                          <a:ln>
                            <a:noFill/>
                          </a:ln>
                          <a:effectLst/>
                        </a:rPr>
                        <a:t>/2</a:t>
                      </a:r>
                    </a:p>
                    <a:p>
                      <a:r>
                        <a:rPr lang="en-US" sz="1800" kern="1200" baseline="0" dirty="0" smtClean="0">
                          <a:solidFill>
                            <a:schemeClr val="dk1"/>
                          </a:solidFill>
                          <a:latin typeface="+mn-lt"/>
                          <a:ea typeface="+mn-ea"/>
                          <a:cs typeface="+mn-cs"/>
                        </a:rPr>
                        <a:t>based on </a:t>
                      </a:r>
                      <a:r>
                        <a:rPr lang="en-US" sz="1800" i="1" kern="1200" baseline="0" dirty="0" smtClean="0">
                          <a:solidFill>
                            <a:schemeClr val="dk1"/>
                          </a:solidFill>
                          <a:latin typeface="+mn-lt"/>
                          <a:ea typeface="+mn-ea"/>
                          <a:cs typeface="+mn-cs"/>
                        </a:rPr>
                        <a:t>n - 2</a:t>
                      </a:r>
                    </a:p>
                    <a:p>
                      <a:r>
                        <a:rPr lang="en-US" sz="1800" kern="1200" baseline="0" dirty="0" smtClean="0">
                          <a:solidFill>
                            <a:schemeClr val="dk1"/>
                          </a:solidFill>
                          <a:latin typeface="+mn-lt"/>
                          <a:ea typeface="+mn-ea"/>
                          <a:cs typeface="+mn-cs"/>
                        </a:rPr>
                        <a:t>degrees of freedom</a:t>
                      </a:r>
                      <a:endParaRPr kumimoji="0" lang="en-US" sz="2200" b="0" i="0" u="none" strike="noStrike" cap="none" normalizeH="0" baseline="0" dirty="0" smtClean="0">
                        <a:ln>
                          <a:noFill/>
                        </a:ln>
                        <a:solidFill>
                          <a:schemeClr val="tx1"/>
                        </a:solidFill>
                        <a:effectLst/>
                        <a:latin typeface="Arial" pitchFamily="34" charset="0"/>
                      </a:endParaRPr>
                    </a:p>
                  </a:txBody>
                  <a:tcPr marL="94059" marR="94059" horzOverflow="overflow"/>
                </a:tc>
                <a:tc hMerge="1">
                  <a:txBody>
                    <a:bodyPr/>
                    <a:lstStyle/>
                    <a:p>
                      <a:endParaRPr lang="en-US"/>
                    </a:p>
                  </a:txBody>
                  <a:tcPr/>
                </a:tc>
                <a:tc hMerge="1">
                  <a:txBody>
                    <a:bodyPr/>
                    <a:lstStyle/>
                    <a:p>
                      <a:endParaRPr lang="en-US"/>
                    </a:p>
                  </a:txBody>
                  <a:tcPr/>
                </a:tc>
              </a:tr>
            </a:tbl>
          </a:graphicData>
        </a:graphic>
      </p:graphicFrame>
      <p:sp>
        <p:nvSpPr>
          <p:cNvPr id="866307" name="Slide Number Placeholder 3"/>
          <p:cNvSpPr>
            <a:spLocks noGrp="1"/>
          </p:cNvSpPr>
          <p:nvPr>
            <p:ph type="sldNum" sz="quarter" idx="10"/>
          </p:nvPr>
        </p:nvSpPr>
        <p:spPr>
          <a:noFill/>
        </p:spPr>
        <p:txBody>
          <a:bodyPr/>
          <a:lstStyle/>
          <a:p>
            <a:r>
              <a:rPr lang="en-US" smtClean="0">
                <a:latin typeface="Arial" charset="0"/>
                <a:cs typeface="Arial" charset="0"/>
              </a:rPr>
              <a:t>11-</a:t>
            </a:r>
            <a:fld id="{C54B13EA-9E3D-4446-A087-3E43332ADF05}" type="slidenum">
              <a:rPr lang="en-US" smtClean="0">
                <a:latin typeface="Arial" charset="0"/>
                <a:cs typeface="Arial" charset="0"/>
              </a:rPr>
              <a:pPr/>
              <a:t>46</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lstStyle/>
          <a:p>
            <a:pPr eaLnBrk="1" hangingPunct="1">
              <a:defRPr/>
            </a:pPr>
            <a:r>
              <a:rPr lang="en-US" dirty="0" smtClean="0"/>
              <a:t>Example 11.3 The QHIC Case</a:t>
            </a:r>
            <a:endParaRPr lang="en-US" dirty="0"/>
          </a:p>
        </p:txBody>
      </p:sp>
      <p:sp>
        <p:nvSpPr>
          <p:cNvPr id="867330" name="Content Placeholder 2"/>
          <p:cNvSpPr>
            <a:spLocks noGrp="1"/>
          </p:cNvSpPr>
          <p:nvPr>
            <p:ph idx="1"/>
          </p:nvPr>
        </p:nvSpPr>
        <p:spPr>
          <a:xfrm>
            <a:off x="636588" y="1066800"/>
            <a:ext cx="7924800" cy="5410200"/>
          </a:xfrm>
        </p:spPr>
        <p:txBody>
          <a:bodyPr/>
          <a:lstStyle/>
          <a:p>
            <a:pPr eaLnBrk="1" hangingPunct="1"/>
            <a:r>
              <a:rPr lang="en-US" smtClean="0"/>
              <a:t>Refer to </a:t>
            </a:r>
            <a:r>
              <a:rPr lang="en-US" smtClean="0">
                <a:hlinkClick r:id="rId2" action="ppaction://hlinksldjump" tooltip="Click to go to Example 11.1 at the beginning of this presentation"/>
              </a:rPr>
              <a:t>Example 11.1 </a:t>
            </a:r>
            <a:r>
              <a:rPr lang="en-US" smtClean="0"/>
              <a:t>at the beginning of this presentation</a:t>
            </a:r>
          </a:p>
          <a:p>
            <a:pPr eaLnBrk="1" hangingPunct="1"/>
            <a:r>
              <a:rPr lang="en-US" smtClean="0"/>
              <a:t>MegaStat Output of a Simple Linear Regression</a:t>
            </a:r>
          </a:p>
        </p:txBody>
      </p:sp>
      <p:sp>
        <p:nvSpPr>
          <p:cNvPr id="867331" name="Slide Number Placeholder 3"/>
          <p:cNvSpPr>
            <a:spLocks noGrp="1"/>
          </p:cNvSpPr>
          <p:nvPr>
            <p:ph type="sldNum" sz="quarter" idx="10"/>
          </p:nvPr>
        </p:nvSpPr>
        <p:spPr>
          <a:noFill/>
        </p:spPr>
        <p:txBody>
          <a:bodyPr/>
          <a:lstStyle/>
          <a:p>
            <a:r>
              <a:rPr lang="en-US" smtClean="0">
                <a:latin typeface="Arial" charset="0"/>
                <a:cs typeface="Arial" charset="0"/>
              </a:rPr>
              <a:t>11-</a:t>
            </a:r>
            <a:fld id="{DACFF1F6-92C1-41C7-882A-86B1B9225738}" type="slidenum">
              <a:rPr lang="en-US" smtClean="0">
                <a:latin typeface="Arial" charset="0"/>
                <a:cs typeface="Arial" charset="0"/>
              </a:rPr>
              <a:pPr/>
              <a:t>47</a:t>
            </a:fld>
            <a:endParaRPr lang="en-US" smtClean="0">
              <a:latin typeface="Arial" charset="0"/>
              <a:cs typeface="Arial" charset="0"/>
            </a:endParaRPr>
          </a:p>
        </p:txBody>
      </p:sp>
      <p:pic>
        <p:nvPicPr>
          <p:cNvPr id="867332" name="Picture 4" descr="figure 11.13.JPG"/>
          <p:cNvPicPr>
            <a:picLocks noChangeAspect="1"/>
          </p:cNvPicPr>
          <p:nvPr/>
        </p:nvPicPr>
        <p:blipFill>
          <a:blip r:embed="rId3"/>
          <a:srcRect/>
          <a:stretch>
            <a:fillRect/>
          </a:stretch>
        </p:blipFill>
        <p:spPr bwMode="auto">
          <a:xfrm>
            <a:off x="1201738" y="2565400"/>
            <a:ext cx="6610350" cy="386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lstStyle/>
          <a:p>
            <a:pPr eaLnBrk="1" hangingPunct="1">
              <a:defRPr/>
            </a:pPr>
            <a:r>
              <a:rPr lang="en-US" dirty="0" smtClean="0"/>
              <a:t>Example 11.3 The QHIC Case</a:t>
            </a:r>
            <a:endParaRPr lang="en-US" dirty="0"/>
          </a:p>
        </p:txBody>
      </p:sp>
      <p:sp>
        <p:nvSpPr>
          <p:cNvPr id="868354" name="Content Placeholder 2"/>
          <p:cNvSpPr>
            <a:spLocks noGrp="1"/>
          </p:cNvSpPr>
          <p:nvPr>
            <p:ph idx="1"/>
          </p:nvPr>
        </p:nvSpPr>
        <p:spPr>
          <a:xfrm>
            <a:off x="636588" y="1066800"/>
            <a:ext cx="7924800" cy="5410200"/>
          </a:xfrm>
        </p:spPr>
        <p:txBody>
          <a:bodyPr/>
          <a:lstStyle/>
          <a:p>
            <a:pPr eaLnBrk="1" hangingPunct="1"/>
            <a:r>
              <a:rPr lang="en-US" smtClean="0"/>
              <a:t>b</a:t>
            </a:r>
            <a:r>
              <a:rPr lang="en-US" baseline="-25000" smtClean="0"/>
              <a:t>0</a:t>
            </a:r>
            <a:r>
              <a:rPr lang="en-US" smtClean="0"/>
              <a:t> = 2348.3921</a:t>
            </a:r>
            <a:r>
              <a:rPr lang="en-US" b="1" smtClean="0"/>
              <a:t>, </a:t>
            </a:r>
            <a:r>
              <a:rPr lang="en-US" smtClean="0"/>
              <a:t>b</a:t>
            </a:r>
            <a:r>
              <a:rPr lang="en-US" baseline="-25000" smtClean="0"/>
              <a:t>1</a:t>
            </a:r>
            <a:r>
              <a:rPr lang="en-US" smtClean="0"/>
              <a:t> = 7.2583 </a:t>
            </a:r>
            <a:r>
              <a:rPr lang="en-US" b="1" smtClean="0"/>
              <a:t>, </a:t>
            </a:r>
            <a:r>
              <a:rPr lang="en-US" smtClean="0"/>
              <a:t>s = 146.897,              s</a:t>
            </a:r>
            <a:r>
              <a:rPr lang="en-US" baseline="-25000" smtClean="0"/>
              <a:t>b1</a:t>
            </a:r>
            <a:r>
              <a:rPr lang="en-US" smtClean="0"/>
              <a:t> = 0.4156 , and t = b1/s</a:t>
            </a:r>
            <a:r>
              <a:rPr lang="en-US" baseline="-25000" smtClean="0"/>
              <a:t>b1</a:t>
            </a:r>
            <a:r>
              <a:rPr lang="en-US" smtClean="0"/>
              <a:t> = 17.466</a:t>
            </a:r>
          </a:p>
          <a:p>
            <a:pPr eaLnBrk="1" hangingPunct="1"/>
            <a:r>
              <a:rPr lang="en-US" smtClean="0"/>
              <a:t>The p value related to t = 17.466 is less than 0.001 (see the MegaStat output)</a:t>
            </a:r>
          </a:p>
          <a:p>
            <a:pPr eaLnBrk="1" hangingPunct="1"/>
            <a:r>
              <a:rPr lang="en-US" smtClean="0"/>
              <a:t>Reject H</a:t>
            </a:r>
            <a:r>
              <a:rPr lang="en-US" baseline="-25000" smtClean="0"/>
              <a:t>0</a:t>
            </a:r>
            <a:r>
              <a:rPr lang="en-US" smtClean="0"/>
              <a:t>: b</a:t>
            </a:r>
            <a:r>
              <a:rPr lang="en-US" baseline="-25000" smtClean="0"/>
              <a:t>1</a:t>
            </a:r>
            <a:r>
              <a:rPr lang="en-US" smtClean="0"/>
              <a:t> = 0 in favour of H</a:t>
            </a:r>
            <a:r>
              <a:rPr lang="en-US" baseline="-25000" smtClean="0"/>
              <a:t>a</a:t>
            </a:r>
            <a:r>
              <a:rPr lang="en-US" smtClean="0"/>
              <a:t>: b1 ≠ 0 at the 0.001 level of significance</a:t>
            </a:r>
          </a:p>
          <a:p>
            <a:pPr eaLnBrk="1" hangingPunct="1"/>
            <a:r>
              <a:rPr lang="en-US" smtClean="0"/>
              <a:t>We have extremely strong evidence that the regression relationship is significant</a:t>
            </a:r>
          </a:p>
          <a:p>
            <a:pPr lvl="1" eaLnBrk="1" hangingPunct="1"/>
            <a:r>
              <a:rPr lang="en-US" smtClean="0"/>
              <a:t>95 percent confidence interval for the true slope </a:t>
            </a:r>
            <a:r>
              <a:rPr lang="el-GR" smtClean="0"/>
              <a:t>β</a:t>
            </a:r>
            <a:r>
              <a:rPr lang="en-US" smtClean="0"/>
              <a:t> is [6.4170, 8.0995] this says we are 95 percent confident that mean yearly upkeep expenditure increases by between $6.42 and $8.10 for each additional $1,000 increase in home value</a:t>
            </a:r>
          </a:p>
        </p:txBody>
      </p:sp>
      <p:sp>
        <p:nvSpPr>
          <p:cNvPr id="868355" name="Slide Number Placeholder 3"/>
          <p:cNvSpPr>
            <a:spLocks noGrp="1"/>
          </p:cNvSpPr>
          <p:nvPr>
            <p:ph type="sldNum" sz="quarter" idx="10"/>
          </p:nvPr>
        </p:nvSpPr>
        <p:spPr>
          <a:noFill/>
        </p:spPr>
        <p:txBody>
          <a:bodyPr/>
          <a:lstStyle/>
          <a:p>
            <a:r>
              <a:rPr lang="en-US" smtClean="0">
                <a:latin typeface="Arial" charset="0"/>
                <a:cs typeface="Arial" charset="0"/>
              </a:rPr>
              <a:t>11-</a:t>
            </a:r>
            <a:fld id="{8D21A693-B0CC-448C-8605-DBFA420BE045}" type="slidenum">
              <a:rPr lang="en-US" smtClean="0">
                <a:latin typeface="Arial" charset="0"/>
                <a:cs typeface="Arial" charset="0"/>
              </a:rPr>
              <a:pPr/>
              <a:t>48</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fontScale="90000"/>
          </a:bodyPr>
          <a:lstStyle/>
          <a:p>
            <a:pPr eaLnBrk="1" hangingPunct="1">
              <a:defRPr/>
            </a:pPr>
            <a:r>
              <a:rPr lang="en-US" sz="3600" dirty="0" smtClean="0"/>
              <a:t>Testing the significance of the y intercept </a:t>
            </a:r>
            <a:r>
              <a:rPr lang="el-GR" sz="3600" dirty="0" smtClean="0"/>
              <a:t>β</a:t>
            </a:r>
            <a:r>
              <a:rPr lang="en-US" sz="3600" baseline="-25000" dirty="0" smtClean="0"/>
              <a:t>0</a:t>
            </a:r>
            <a:r>
              <a:rPr lang="en-US" sz="3600" dirty="0" smtClean="0"/>
              <a:t> </a:t>
            </a:r>
          </a:p>
        </p:txBody>
      </p:sp>
      <p:sp>
        <p:nvSpPr>
          <p:cNvPr id="831492" name="Content Placeholder 2"/>
          <p:cNvSpPr>
            <a:spLocks noGrp="1"/>
          </p:cNvSpPr>
          <p:nvPr>
            <p:ph idx="1"/>
          </p:nvPr>
        </p:nvSpPr>
        <p:spPr>
          <a:xfrm>
            <a:off x="636588" y="1066800"/>
            <a:ext cx="7924800" cy="5410200"/>
          </a:xfrm>
        </p:spPr>
        <p:txBody>
          <a:bodyPr/>
          <a:lstStyle/>
          <a:p>
            <a:pPr eaLnBrk="1" hangingPunct="1"/>
            <a:r>
              <a:rPr lang="en-US" smtClean="0"/>
              <a:t>Hypothesis </a:t>
            </a:r>
            <a:r>
              <a:rPr lang="en-US" b="1" smtClean="0">
                <a:solidFill>
                  <a:srgbClr val="C00000"/>
                </a:solidFill>
              </a:rPr>
              <a:t>H</a:t>
            </a:r>
            <a:r>
              <a:rPr lang="en-US" b="1" baseline="-25000" smtClean="0">
                <a:solidFill>
                  <a:srgbClr val="C00000"/>
                </a:solidFill>
              </a:rPr>
              <a:t>0</a:t>
            </a:r>
            <a:r>
              <a:rPr lang="en-US" b="1" smtClean="0">
                <a:solidFill>
                  <a:srgbClr val="C00000"/>
                </a:solidFill>
              </a:rPr>
              <a:t>: </a:t>
            </a:r>
            <a:r>
              <a:rPr lang="el-GR" b="1" smtClean="0">
                <a:solidFill>
                  <a:srgbClr val="C00000"/>
                </a:solidFill>
              </a:rPr>
              <a:t>β</a:t>
            </a:r>
            <a:r>
              <a:rPr lang="en-US" b="1" baseline="-25000" smtClean="0">
                <a:solidFill>
                  <a:srgbClr val="C00000"/>
                </a:solidFill>
              </a:rPr>
              <a:t>0</a:t>
            </a:r>
            <a:r>
              <a:rPr lang="en-US" b="1" smtClean="0">
                <a:solidFill>
                  <a:srgbClr val="C00000"/>
                </a:solidFill>
              </a:rPr>
              <a:t> = 0 </a:t>
            </a:r>
            <a:r>
              <a:rPr lang="en-US" smtClean="0"/>
              <a:t>versus </a:t>
            </a:r>
            <a:r>
              <a:rPr lang="en-US" b="1" smtClean="0">
                <a:solidFill>
                  <a:srgbClr val="C00000"/>
                </a:solidFill>
              </a:rPr>
              <a:t>H</a:t>
            </a:r>
            <a:r>
              <a:rPr lang="en-US" b="1" baseline="-25000" smtClean="0">
                <a:solidFill>
                  <a:srgbClr val="C00000"/>
                </a:solidFill>
              </a:rPr>
              <a:t>a</a:t>
            </a:r>
            <a:r>
              <a:rPr lang="en-US" b="1" smtClean="0">
                <a:solidFill>
                  <a:srgbClr val="C00000"/>
                </a:solidFill>
              </a:rPr>
              <a:t>: </a:t>
            </a:r>
            <a:r>
              <a:rPr lang="el-GR" b="1" smtClean="0">
                <a:solidFill>
                  <a:srgbClr val="C00000"/>
                </a:solidFill>
              </a:rPr>
              <a:t>β</a:t>
            </a:r>
            <a:r>
              <a:rPr lang="en-US" b="1" baseline="-25000" smtClean="0">
                <a:solidFill>
                  <a:srgbClr val="C00000"/>
                </a:solidFill>
              </a:rPr>
              <a:t>0</a:t>
            </a:r>
            <a:r>
              <a:rPr lang="en-US" b="1" smtClean="0">
                <a:solidFill>
                  <a:srgbClr val="C00000"/>
                </a:solidFill>
              </a:rPr>
              <a:t> ≠ 0</a:t>
            </a:r>
            <a:endParaRPr lang="en-US" smtClean="0"/>
          </a:p>
          <a:p>
            <a:pPr lvl="1" eaLnBrk="1" hangingPunct="1"/>
            <a:r>
              <a:rPr lang="en-US" smtClean="0"/>
              <a:t>If we can reject H</a:t>
            </a:r>
            <a:r>
              <a:rPr lang="en-US" baseline="-25000" smtClean="0"/>
              <a:t>0</a:t>
            </a:r>
            <a:r>
              <a:rPr lang="en-US" smtClean="0"/>
              <a:t> in favour of H</a:t>
            </a:r>
            <a:r>
              <a:rPr lang="en-US" baseline="-25000" smtClean="0"/>
              <a:t>a</a:t>
            </a:r>
            <a:r>
              <a:rPr lang="en-US" smtClean="0"/>
              <a:t> by setting the probability of a Type I error equal to </a:t>
            </a:r>
            <a:r>
              <a:rPr lang="el-GR" smtClean="0"/>
              <a:t>α</a:t>
            </a:r>
            <a:r>
              <a:rPr lang="en-US" smtClean="0"/>
              <a:t>, we conclude that the intercept </a:t>
            </a:r>
            <a:r>
              <a:rPr lang="el-GR" smtClean="0"/>
              <a:t>β</a:t>
            </a:r>
            <a:r>
              <a:rPr lang="en-US" baseline="-25000" smtClean="0"/>
              <a:t>0</a:t>
            </a:r>
            <a:r>
              <a:rPr lang="en-US" smtClean="0"/>
              <a:t> is significant at the </a:t>
            </a:r>
            <a:r>
              <a:rPr lang="el-GR" smtClean="0"/>
              <a:t>α</a:t>
            </a:r>
            <a:r>
              <a:rPr lang="en-US" smtClean="0"/>
              <a:t> level</a:t>
            </a:r>
          </a:p>
          <a:p>
            <a:pPr eaLnBrk="1" hangingPunct="1"/>
            <a:r>
              <a:rPr lang="en-US" smtClean="0"/>
              <a:t>Test Statistic</a:t>
            </a:r>
          </a:p>
          <a:p>
            <a:pPr eaLnBrk="1" hangingPunct="1"/>
            <a:endParaRPr lang="en-US" smtClean="0"/>
          </a:p>
        </p:txBody>
      </p:sp>
      <p:sp>
        <p:nvSpPr>
          <p:cNvPr id="831493" name="Slide Number Placeholder 3"/>
          <p:cNvSpPr>
            <a:spLocks noGrp="1"/>
          </p:cNvSpPr>
          <p:nvPr>
            <p:ph type="sldNum" sz="quarter" idx="10"/>
          </p:nvPr>
        </p:nvSpPr>
        <p:spPr>
          <a:noFill/>
        </p:spPr>
        <p:txBody>
          <a:bodyPr/>
          <a:lstStyle/>
          <a:p>
            <a:r>
              <a:rPr lang="en-US" smtClean="0">
                <a:latin typeface="Arial" charset="0"/>
                <a:cs typeface="Arial" charset="0"/>
              </a:rPr>
              <a:t>11-</a:t>
            </a:r>
            <a:fld id="{2E2491CB-1014-472A-BACF-C28F24A70686}" type="slidenum">
              <a:rPr lang="en-US" smtClean="0">
                <a:latin typeface="Arial" charset="0"/>
                <a:cs typeface="Arial" charset="0"/>
              </a:rPr>
              <a:pPr/>
              <a:t>49</a:t>
            </a:fld>
            <a:endParaRPr lang="en-US" smtClean="0">
              <a:latin typeface="Arial" charset="0"/>
              <a:cs typeface="Arial" charset="0"/>
            </a:endParaRPr>
          </a:p>
        </p:txBody>
      </p:sp>
      <p:graphicFrame>
        <p:nvGraphicFramePr>
          <p:cNvPr id="831490" name="Object 2"/>
          <p:cNvGraphicFramePr>
            <a:graphicFrameLocks noChangeAspect="1"/>
          </p:cNvGraphicFramePr>
          <p:nvPr/>
        </p:nvGraphicFramePr>
        <p:xfrm>
          <a:off x="1042988" y="3141663"/>
          <a:ext cx="4267200" cy="1079500"/>
        </p:xfrm>
        <a:graphic>
          <a:graphicData uri="http://schemas.openxmlformats.org/presentationml/2006/ole">
            <p:oleObj spid="_x0000_s831490" name="Equation" r:id="rId3" imgW="2006280" imgH="50796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a:xfrm>
            <a:off x="608428" y="0"/>
            <a:ext cx="7924800" cy="914400"/>
          </a:xfrm>
        </p:spPr>
        <p:txBody>
          <a:bodyPr/>
          <a:lstStyle/>
          <a:p>
            <a:pPr eaLnBrk="1" hangingPunct="1">
              <a:defRPr/>
            </a:pPr>
            <a:r>
              <a:rPr lang="en-US"/>
              <a:t>Covariance</a:t>
            </a:r>
          </a:p>
        </p:txBody>
      </p:sp>
      <p:sp>
        <p:nvSpPr>
          <p:cNvPr id="797698" name="Rectangle 3"/>
          <p:cNvSpPr>
            <a:spLocks noGrp="1" noChangeArrowheads="1"/>
          </p:cNvSpPr>
          <p:nvPr>
            <p:ph idx="1"/>
          </p:nvPr>
        </p:nvSpPr>
        <p:spPr>
          <a:xfrm>
            <a:off x="636588" y="1066800"/>
            <a:ext cx="7924800" cy="5410200"/>
          </a:xfrm>
        </p:spPr>
        <p:txBody>
          <a:bodyPr/>
          <a:lstStyle/>
          <a:p>
            <a:pPr eaLnBrk="1" hangingPunct="1">
              <a:lnSpc>
                <a:spcPct val="90000"/>
              </a:lnSpc>
            </a:pPr>
            <a:r>
              <a:rPr lang="en-US" smtClean="0"/>
              <a:t>Generally when two variables (x and y) move in the same direction (both increase or both decrease) the covariance is </a:t>
            </a:r>
            <a:r>
              <a:rPr lang="en-US" b="1" smtClean="0"/>
              <a:t>large and positive</a:t>
            </a:r>
          </a:p>
          <a:p>
            <a:pPr eaLnBrk="1" hangingPunct="1">
              <a:lnSpc>
                <a:spcPct val="90000"/>
              </a:lnSpc>
            </a:pPr>
            <a:r>
              <a:rPr lang="en-US" smtClean="0"/>
              <a:t>It follows that generally when two variables move in the opposite directions (one increases while the other decreases) the covariance is a </a:t>
            </a:r>
            <a:r>
              <a:rPr lang="en-US" b="1" smtClean="0"/>
              <a:t>large negative number</a:t>
            </a:r>
          </a:p>
          <a:p>
            <a:pPr eaLnBrk="1" hangingPunct="1">
              <a:lnSpc>
                <a:spcPct val="90000"/>
              </a:lnSpc>
            </a:pPr>
            <a:r>
              <a:rPr lang="en-US" smtClean="0"/>
              <a:t>When there is no particular pattern the covariance is a </a:t>
            </a:r>
            <a:r>
              <a:rPr lang="en-US" b="1" smtClean="0"/>
              <a:t>small number</a:t>
            </a:r>
          </a:p>
        </p:txBody>
      </p:sp>
      <p:sp>
        <p:nvSpPr>
          <p:cNvPr id="797699" name="Slide Number Placeholder 3"/>
          <p:cNvSpPr>
            <a:spLocks noGrp="1"/>
          </p:cNvSpPr>
          <p:nvPr>
            <p:ph type="sldNum" sz="quarter" idx="10"/>
          </p:nvPr>
        </p:nvSpPr>
        <p:spPr>
          <a:noFill/>
        </p:spPr>
        <p:txBody>
          <a:bodyPr/>
          <a:lstStyle/>
          <a:p>
            <a:r>
              <a:rPr lang="en-US" smtClean="0">
                <a:latin typeface="Arial" charset="0"/>
                <a:cs typeface="Arial" charset="0"/>
              </a:rPr>
              <a:t>11-</a:t>
            </a:r>
            <a:fld id="{A3766624-D840-45D9-A758-28E300AD9F5E}" type="slidenum">
              <a:rPr lang="en-US" smtClean="0">
                <a:latin typeface="Arial" charset="0"/>
                <a:cs typeface="Arial" charset="0"/>
              </a:rPr>
              <a:pPr/>
              <a:t>5</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a:xfrm>
            <a:off x="608428" y="0"/>
            <a:ext cx="7924800" cy="914400"/>
          </a:xfrm>
        </p:spPr>
        <p:txBody>
          <a:bodyPr/>
          <a:lstStyle/>
          <a:p>
            <a:pPr eaLnBrk="1" hangingPunct="1">
              <a:defRPr/>
            </a:pPr>
            <a:r>
              <a:rPr lang="en-US" sz="3600" dirty="0" smtClean="0"/>
              <a:t>Rejection Rules</a:t>
            </a:r>
            <a:endParaRPr lang="en-US" sz="2400" dirty="0"/>
          </a:p>
        </p:txBody>
      </p:sp>
      <p:graphicFrame>
        <p:nvGraphicFramePr>
          <p:cNvPr id="599043" name="Group 3"/>
          <p:cNvGraphicFramePr>
            <a:graphicFrameLocks noGrp="1"/>
          </p:cNvGraphicFramePr>
          <p:nvPr>
            <p:ph idx="1"/>
          </p:nvPr>
        </p:nvGraphicFramePr>
        <p:xfrm>
          <a:off x="636588" y="1066800"/>
          <a:ext cx="7923750" cy="4136454"/>
        </p:xfrm>
        <a:graphic>
          <a:graphicData uri="http://schemas.openxmlformats.org/drawingml/2006/table">
            <a:tbl>
              <a:tblPr>
                <a:tableStyleId>{35758FB7-9AC5-4552-8A53-C91805E547FA}</a:tableStyleId>
              </a:tblPr>
              <a:tblGrid>
                <a:gridCol w="2133317"/>
                <a:gridCol w="2087286"/>
                <a:gridCol w="3703147"/>
              </a:tblGrid>
              <a:tr h="62617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u="none" strike="noStrike" cap="none" normalizeH="0" baseline="0" dirty="0" smtClean="0">
                          <a:ln>
                            <a:noFill/>
                          </a:ln>
                          <a:effectLst/>
                        </a:rPr>
                        <a:t>Alternative</a:t>
                      </a:r>
                      <a:endParaRPr kumimoji="0" lang="en-US" sz="2800" b="0" i="0" u="none" strike="noStrike" cap="none" normalizeH="0" baseline="0" dirty="0" smtClean="0">
                        <a:ln>
                          <a:noFill/>
                        </a:ln>
                        <a:solidFill>
                          <a:schemeClr val="tx1"/>
                        </a:solidFill>
                        <a:effectLst/>
                        <a:latin typeface="Arial" pitchFamily="34" charset="0"/>
                      </a:endParaRPr>
                    </a:p>
                  </a:txBody>
                  <a:tcPr marL="96750" marR="96750"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u="none" strike="noStrike" cap="none" normalizeH="0" baseline="0" smtClean="0">
                          <a:ln>
                            <a:noFill/>
                          </a:ln>
                          <a:effectLst/>
                        </a:rPr>
                        <a:t>Reject H</a:t>
                      </a:r>
                      <a:r>
                        <a:rPr kumimoji="0" lang="en-US" sz="2800" u="none" strike="noStrike" cap="none" normalizeH="0" baseline="-25000" smtClean="0">
                          <a:ln>
                            <a:noFill/>
                          </a:ln>
                          <a:effectLst/>
                        </a:rPr>
                        <a:t>0</a:t>
                      </a:r>
                      <a:r>
                        <a:rPr kumimoji="0" lang="en-US" sz="2800" u="none" strike="noStrike" cap="none" normalizeH="0" baseline="0" smtClean="0">
                          <a:ln>
                            <a:noFill/>
                          </a:ln>
                          <a:effectLst/>
                        </a:rPr>
                        <a:t> If</a:t>
                      </a:r>
                      <a:endParaRPr kumimoji="0" lang="en-US" sz="2800" b="0" i="0" u="none" strike="noStrike" cap="none" normalizeH="0" baseline="0" smtClean="0">
                        <a:ln>
                          <a:noFill/>
                        </a:ln>
                        <a:solidFill>
                          <a:schemeClr val="tx1"/>
                        </a:solidFill>
                        <a:effectLst/>
                        <a:latin typeface="Arial" pitchFamily="34" charset="0"/>
                      </a:endParaRPr>
                    </a:p>
                  </a:txBody>
                  <a:tcPr marL="96750" marR="96750"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u="none" strike="noStrike" cap="none" normalizeH="0" baseline="0" dirty="0" smtClean="0">
                          <a:ln>
                            <a:noFill/>
                          </a:ln>
                          <a:effectLst/>
                        </a:rPr>
                        <a:t>p-Value</a:t>
                      </a:r>
                      <a:endParaRPr kumimoji="0" lang="en-US" sz="2800" b="0" i="0" u="none" strike="noStrike" cap="none" normalizeH="0" baseline="0" dirty="0" smtClean="0">
                        <a:ln>
                          <a:noFill/>
                        </a:ln>
                        <a:solidFill>
                          <a:schemeClr val="tx1"/>
                        </a:solidFill>
                        <a:effectLst/>
                        <a:latin typeface="Arial" pitchFamily="34" charset="0"/>
                      </a:endParaRPr>
                    </a:p>
                  </a:txBody>
                  <a:tcPr marL="96750" marR="96750" horzOverflow="overflow"/>
                </a:tc>
              </a:tr>
              <a:tr h="85980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u="none" strike="noStrike" cap="none" normalizeH="0" baseline="0" dirty="0" smtClean="0">
                          <a:ln>
                            <a:noFill/>
                          </a:ln>
                          <a:effectLst/>
                        </a:rPr>
                        <a:t>H</a:t>
                      </a:r>
                      <a:r>
                        <a:rPr kumimoji="0" lang="en-US" sz="2800" u="none" strike="noStrike" cap="none" normalizeH="0" baseline="-25000" dirty="0" smtClean="0">
                          <a:ln>
                            <a:noFill/>
                          </a:ln>
                          <a:effectLst/>
                        </a:rPr>
                        <a:t>a</a:t>
                      </a:r>
                      <a:r>
                        <a:rPr kumimoji="0" lang="en-US" sz="2800" u="none" strike="noStrike" cap="none" normalizeH="0" baseline="0" dirty="0" smtClean="0">
                          <a:ln>
                            <a:noFill/>
                          </a:ln>
                          <a:effectLst/>
                        </a:rPr>
                        <a:t>: β</a:t>
                      </a:r>
                      <a:r>
                        <a:rPr kumimoji="0" lang="en-US" sz="2800" u="none" strike="noStrike" cap="none" normalizeH="0" baseline="-25000" dirty="0" smtClean="0">
                          <a:ln>
                            <a:noFill/>
                          </a:ln>
                          <a:effectLst/>
                        </a:rPr>
                        <a:t>0</a:t>
                      </a:r>
                      <a:r>
                        <a:rPr kumimoji="0" lang="en-US" sz="2800" u="none" strike="noStrike" cap="none" normalizeH="0" baseline="0" dirty="0" smtClean="0">
                          <a:ln>
                            <a:noFill/>
                          </a:ln>
                          <a:effectLst/>
                        </a:rPr>
                        <a:t> ≠ 0</a:t>
                      </a:r>
                      <a:endParaRPr kumimoji="0" lang="en-US" sz="2800" b="0" i="0" u="none" strike="noStrike" cap="none" normalizeH="0" baseline="0" dirty="0" smtClean="0">
                        <a:ln>
                          <a:noFill/>
                        </a:ln>
                        <a:solidFill>
                          <a:schemeClr val="tx1"/>
                        </a:solidFill>
                        <a:effectLst/>
                        <a:latin typeface="Arial" pitchFamily="34" charset="0"/>
                      </a:endParaRPr>
                    </a:p>
                  </a:txBody>
                  <a:tcPr marL="96750" marR="96750"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u="none" strike="noStrike" cap="none" normalizeH="0" baseline="0" dirty="0" smtClean="0">
                          <a:ln>
                            <a:noFill/>
                          </a:ln>
                          <a:effectLst/>
                        </a:rPr>
                        <a:t>|t| &gt; </a:t>
                      </a:r>
                      <a:r>
                        <a:rPr kumimoji="0" lang="en-US" sz="2800" u="none" strike="noStrike" cap="none" normalizeH="0" baseline="0" noProof="1" smtClean="0">
                          <a:ln>
                            <a:noFill/>
                          </a:ln>
                          <a:effectLst/>
                        </a:rPr>
                        <a:t>t</a:t>
                      </a:r>
                      <a:r>
                        <a:rPr kumimoji="0" lang="el-GR" sz="2800" u="none" strike="noStrike" cap="none" normalizeH="0" baseline="-25000" noProof="1" smtClean="0">
                          <a:ln>
                            <a:noFill/>
                          </a:ln>
                          <a:effectLst/>
                        </a:rPr>
                        <a:t>α</a:t>
                      </a:r>
                      <a:r>
                        <a:rPr kumimoji="0" lang="en-US" sz="2800" u="none" strike="noStrike" cap="none" normalizeH="0" baseline="-25000" dirty="0" smtClean="0">
                          <a:ln>
                            <a:noFill/>
                          </a:ln>
                          <a:effectLst/>
                        </a:rPr>
                        <a:t>/2</a:t>
                      </a:r>
                      <a:r>
                        <a:rPr kumimoji="0" lang="en-US" sz="2800" u="none" strike="noStrike" cap="none" normalizeH="0" baseline="30000" dirty="0" smtClean="0">
                          <a:ln>
                            <a:noFill/>
                          </a:ln>
                          <a:effectLst/>
                        </a:rPr>
                        <a:t>*</a:t>
                      </a:r>
                      <a:endParaRPr kumimoji="0" lang="en-US" sz="2800" b="0" i="0" u="none" strike="noStrike" cap="none" normalizeH="0" baseline="30000" dirty="0" smtClean="0">
                        <a:ln>
                          <a:noFill/>
                        </a:ln>
                        <a:solidFill>
                          <a:schemeClr val="tx1"/>
                        </a:solidFill>
                        <a:effectLst/>
                        <a:latin typeface="Arial" pitchFamily="34" charset="0"/>
                      </a:endParaRPr>
                    </a:p>
                  </a:txBody>
                  <a:tcPr marL="96750" marR="96750"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400" u="none" strike="noStrike" cap="none" normalizeH="0" baseline="0" dirty="0" smtClean="0">
                          <a:ln>
                            <a:noFill/>
                          </a:ln>
                          <a:effectLst/>
                        </a:rPr>
                        <a:t>Twice area under t distribution right of |t|</a:t>
                      </a:r>
                      <a:endParaRPr kumimoji="0" lang="en-US" sz="2400" b="0" i="0" u="none" strike="noStrike" cap="none" normalizeH="0" baseline="0" dirty="0" smtClean="0">
                        <a:ln>
                          <a:noFill/>
                        </a:ln>
                        <a:solidFill>
                          <a:schemeClr val="tx1"/>
                        </a:solidFill>
                        <a:effectLst/>
                        <a:latin typeface="Arial" pitchFamily="34" charset="0"/>
                      </a:endParaRPr>
                    </a:p>
                  </a:txBody>
                  <a:tcPr marL="96750" marR="96750" horzOverflow="overflow"/>
                </a:tc>
              </a:tr>
              <a:tr h="85980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u="none" strike="noStrike" cap="none" normalizeH="0" baseline="0" dirty="0" smtClean="0">
                          <a:ln>
                            <a:noFill/>
                          </a:ln>
                          <a:effectLst/>
                        </a:rPr>
                        <a:t>H</a:t>
                      </a:r>
                      <a:r>
                        <a:rPr kumimoji="0" lang="en-US" sz="2800" u="none" strike="noStrike" cap="none" normalizeH="0" baseline="-25000" dirty="0" smtClean="0">
                          <a:ln>
                            <a:noFill/>
                          </a:ln>
                          <a:effectLst/>
                        </a:rPr>
                        <a:t>a</a:t>
                      </a:r>
                      <a:r>
                        <a:rPr kumimoji="0" lang="en-US" sz="2800" u="none" strike="noStrike" cap="none" normalizeH="0" baseline="0" dirty="0" smtClean="0">
                          <a:ln>
                            <a:noFill/>
                          </a:ln>
                          <a:effectLst/>
                        </a:rPr>
                        <a:t>: β</a:t>
                      </a:r>
                      <a:r>
                        <a:rPr kumimoji="0" lang="en-US" sz="2800" u="none" strike="noStrike" cap="none" normalizeH="0" baseline="-25000" dirty="0" smtClean="0">
                          <a:ln>
                            <a:noFill/>
                          </a:ln>
                          <a:effectLst/>
                        </a:rPr>
                        <a:t>0</a:t>
                      </a:r>
                      <a:r>
                        <a:rPr kumimoji="0" lang="en-US" sz="2800" u="none" strike="noStrike" cap="none" normalizeH="0" baseline="0" dirty="0" smtClean="0">
                          <a:ln>
                            <a:noFill/>
                          </a:ln>
                          <a:effectLst/>
                        </a:rPr>
                        <a:t> &gt; 0</a:t>
                      </a:r>
                      <a:endParaRPr kumimoji="0" lang="en-US" sz="2800" b="0" i="0" u="none" strike="noStrike" cap="none" normalizeH="0" baseline="0" dirty="0" smtClean="0">
                        <a:ln>
                          <a:noFill/>
                        </a:ln>
                        <a:solidFill>
                          <a:schemeClr val="tx1"/>
                        </a:solidFill>
                        <a:effectLst/>
                        <a:latin typeface="Arial" pitchFamily="34" charset="0"/>
                      </a:endParaRPr>
                    </a:p>
                  </a:txBody>
                  <a:tcPr marL="96750" marR="96750"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u="none" strike="noStrike" cap="none" normalizeH="0" baseline="0" smtClean="0">
                          <a:ln>
                            <a:noFill/>
                          </a:ln>
                          <a:effectLst/>
                        </a:rPr>
                        <a:t>t &gt; </a:t>
                      </a:r>
                      <a:r>
                        <a:rPr kumimoji="0" lang="en-US" sz="2800" u="none" strike="noStrike" cap="none" normalizeH="0" baseline="0" noProof="1" smtClean="0">
                          <a:ln>
                            <a:noFill/>
                          </a:ln>
                          <a:effectLst/>
                        </a:rPr>
                        <a:t>t</a:t>
                      </a:r>
                      <a:r>
                        <a:rPr kumimoji="0" lang="el-GR" sz="2800" u="none" strike="noStrike" cap="none" normalizeH="0" baseline="-25000" noProof="1" smtClean="0">
                          <a:ln>
                            <a:noFill/>
                          </a:ln>
                          <a:effectLst/>
                        </a:rPr>
                        <a:t>α</a:t>
                      </a:r>
                      <a:endParaRPr kumimoji="0" lang="en-US" sz="2800" b="0" i="0" u="none" strike="noStrike" cap="none" normalizeH="0" baseline="0" smtClean="0">
                        <a:ln>
                          <a:noFill/>
                        </a:ln>
                        <a:solidFill>
                          <a:schemeClr val="tx1"/>
                        </a:solidFill>
                        <a:effectLst/>
                        <a:latin typeface="Arial" pitchFamily="34" charset="0"/>
                      </a:endParaRPr>
                    </a:p>
                  </a:txBody>
                  <a:tcPr marL="96750" marR="96750"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400" u="none" strike="noStrike" cap="none" normalizeH="0" baseline="0" dirty="0" smtClean="0">
                          <a:ln>
                            <a:noFill/>
                          </a:ln>
                          <a:effectLst/>
                        </a:rPr>
                        <a:t>Area under t distribution right of t</a:t>
                      </a:r>
                      <a:endParaRPr kumimoji="0" lang="en-US" sz="2400" b="0" i="0" u="none" strike="noStrike" cap="none" normalizeH="0" baseline="0" dirty="0" smtClean="0">
                        <a:ln>
                          <a:noFill/>
                        </a:ln>
                        <a:solidFill>
                          <a:schemeClr val="tx1"/>
                        </a:solidFill>
                        <a:effectLst/>
                        <a:latin typeface="Arial" pitchFamily="34" charset="0"/>
                      </a:endParaRPr>
                    </a:p>
                  </a:txBody>
                  <a:tcPr marL="96750" marR="96750" horzOverflow="overflow"/>
                </a:tc>
              </a:tr>
              <a:tr h="75306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u="none" strike="noStrike" cap="none" normalizeH="0" baseline="0" smtClean="0">
                          <a:ln>
                            <a:noFill/>
                          </a:ln>
                          <a:effectLst/>
                        </a:rPr>
                        <a:t>H</a:t>
                      </a:r>
                      <a:r>
                        <a:rPr kumimoji="0" lang="en-US" sz="2800" u="none" strike="noStrike" cap="none" normalizeH="0" baseline="-25000" smtClean="0">
                          <a:ln>
                            <a:noFill/>
                          </a:ln>
                          <a:effectLst/>
                        </a:rPr>
                        <a:t>a</a:t>
                      </a:r>
                      <a:r>
                        <a:rPr kumimoji="0" lang="en-US" sz="2800" u="none" strike="noStrike" cap="none" normalizeH="0" baseline="0" smtClean="0">
                          <a:ln>
                            <a:noFill/>
                          </a:ln>
                          <a:effectLst/>
                        </a:rPr>
                        <a:t>: β</a:t>
                      </a:r>
                      <a:r>
                        <a:rPr kumimoji="0" lang="en-US" sz="2800" u="none" strike="noStrike" cap="none" normalizeH="0" baseline="-25000" smtClean="0">
                          <a:ln>
                            <a:noFill/>
                          </a:ln>
                          <a:effectLst/>
                        </a:rPr>
                        <a:t>0</a:t>
                      </a:r>
                      <a:r>
                        <a:rPr kumimoji="0" lang="en-US" sz="2800" u="none" strike="noStrike" cap="none" normalizeH="0" baseline="0" smtClean="0">
                          <a:ln>
                            <a:noFill/>
                          </a:ln>
                          <a:effectLst/>
                        </a:rPr>
                        <a:t> &lt; 0</a:t>
                      </a:r>
                      <a:endParaRPr kumimoji="0" lang="en-US" sz="2800" b="0" i="0" u="none" strike="noStrike" cap="none" normalizeH="0" baseline="0" smtClean="0">
                        <a:ln>
                          <a:noFill/>
                        </a:ln>
                        <a:solidFill>
                          <a:schemeClr val="tx1"/>
                        </a:solidFill>
                        <a:effectLst/>
                        <a:latin typeface="Arial" pitchFamily="34" charset="0"/>
                      </a:endParaRPr>
                    </a:p>
                  </a:txBody>
                  <a:tcPr marL="96750" marR="96750"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u="none" strike="noStrike" cap="none" normalizeH="0" baseline="0" smtClean="0">
                          <a:ln>
                            <a:noFill/>
                          </a:ln>
                          <a:effectLst/>
                        </a:rPr>
                        <a:t>t &lt; –</a:t>
                      </a:r>
                      <a:r>
                        <a:rPr kumimoji="0" lang="en-US" sz="2800" u="none" strike="noStrike" cap="none" normalizeH="0" baseline="0" noProof="1" smtClean="0">
                          <a:ln>
                            <a:noFill/>
                          </a:ln>
                          <a:effectLst/>
                        </a:rPr>
                        <a:t>t</a:t>
                      </a:r>
                      <a:r>
                        <a:rPr kumimoji="0" lang="el-GR" sz="2800" u="none" strike="noStrike" cap="none" normalizeH="0" baseline="-25000" noProof="1" smtClean="0">
                          <a:ln>
                            <a:noFill/>
                          </a:ln>
                          <a:effectLst/>
                        </a:rPr>
                        <a:t>α</a:t>
                      </a:r>
                      <a:endParaRPr kumimoji="0" lang="en-US" sz="2800" b="0" i="0" u="none" strike="noStrike" cap="none" normalizeH="0" baseline="-25000" smtClean="0">
                        <a:ln>
                          <a:noFill/>
                        </a:ln>
                        <a:solidFill>
                          <a:schemeClr val="tx1"/>
                        </a:solidFill>
                        <a:effectLst/>
                        <a:latin typeface="Arial" pitchFamily="34" charset="0"/>
                      </a:endParaRPr>
                    </a:p>
                  </a:txBody>
                  <a:tcPr marL="96750" marR="96750"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400" u="none" strike="noStrike" cap="none" normalizeH="0" baseline="0" smtClean="0">
                          <a:ln>
                            <a:noFill/>
                          </a:ln>
                          <a:effectLst/>
                        </a:rPr>
                        <a:t>Area under t distribution left of t</a:t>
                      </a:r>
                      <a:endParaRPr kumimoji="0" lang="en-US" sz="2400" b="0" i="0" u="none" strike="noStrike" cap="none" normalizeH="0" baseline="0" smtClean="0">
                        <a:ln>
                          <a:noFill/>
                        </a:ln>
                        <a:solidFill>
                          <a:schemeClr val="tx1"/>
                        </a:solidFill>
                        <a:effectLst/>
                        <a:latin typeface="Arial" pitchFamily="34" charset="0"/>
                      </a:endParaRPr>
                    </a:p>
                  </a:txBody>
                  <a:tcPr marL="96750" marR="96750" horzOverflow="overflow"/>
                </a:tc>
              </a:tr>
              <a:tr h="967720">
                <a:tc gridSpan="3">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200" u="none" strike="noStrike" cap="none" normalizeH="0" baseline="30000" dirty="0" smtClean="0">
                          <a:ln>
                            <a:noFill/>
                          </a:ln>
                          <a:effectLst/>
                        </a:rPr>
                        <a:t>* </a:t>
                      </a:r>
                      <a:r>
                        <a:rPr kumimoji="0" lang="en-US" sz="2200" u="none" strike="noStrike" cap="none" normalizeH="0" baseline="0" dirty="0" smtClean="0">
                          <a:ln>
                            <a:noFill/>
                          </a:ln>
                          <a:effectLst/>
                        </a:rPr>
                        <a:t>that is t &gt; t</a:t>
                      </a:r>
                      <a:r>
                        <a:rPr kumimoji="0" lang="el-GR" sz="2200" u="none" strike="noStrike" cap="none" normalizeH="0" baseline="-25000" noProof="1" smtClean="0">
                          <a:ln>
                            <a:noFill/>
                          </a:ln>
                          <a:effectLst/>
                        </a:rPr>
                        <a:t>α</a:t>
                      </a:r>
                      <a:r>
                        <a:rPr kumimoji="0" lang="en-US" sz="2200" u="none" strike="noStrike" cap="none" normalizeH="0" baseline="-25000" dirty="0" smtClean="0">
                          <a:ln>
                            <a:noFill/>
                          </a:ln>
                          <a:effectLst/>
                        </a:rPr>
                        <a:t>/2</a:t>
                      </a:r>
                      <a:r>
                        <a:rPr kumimoji="0" lang="en-US" sz="2200" u="none" strike="noStrike" cap="none" normalizeH="0" baseline="0" dirty="0" smtClean="0">
                          <a:ln>
                            <a:noFill/>
                          </a:ln>
                          <a:effectLst/>
                        </a:rPr>
                        <a:t> or t &lt; –t</a:t>
                      </a:r>
                      <a:r>
                        <a:rPr kumimoji="0" lang="el-GR" sz="2200" u="none" strike="noStrike" cap="none" normalizeH="0" baseline="-25000" noProof="1" smtClean="0">
                          <a:ln>
                            <a:noFill/>
                          </a:ln>
                          <a:effectLst/>
                        </a:rPr>
                        <a:t>α</a:t>
                      </a:r>
                      <a:r>
                        <a:rPr kumimoji="0" lang="en-US" sz="2200" u="none" strike="noStrike" cap="none" normalizeH="0" baseline="-25000" dirty="0" smtClean="0">
                          <a:ln>
                            <a:noFill/>
                          </a:ln>
                          <a:effectLst/>
                        </a:rPr>
                        <a:t>/2</a:t>
                      </a:r>
                      <a:endParaRPr kumimoji="0" lang="en-US" sz="2200" b="0" i="0" u="none" strike="noStrike" cap="none" normalizeH="0" baseline="0" dirty="0" smtClean="0">
                        <a:ln>
                          <a:noFill/>
                        </a:ln>
                        <a:solidFill>
                          <a:schemeClr val="tx1"/>
                        </a:solidFill>
                        <a:effectLst/>
                        <a:latin typeface="Arial" pitchFamily="34" charset="0"/>
                      </a:endParaRPr>
                    </a:p>
                  </a:txBody>
                  <a:tcPr marL="96750" marR="96750" horzOverflow="overflow"/>
                </a:tc>
                <a:tc hMerge="1">
                  <a:txBody>
                    <a:bodyPr/>
                    <a:lstStyle/>
                    <a:p>
                      <a:endParaRPr lang="en-US"/>
                    </a:p>
                  </a:txBody>
                  <a:tcPr/>
                </a:tc>
                <a:tc hMerge="1">
                  <a:txBody>
                    <a:bodyPr/>
                    <a:lstStyle/>
                    <a:p>
                      <a:endParaRPr lang="en-US"/>
                    </a:p>
                  </a:txBody>
                  <a:tcPr/>
                </a:tc>
              </a:tr>
            </a:tbl>
          </a:graphicData>
        </a:graphic>
      </p:graphicFrame>
      <p:sp>
        <p:nvSpPr>
          <p:cNvPr id="871427" name="Slide Number Placeholder 3"/>
          <p:cNvSpPr>
            <a:spLocks noGrp="1"/>
          </p:cNvSpPr>
          <p:nvPr>
            <p:ph type="sldNum" sz="quarter" idx="10"/>
          </p:nvPr>
        </p:nvSpPr>
        <p:spPr>
          <a:noFill/>
        </p:spPr>
        <p:txBody>
          <a:bodyPr/>
          <a:lstStyle/>
          <a:p>
            <a:r>
              <a:rPr lang="en-US" smtClean="0">
                <a:latin typeface="Arial" charset="0"/>
                <a:cs typeface="Arial" charset="0"/>
              </a:rPr>
              <a:t>11-</a:t>
            </a:r>
            <a:fld id="{B195B649-44F7-4115-BD3A-543B0680F3D2}" type="slidenum">
              <a:rPr lang="en-US" smtClean="0">
                <a:latin typeface="Arial" charset="0"/>
                <a:cs typeface="Arial" charset="0"/>
              </a:rPr>
              <a:pPr/>
              <a:t>50</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lstStyle/>
          <a:p>
            <a:pPr eaLnBrk="1" hangingPunct="1">
              <a:defRPr/>
            </a:pPr>
            <a:r>
              <a:rPr lang="en-US" dirty="0" smtClean="0"/>
              <a:t>Example 11.3 The QHIC Case</a:t>
            </a:r>
            <a:endParaRPr lang="en-US" dirty="0"/>
          </a:p>
        </p:txBody>
      </p:sp>
      <p:sp>
        <p:nvSpPr>
          <p:cNvPr id="872450" name="Content Placeholder 2"/>
          <p:cNvSpPr>
            <a:spLocks noGrp="1"/>
          </p:cNvSpPr>
          <p:nvPr>
            <p:ph idx="1"/>
          </p:nvPr>
        </p:nvSpPr>
        <p:spPr>
          <a:xfrm>
            <a:off x="636588" y="1066800"/>
            <a:ext cx="7924800" cy="5410200"/>
          </a:xfrm>
        </p:spPr>
        <p:txBody>
          <a:bodyPr/>
          <a:lstStyle/>
          <a:p>
            <a:pPr eaLnBrk="1" hangingPunct="1"/>
            <a:r>
              <a:rPr lang="en-US" smtClean="0"/>
              <a:t>Refer to  </a:t>
            </a:r>
            <a:r>
              <a:rPr lang="en-US" smtClean="0">
                <a:hlinkClick r:id="rId2" action="ppaction://hlinksldjump"/>
              </a:rPr>
              <a:t>Figure 11.13 </a:t>
            </a:r>
            <a:endParaRPr lang="en-US" smtClean="0"/>
          </a:p>
          <a:p>
            <a:pPr eaLnBrk="1" hangingPunct="1"/>
            <a:r>
              <a:rPr lang="en-US" smtClean="0"/>
              <a:t>b</a:t>
            </a:r>
            <a:r>
              <a:rPr lang="en-US" baseline="-25000" smtClean="0"/>
              <a:t>0</a:t>
            </a:r>
            <a:r>
              <a:rPr lang="en-US" smtClean="0"/>
              <a:t> = 2348.3921, S</a:t>
            </a:r>
            <a:r>
              <a:rPr lang="en-US" baseline="-25000" smtClean="0"/>
              <a:t>b0</a:t>
            </a:r>
            <a:r>
              <a:rPr lang="en-US" smtClean="0"/>
              <a:t> = 76,1410 , t = 24.576, and       p value = 0.000</a:t>
            </a:r>
          </a:p>
          <a:p>
            <a:pPr eaLnBrk="1" hangingPunct="1"/>
            <a:r>
              <a:rPr lang="en-US" smtClean="0"/>
              <a:t>Because t = 24.576 &gt; t</a:t>
            </a:r>
            <a:r>
              <a:rPr lang="en-US" baseline="-25000" smtClean="0"/>
              <a:t>0.025</a:t>
            </a:r>
            <a:r>
              <a:rPr lang="en-US" smtClean="0"/>
              <a:t> = 2.447 and                      p value &lt; 0.05, we can </a:t>
            </a:r>
            <a:r>
              <a:rPr lang="en-US" b="1" smtClean="0"/>
              <a:t>reject</a:t>
            </a:r>
            <a:r>
              <a:rPr lang="en-US" smtClean="0"/>
              <a:t> H</a:t>
            </a:r>
            <a:r>
              <a:rPr lang="en-US" baseline="-25000" smtClean="0"/>
              <a:t>0</a:t>
            </a:r>
            <a:r>
              <a:rPr lang="en-US" smtClean="0"/>
              <a:t>: </a:t>
            </a:r>
            <a:r>
              <a:rPr lang="el-GR" smtClean="0"/>
              <a:t>β</a:t>
            </a:r>
            <a:r>
              <a:rPr lang="en-US" baseline="-25000" smtClean="0"/>
              <a:t>0</a:t>
            </a:r>
            <a:r>
              <a:rPr lang="en-US" smtClean="0"/>
              <a:t> = 0 in favour of H</a:t>
            </a:r>
            <a:r>
              <a:rPr lang="en-US" baseline="-25000" smtClean="0"/>
              <a:t>a</a:t>
            </a:r>
            <a:r>
              <a:rPr lang="en-US" smtClean="0"/>
              <a:t>: </a:t>
            </a:r>
            <a:r>
              <a:rPr lang="el-GR" smtClean="0"/>
              <a:t>β</a:t>
            </a:r>
            <a:r>
              <a:rPr lang="en-US" baseline="-25000" smtClean="0"/>
              <a:t>0</a:t>
            </a:r>
            <a:r>
              <a:rPr lang="en-US" smtClean="0"/>
              <a:t> ≠ 0 at the 0.05 level of significance</a:t>
            </a:r>
          </a:p>
          <a:p>
            <a:pPr eaLnBrk="1" hangingPunct="1"/>
            <a:r>
              <a:rPr lang="en-US" smtClean="0"/>
              <a:t>In fact, because p value , 0.001, we can also reject H</a:t>
            </a:r>
            <a:r>
              <a:rPr lang="en-US" baseline="-25000" smtClean="0"/>
              <a:t>0</a:t>
            </a:r>
            <a:r>
              <a:rPr lang="en-US" smtClean="0"/>
              <a:t> at the 0.001 level of significance</a:t>
            </a:r>
          </a:p>
          <a:p>
            <a:pPr eaLnBrk="1" hangingPunct="1"/>
            <a:r>
              <a:rPr lang="en-US" smtClean="0"/>
              <a:t>This provides extremely strong evidence that the y intercept </a:t>
            </a:r>
            <a:r>
              <a:rPr lang="el-GR" smtClean="0"/>
              <a:t>β</a:t>
            </a:r>
            <a:r>
              <a:rPr lang="en-US" baseline="-25000" smtClean="0"/>
              <a:t>0</a:t>
            </a:r>
            <a:r>
              <a:rPr lang="en-US" smtClean="0"/>
              <a:t> does not equal 0 and thus is significant</a:t>
            </a:r>
          </a:p>
        </p:txBody>
      </p:sp>
      <p:sp>
        <p:nvSpPr>
          <p:cNvPr id="872451" name="Slide Number Placeholder 3"/>
          <p:cNvSpPr>
            <a:spLocks noGrp="1"/>
          </p:cNvSpPr>
          <p:nvPr>
            <p:ph type="sldNum" sz="quarter" idx="10"/>
          </p:nvPr>
        </p:nvSpPr>
        <p:spPr>
          <a:noFill/>
        </p:spPr>
        <p:txBody>
          <a:bodyPr/>
          <a:lstStyle/>
          <a:p>
            <a:r>
              <a:rPr lang="en-US" smtClean="0">
                <a:latin typeface="Arial" charset="0"/>
                <a:cs typeface="Arial" charset="0"/>
              </a:rPr>
              <a:t>11-</a:t>
            </a:r>
            <a:fld id="{5FDCF019-232C-4D49-AAC2-44105EDE4E5B}" type="slidenum">
              <a:rPr lang="en-US" smtClean="0">
                <a:latin typeface="Arial" charset="0"/>
                <a:cs typeface="Arial" charset="0"/>
              </a:rPr>
              <a:pPr/>
              <a:t>51</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6" name="Rectangle 4"/>
          <p:cNvSpPr>
            <a:spLocks noGrp="1" noChangeArrowheads="1"/>
          </p:cNvSpPr>
          <p:nvPr>
            <p:ph type="title"/>
          </p:nvPr>
        </p:nvSpPr>
        <p:spPr>
          <a:xfrm>
            <a:off x="608428" y="0"/>
            <a:ext cx="7924800" cy="914400"/>
          </a:xfrm>
        </p:spPr>
        <p:txBody>
          <a:bodyPr lIns="90488" tIns="44450" rIns="90488" bIns="44450" anchor="b"/>
          <a:lstStyle/>
          <a:p>
            <a:pPr eaLnBrk="1" hangingPunct="1">
              <a:defRPr/>
            </a:pPr>
            <a:r>
              <a:rPr lang="en-US" sz="3800"/>
              <a:t>Confidence and Prediction Intervals</a:t>
            </a:r>
          </a:p>
        </p:txBody>
      </p:sp>
      <p:sp>
        <p:nvSpPr>
          <p:cNvPr id="559124" name="Rectangle 1039"/>
          <p:cNvSpPr>
            <a:spLocks noGrp="1" noChangeArrowheads="1"/>
          </p:cNvSpPr>
          <p:nvPr>
            <p:ph idx="1"/>
          </p:nvPr>
        </p:nvSpPr>
        <p:spPr>
          <a:xfrm>
            <a:off x="636588" y="1066800"/>
            <a:ext cx="7924800" cy="5410200"/>
          </a:xfrm>
        </p:spPr>
        <p:txBody>
          <a:bodyPr/>
          <a:lstStyle/>
          <a:p>
            <a:pPr eaLnBrk="1" hangingPunct="1"/>
            <a:r>
              <a:rPr lang="en-US" sz="2600" smtClean="0"/>
              <a:t>The point on the regression line corresponding to a particular value of x</a:t>
            </a:r>
            <a:r>
              <a:rPr lang="en-US" sz="2600" baseline="-25000" smtClean="0"/>
              <a:t>0</a:t>
            </a:r>
            <a:r>
              <a:rPr lang="en-US" sz="2600" smtClean="0"/>
              <a:t> of the independent variable x is</a:t>
            </a:r>
            <a:br>
              <a:rPr lang="en-US" sz="2600" smtClean="0"/>
            </a:br>
            <a:r>
              <a:rPr lang="en-US" sz="2600" smtClean="0"/>
              <a:t/>
            </a:r>
            <a:br>
              <a:rPr lang="en-US" sz="2600" smtClean="0"/>
            </a:br>
            <a:endParaRPr lang="en-US" sz="2600" smtClean="0"/>
          </a:p>
          <a:p>
            <a:pPr eaLnBrk="1" hangingPunct="1"/>
            <a:r>
              <a:rPr lang="en-US" sz="2600" smtClean="0"/>
              <a:t>It is unlikely that this value will equal the mean value of y when x equals x</a:t>
            </a:r>
            <a:r>
              <a:rPr lang="en-US" sz="2600" baseline="-25000" smtClean="0"/>
              <a:t>0</a:t>
            </a:r>
          </a:p>
          <a:p>
            <a:pPr eaLnBrk="1" hangingPunct="1"/>
            <a:r>
              <a:rPr lang="en-US" sz="2600" smtClean="0"/>
              <a:t>Therefore, we need to place bounds on how far the predicted value might be from the actual value</a:t>
            </a:r>
          </a:p>
          <a:p>
            <a:pPr eaLnBrk="1" hangingPunct="1"/>
            <a:r>
              <a:rPr lang="en-US" sz="2600" smtClean="0"/>
              <a:t>We can do this by calculating a </a:t>
            </a:r>
            <a:r>
              <a:rPr lang="en-US" sz="2600" b="1" u="sng" smtClean="0"/>
              <a:t>confidence interval for the mean value of y</a:t>
            </a:r>
            <a:r>
              <a:rPr lang="en-US" sz="2600" b="1" smtClean="0"/>
              <a:t> and a </a:t>
            </a:r>
            <a:r>
              <a:rPr lang="en-US" sz="2600" b="1" u="sng" smtClean="0"/>
              <a:t>prediction interval for an individual value of y</a:t>
            </a:r>
          </a:p>
        </p:txBody>
      </p:sp>
      <p:sp>
        <p:nvSpPr>
          <p:cNvPr id="559125" name="Slide Number Placeholder 3"/>
          <p:cNvSpPr>
            <a:spLocks noGrp="1"/>
          </p:cNvSpPr>
          <p:nvPr>
            <p:ph type="sldNum" sz="quarter" idx="10"/>
          </p:nvPr>
        </p:nvSpPr>
        <p:spPr>
          <a:noFill/>
        </p:spPr>
        <p:txBody>
          <a:bodyPr/>
          <a:lstStyle/>
          <a:p>
            <a:r>
              <a:rPr lang="en-US" smtClean="0">
                <a:latin typeface="Arial" charset="0"/>
                <a:cs typeface="Arial" charset="0"/>
              </a:rPr>
              <a:t>11-</a:t>
            </a:r>
            <a:fld id="{647F8554-19EB-4AD9-99EE-E15A20D4588F}" type="slidenum">
              <a:rPr lang="en-US" smtClean="0">
                <a:latin typeface="Arial" charset="0"/>
                <a:cs typeface="Arial" charset="0"/>
              </a:rPr>
              <a:pPr/>
              <a:t>52</a:t>
            </a:fld>
            <a:endParaRPr lang="en-US" smtClean="0">
              <a:latin typeface="Arial" charset="0"/>
              <a:cs typeface="Arial" charset="0"/>
            </a:endParaRPr>
          </a:p>
        </p:txBody>
      </p:sp>
      <p:graphicFrame>
        <p:nvGraphicFramePr>
          <p:cNvPr id="559122" name="Object 1042"/>
          <p:cNvGraphicFramePr>
            <a:graphicFrameLocks noChangeAspect="1"/>
          </p:cNvGraphicFramePr>
          <p:nvPr/>
        </p:nvGraphicFramePr>
        <p:xfrm>
          <a:off x="1042988" y="2078038"/>
          <a:ext cx="2159000" cy="584200"/>
        </p:xfrm>
        <a:graphic>
          <a:graphicData uri="http://schemas.openxmlformats.org/presentationml/2006/ole">
            <p:oleObj spid="_x0000_s559122" name="Equation" r:id="rId4" imgW="774360" imgH="215640" progId="Equation.3">
              <p:embed/>
            </p:oleObj>
          </a:graphicData>
        </a:graphic>
      </p:graphicFrame>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608428" y="0"/>
            <a:ext cx="7924800" cy="914400"/>
          </a:xfrm>
        </p:spPr>
        <p:txBody>
          <a:bodyPr/>
          <a:lstStyle/>
          <a:p>
            <a:pPr eaLnBrk="1" hangingPunct="1">
              <a:defRPr/>
            </a:pPr>
            <a:r>
              <a:rPr lang="en-US"/>
              <a:t>Distance Value</a:t>
            </a:r>
          </a:p>
        </p:txBody>
      </p:sp>
      <p:sp>
        <p:nvSpPr>
          <p:cNvPr id="671752" name="Rectangle 3"/>
          <p:cNvSpPr>
            <a:spLocks noGrp="1" noChangeArrowheads="1"/>
          </p:cNvSpPr>
          <p:nvPr>
            <p:ph idx="1"/>
          </p:nvPr>
        </p:nvSpPr>
        <p:spPr>
          <a:xfrm>
            <a:off x="636588" y="1066800"/>
            <a:ext cx="7924800" cy="5410200"/>
          </a:xfrm>
        </p:spPr>
        <p:txBody>
          <a:bodyPr/>
          <a:lstStyle/>
          <a:p>
            <a:pPr eaLnBrk="1" hangingPunct="1"/>
            <a:r>
              <a:rPr lang="en-US" sz="2600" smtClean="0"/>
              <a:t>Both the confidence interval for the mean value of y and the prediction interval for an individual value of y employ a quantity called the </a:t>
            </a:r>
            <a:r>
              <a:rPr lang="en-US" sz="2600" i="1" smtClean="0"/>
              <a:t>distance value</a:t>
            </a:r>
          </a:p>
          <a:p>
            <a:pPr eaLnBrk="1" hangingPunct="1"/>
            <a:r>
              <a:rPr lang="en-US" sz="2600" smtClean="0"/>
              <a:t>The distance value for a particular value x</a:t>
            </a:r>
            <a:r>
              <a:rPr lang="en-US" sz="2600" baseline="-25000" smtClean="0"/>
              <a:t>0</a:t>
            </a:r>
            <a:r>
              <a:rPr lang="en-US" sz="2600" smtClean="0"/>
              <a:t> of x is</a:t>
            </a:r>
            <a:br>
              <a:rPr lang="en-US" sz="2600" smtClean="0"/>
            </a:br>
            <a:r>
              <a:rPr lang="en-US" sz="2600" smtClean="0"/>
              <a:t/>
            </a:r>
            <a:br>
              <a:rPr lang="en-US" sz="2600" smtClean="0"/>
            </a:br>
            <a:r>
              <a:rPr lang="en-US" sz="2600" smtClean="0"/>
              <a:t/>
            </a:r>
            <a:br>
              <a:rPr lang="en-US" sz="2600" smtClean="0"/>
            </a:br>
            <a:r>
              <a:rPr lang="en-US" sz="2600" smtClean="0"/>
              <a:t/>
            </a:r>
            <a:br>
              <a:rPr lang="en-US" sz="2600" smtClean="0"/>
            </a:br>
            <a:endParaRPr lang="en-US" sz="2600" smtClean="0"/>
          </a:p>
          <a:p>
            <a:pPr eaLnBrk="1" hangingPunct="1"/>
            <a:r>
              <a:rPr lang="en-US" sz="2600" smtClean="0"/>
              <a:t>The distance value is a measure of the distance between the value x</a:t>
            </a:r>
            <a:r>
              <a:rPr lang="en-US" sz="2600" baseline="-25000" smtClean="0"/>
              <a:t>0</a:t>
            </a:r>
            <a:r>
              <a:rPr lang="en-US" sz="2600" smtClean="0"/>
              <a:t> of x and </a:t>
            </a:r>
            <a:r>
              <a:rPr lang="en-US" sz="2600" smtClean="0">
                <a:latin typeface="MS Reference 1"/>
              </a:rPr>
              <a:t>x</a:t>
            </a:r>
          </a:p>
          <a:p>
            <a:pPr eaLnBrk="1" hangingPunct="1"/>
            <a:r>
              <a:rPr lang="en-US" sz="2600" smtClean="0"/>
              <a:t>Notice that the further x</a:t>
            </a:r>
            <a:r>
              <a:rPr lang="en-US" sz="2600" baseline="-25000" smtClean="0"/>
              <a:t>0</a:t>
            </a:r>
            <a:r>
              <a:rPr lang="en-US" sz="2600" smtClean="0"/>
              <a:t> is from </a:t>
            </a:r>
            <a:r>
              <a:rPr lang="en-US" sz="2600" smtClean="0">
                <a:latin typeface="MS Reference 1"/>
              </a:rPr>
              <a:t>x</a:t>
            </a:r>
            <a:r>
              <a:rPr lang="en-US" sz="2600" smtClean="0"/>
              <a:t>, the larger the distance value</a:t>
            </a:r>
          </a:p>
        </p:txBody>
      </p:sp>
      <p:sp>
        <p:nvSpPr>
          <p:cNvPr id="671753" name="Slide Number Placeholder 3"/>
          <p:cNvSpPr>
            <a:spLocks noGrp="1"/>
          </p:cNvSpPr>
          <p:nvPr>
            <p:ph type="sldNum" sz="quarter" idx="10"/>
          </p:nvPr>
        </p:nvSpPr>
        <p:spPr>
          <a:noFill/>
        </p:spPr>
        <p:txBody>
          <a:bodyPr/>
          <a:lstStyle/>
          <a:p>
            <a:r>
              <a:rPr lang="en-US" smtClean="0">
                <a:latin typeface="Arial" charset="0"/>
                <a:cs typeface="Arial" charset="0"/>
              </a:rPr>
              <a:t>11-</a:t>
            </a:r>
            <a:fld id="{FF49BD7F-098E-4E97-BD24-A0FE39C5EEEE}" type="slidenum">
              <a:rPr lang="en-US" smtClean="0">
                <a:latin typeface="Arial" charset="0"/>
                <a:cs typeface="Arial" charset="0"/>
              </a:rPr>
              <a:pPr/>
              <a:t>53</a:t>
            </a:fld>
            <a:endParaRPr lang="en-US" smtClean="0">
              <a:latin typeface="Arial" charset="0"/>
              <a:cs typeface="Arial" charset="0"/>
            </a:endParaRPr>
          </a:p>
        </p:txBody>
      </p:sp>
      <p:graphicFrame>
        <p:nvGraphicFramePr>
          <p:cNvPr id="671750" name="Object 6"/>
          <p:cNvGraphicFramePr>
            <a:graphicFrameLocks noChangeAspect="1"/>
          </p:cNvGraphicFramePr>
          <p:nvPr/>
        </p:nvGraphicFramePr>
        <p:xfrm>
          <a:off x="1116013" y="2852738"/>
          <a:ext cx="2268537" cy="1258887"/>
        </p:xfrm>
        <a:graphic>
          <a:graphicData uri="http://schemas.openxmlformats.org/presentationml/2006/ole">
            <p:oleObj spid="_x0000_s671750" name="Equation" r:id="rId3" imgW="799920" imgH="457200" progId="Equation.3">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608428" y="0"/>
            <a:ext cx="7924800" cy="914400"/>
          </a:xfrm>
        </p:spPr>
        <p:txBody>
          <a:bodyPr>
            <a:normAutofit fontScale="90000"/>
          </a:bodyPr>
          <a:lstStyle/>
          <a:p>
            <a:pPr eaLnBrk="1" hangingPunct="1">
              <a:defRPr/>
            </a:pPr>
            <a:r>
              <a:rPr lang="en-US" sz="3600" dirty="0" smtClean="0"/>
              <a:t>A Confidence Interval for a Mean Value of y</a:t>
            </a:r>
            <a:endParaRPr lang="en-US" sz="2400" dirty="0"/>
          </a:p>
        </p:txBody>
      </p:sp>
      <p:sp>
        <p:nvSpPr>
          <p:cNvPr id="672777" name="Rectangle 3"/>
          <p:cNvSpPr>
            <a:spLocks noGrp="1" noChangeArrowheads="1"/>
          </p:cNvSpPr>
          <p:nvPr>
            <p:ph idx="1"/>
          </p:nvPr>
        </p:nvSpPr>
        <p:spPr>
          <a:xfrm>
            <a:off x="636588" y="1066800"/>
            <a:ext cx="7924800" cy="5410200"/>
          </a:xfrm>
        </p:spPr>
        <p:txBody>
          <a:bodyPr/>
          <a:lstStyle/>
          <a:p>
            <a:pPr eaLnBrk="1" hangingPunct="1"/>
            <a:r>
              <a:rPr lang="en-US" smtClean="0"/>
              <a:t>Assume that the regression assumption hold</a:t>
            </a:r>
          </a:p>
          <a:p>
            <a:pPr eaLnBrk="1" hangingPunct="1"/>
            <a:r>
              <a:rPr lang="en-US" smtClean="0"/>
              <a:t>The formula for a 100(1-</a:t>
            </a:r>
            <a:r>
              <a:rPr lang="en-US" smtClean="0">
                <a:latin typeface="Symbol" pitchFamily="18" charset="2"/>
              </a:rPr>
              <a:t>a</a:t>
            </a:r>
            <a:r>
              <a:rPr lang="en-US" smtClean="0"/>
              <a:t>) confidence interval for the mean value of y is as follows:</a:t>
            </a:r>
            <a:br>
              <a:rPr lang="en-US" smtClean="0"/>
            </a:br>
            <a:r>
              <a:rPr lang="en-US" smtClean="0"/>
              <a:t/>
            </a:r>
            <a:br>
              <a:rPr lang="en-US" smtClean="0"/>
            </a:br>
            <a:r>
              <a:rPr lang="en-US" smtClean="0"/>
              <a:t/>
            </a:r>
            <a:br>
              <a:rPr lang="en-US" smtClean="0"/>
            </a:br>
            <a:endParaRPr lang="en-US" smtClean="0"/>
          </a:p>
          <a:p>
            <a:pPr lvl="1" eaLnBrk="1" hangingPunct="1"/>
            <a:r>
              <a:rPr lang="en-US" smtClean="0"/>
              <a:t>This is based on n-2 degrees of freedom</a:t>
            </a:r>
          </a:p>
        </p:txBody>
      </p:sp>
      <p:sp>
        <p:nvSpPr>
          <p:cNvPr id="672778" name="Slide Number Placeholder 3"/>
          <p:cNvSpPr>
            <a:spLocks noGrp="1"/>
          </p:cNvSpPr>
          <p:nvPr>
            <p:ph type="sldNum" sz="quarter" idx="10"/>
          </p:nvPr>
        </p:nvSpPr>
        <p:spPr>
          <a:noFill/>
        </p:spPr>
        <p:txBody>
          <a:bodyPr/>
          <a:lstStyle/>
          <a:p>
            <a:r>
              <a:rPr lang="en-US" smtClean="0">
                <a:latin typeface="Arial" charset="0"/>
                <a:cs typeface="Arial" charset="0"/>
              </a:rPr>
              <a:t>11-</a:t>
            </a:r>
            <a:fld id="{B7B503FD-64A3-4C04-9442-5D14644A6E6D}" type="slidenum">
              <a:rPr lang="en-US" smtClean="0">
                <a:latin typeface="Arial" charset="0"/>
                <a:cs typeface="Arial" charset="0"/>
              </a:rPr>
              <a:pPr/>
              <a:t>54</a:t>
            </a:fld>
            <a:endParaRPr lang="en-US" smtClean="0">
              <a:latin typeface="Arial" charset="0"/>
              <a:cs typeface="Arial" charset="0"/>
            </a:endParaRPr>
          </a:p>
        </p:txBody>
      </p:sp>
      <p:graphicFrame>
        <p:nvGraphicFramePr>
          <p:cNvPr id="672775" name="Object 7"/>
          <p:cNvGraphicFramePr>
            <a:graphicFrameLocks noChangeAspect="1"/>
          </p:cNvGraphicFramePr>
          <p:nvPr/>
        </p:nvGraphicFramePr>
        <p:xfrm>
          <a:off x="1060450" y="2781300"/>
          <a:ext cx="4500563" cy="701675"/>
        </p:xfrm>
        <a:graphic>
          <a:graphicData uri="http://schemas.openxmlformats.org/presentationml/2006/ole">
            <p:oleObj spid="_x0000_s672775" name="Equation" r:id="rId3" imgW="1587240" imgH="253800" progId="Equation.3">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a:xfrm>
            <a:off x="608428" y="0"/>
            <a:ext cx="7924800" cy="914400"/>
          </a:xfrm>
        </p:spPr>
        <p:txBody>
          <a:bodyPr/>
          <a:lstStyle/>
          <a:p>
            <a:pPr eaLnBrk="1" hangingPunct="1">
              <a:defRPr/>
            </a:pPr>
            <a:r>
              <a:rPr lang="en-US" sz="3600" dirty="0" smtClean="0"/>
              <a:t>Example: The </a:t>
            </a:r>
            <a:r>
              <a:rPr lang="en-US" sz="3600" dirty="0"/>
              <a:t>95% </a:t>
            </a:r>
            <a:r>
              <a:rPr lang="en-US" sz="3600" dirty="0" smtClean="0"/>
              <a:t>Confidence Interval</a:t>
            </a:r>
            <a:endParaRPr lang="en-US" sz="3600" dirty="0"/>
          </a:p>
        </p:txBody>
      </p:sp>
      <p:sp>
        <p:nvSpPr>
          <p:cNvPr id="674827" name="Rectangle 3"/>
          <p:cNvSpPr>
            <a:spLocks noGrp="1" noChangeArrowheads="1"/>
          </p:cNvSpPr>
          <p:nvPr>
            <p:ph idx="1"/>
          </p:nvPr>
        </p:nvSpPr>
        <p:spPr>
          <a:xfrm>
            <a:off x="636588" y="1066800"/>
            <a:ext cx="7924800" cy="5410200"/>
          </a:xfrm>
        </p:spPr>
        <p:txBody>
          <a:bodyPr/>
          <a:lstStyle/>
          <a:p>
            <a:pPr eaLnBrk="1" hangingPunct="1"/>
            <a:r>
              <a:rPr lang="en-US" smtClean="0"/>
              <a:t>From before:</a:t>
            </a:r>
          </a:p>
          <a:p>
            <a:pPr lvl="1" eaLnBrk="1" hangingPunct="1"/>
            <a:r>
              <a:rPr lang="en-US" smtClean="0"/>
              <a:t>n = 8</a:t>
            </a:r>
          </a:p>
          <a:p>
            <a:pPr lvl="1" eaLnBrk="1" hangingPunct="1"/>
            <a:r>
              <a:rPr lang="en-US" smtClean="0"/>
              <a:t>x</a:t>
            </a:r>
            <a:r>
              <a:rPr lang="en-US" baseline="-25000" smtClean="0"/>
              <a:t>0</a:t>
            </a:r>
            <a:r>
              <a:rPr lang="en-US" smtClean="0"/>
              <a:t> = 40</a:t>
            </a:r>
          </a:p>
          <a:p>
            <a:pPr lvl="1" eaLnBrk="1" hangingPunct="1"/>
            <a:r>
              <a:rPr lang="en-US" smtClean="0"/>
              <a:t> </a:t>
            </a:r>
            <a:r>
              <a:rPr lang="en-US" smtClean="0">
                <a:latin typeface="MS Reference 1"/>
              </a:rPr>
              <a:t>x</a:t>
            </a:r>
            <a:r>
              <a:rPr lang="en-US" smtClean="0"/>
              <a:t> = 43.98</a:t>
            </a:r>
          </a:p>
          <a:p>
            <a:pPr lvl="1" eaLnBrk="1" hangingPunct="1"/>
            <a:r>
              <a:rPr lang="en-US" noProof="1" smtClean="0"/>
              <a:t>SS</a:t>
            </a:r>
            <a:r>
              <a:rPr lang="en-US" baseline="-25000" noProof="1" smtClean="0"/>
              <a:t>xx</a:t>
            </a:r>
            <a:r>
              <a:rPr lang="en-US" smtClean="0"/>
              <a:t> = 1,404.355</a:t>
            </a:r>
          </a:p>
          <a:p>
            <a:pPr eaLnBrk="1" hangingPunct="1"/>
            <a:r>
              <a:rPr lang="en-US" smtClean="0"/>
              <a:t>The distance value is given by</a:t>
            </a:r>
          </a:p>
        </p:txBody>
      </p:sp>
      <p:sp>
        <p:nvSpPr>
          <p:cNvPr id="674828" name="Slide Number Placeholder 3"/>
          <p:cNvSpPr>
            <a:spLocks noGrp="1"/>
          </p:cNvSpPr>
          <p:nvPr>
            <p:ph type="sldNum" sz="quarter" idx="10"/>
          </p:nvPr>
        </p:nvSpPr>
        <p:spPr>
          <a:noFill/>
        </p:spPr>
        <p:txBody>
          <a:bodyPr/>
          <a:lstStyle/>
          <a:p>
            <a:r>
              <a:rPr lang="en-US" smtClean="0">
                <a:latin typeface="Arial" charset="0"/>
                <a:cs typeface="Arial" charset="0"/>
              </a:rPr>
              <a:t>11-</a:t>
            </a:r>
            <a:fld id="{AE26ED24-A212-454C-89B7-16DA86BD1261}" type="slidenum">
              <a:rPr lang="en-US" smtClean="0">
                <a:latin typeface="Arial" charset="0"/>
                <a:cs typeface="Arial" charset="0"/>
              </a:rPr>
              <a:pPr/>
              <a:t>55</a:t>
            </a:fld>
            <a:endParaRPr lang="en-US" smtClean="0">
              <a:latin typeface="Arial" charset="0"/>
              <a:cs typeface="Arial" charset="0"/>
            </a:endParaRPr>
          </a:p>
        </p:txBody>
      </p:sp>
      <p:graphicFrame>
        <p:nvGraphicFramePr>
          <p:cNvPr id="674825" name="Object 9"/>
          <p:cNvGraphicFramePr>
            <a:graphicFrameLocks noChangeAspect="1"/>
          </p:cNvGraphicFramePr>
          <p:nvPr/>
        </p:nvGraphicFramePr>
        <p:xfrm>
          <a:off x="1042988" y="3644900"/>
          <a:ext cx="5927725" cy="2012950"/>
        </p:xfrm>
        <a:graphic>
          <a:graphicData uri="http://schemas.openxmlformats.org/presentationml/2006/ole">
            <p:oleObj spid="_x0000_s674825" name="Equation" r:id="rId3" imgW="2692080" imgH="914400" progId="Equation.3">
              <p:embed/>
            </p:oleObj>
          </a:graphicData>
        </a:graphic>
      </p:graphicFrame>
      <p:pic>
        <p:nvPicPr>
          <p:cNvPr id="674829" name="Picture 6" descr="data 11.7.JPG"/>
          <p:cNvPicPr>
            <a:picLocks noChangeAspect="1"/>
          </p:cNvPicPr>
          <p:nvPr/>
        </p:nvPicPr>
        <p:blipFill>
          <a:blip r:embed="rId4"/>
          <a:srcRect/>
          <a:stretch>
            <a:fillRect/>
          </a:stretch>
        </p:blipFill>
        <p:spPr bwMode="auto">
          <a:xfrm>
            <a:off x="5651500" y="981075"/>
            <a:ext cx="2371725" cy="252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a:xfrm>
            <a:off x="608428" y="0"/>
            <a:ext cx="7924800" cy="914400"/>
          </a:xfrm>
        </p:spPr>
        <p:txBody>
          <a:bodyPr/>
          <a:lstStyle/>
          <a:p>
            <a:pPr eaLnBrk="1" hangingPunct="1">
              <a:defRPr/>
            </a:pPr>
            <a:r>
              <a:rPr lang="en-US" sz="3600" dirty="0" smtClean="0"/>
              <a:t>Example: The 95% Confidence Interval</a:t>
            </a:r>
            <a:endParaRPr lang="en-US" sz="2400" dirty="0"/>
          </a:p>
        </p:txBody>
      </p:sp>
      <p:sp>
        <p:nvSpPr>
          <p:cNvPr id="677895" name="Rectangle 3"/>
          <p:cNvSpPr>
            <a:spLocks noGrp="1" noChangeArrowheads="1"/>
          </p:cNvSpPr>
          <p:nvPr>
            <p:ph idx="1"/>
          </p:nvPr>
        </p:nvSpPr>
        <p:spPr>
          <a:xfrm>
            <a:off x="636588" y="1066800"/>
            <a:ext cx="7924800" cy="5410200"/>
          </a:xfrm>
        </p:spPr>
        <p:txBody>
          <a:bodyPr/>
          <a:lstStyle/>
          <a:p>
            <a:pPr eaLnBrk="1" hangingPunct="1"/>
            <a:r>
              <a:rPr lang="en-US" smtClean="0"/>
              <a:t>From before</a:t>
            </a:r>
          </a:p>
          <a:p>
            <a:pPr lvl="1" eaLnBrk="1" hangingPunct="1"/>
            <a:r>
              <a:rPr lang="en-US" smtClean="0"/>
              <a:t>x</a:t>
            </a:r>
            <a:r>
              <a:rPr lang="en-US" baseline="-25000" smtClean="0"/>
              <a:t>0 </a:t>
            </a:r>
            <a:r>
              <a:rPr lang="en-US" smtClean="0"/>
              <a:t>= 40 gives </a:t>
            </a:r>
            <a:r>
              <a:rPr lang="cy-GB" smtClean="0"/>
              <a:t>ŷ =</a:t>
            </a:r>
            <a:r>
              <a:rPr lang="en-US" smtClean="0"/>
              <a:t> 10.72</a:t>
            </a:r>
          </a:p>
          <a:p>
            <a:pPr lvl="1" eaLnBrk="1" hangingPunct="1"/>
            <a:r>
              <a:rPr lang="en-US" smtClean="0"/>
              <a:t>t = 2.447 based on 6 degrees of freedom</a:t>
            </a:r>
          </a:p>
          <a:p>
            <a:pPr lvl="1" eaLnBrk="1" hangingPunct="1"/>
            <a:r>
              <a:rPr lang="en-US" smtClean="0"/>
              <a:t>s = 0.6542</a:t>
            </a:r>
          </a:p>
          <a:p>
            <a:pPr lvl="1" eaLnBrk="1" hangingPunct="1"/>
            <a:r>
              <a:rPr lang="en-US" smtClean="0"/>
              <a:t>Distance value is 0.1363</a:t>
            </a:r>
            <a:endParaRPr lang="en-US" noProof="1" smtClean="0"/>
          </a:p>
          <a:p>
            <a:pPr eaLnBrk="1" hangingPunct="1"/>
            <a:r>
              <a:rPr lang="en-US" smtClean="0"/>
              <a:t>The confidence interval is</a:t>
            </a:r>
          </a:p>
        </p:txBody>
      </p:sp>
      <p:sp>
        <p:nvSpPr>
          <p:cNvPr id="677896" name="Slide Number Placeholder 3"/>
          <p:cNvSpPr>
            <a:spLocks noGrp="1"/>
          </p:cNvSpPr>
          <p:nvPr>
            <p:ph type="sldNum" sz="quarter" idx="10"/>
          </p:nvPr>
        </p:nvSpPr>
        <p:spPr>
          <a:noFill/>
        </p:spPr>
        <p:txBody>
          <a:bodyPr/>
          <a:lstStyle/>
          <a:p>
            <a:r>
              <a:rPr lang="en-US" smtClean="0">
                <a:latin typeface="Arial" charset="0"/>
                <a:cs typeface="Arial" charset="0"/>
              </a:rPr>
              <a:t>11-</a:t>
            </a:r>
            <a:fld id="{44D625C2-60E3-444F-99EB-4746226AA1B5}" type="slidenum">
              <a:rPr lang="en-US" smtClean="0">
                <a:latin typeface="Arial" charset="0"/>
                <a:cs typeface="Arial" charset="0"/>
              </a:rPr>
              <a:pPr/>
              <a:t>56</a:t>
            </a:fld>
            <a:endParaRPr lang="en-US" smtClean="0">
              <a:latin typeface="Arial" charset="0"/>
              <a:cs typeface="Arial" charset="0"/>
            </a:endParaRPr>
          </a:p>
        </p:txBody>
      </p:sp>
      <p:graphicFrame>
        <p:nvGraphicFramePr>
          <p:cNvPr id="677893" name="Object 5"/>
          <p:cNvGraphicFramePr>
            <a:graphicFrameLocks noChangeAspect="1"/>
          </p:cNvGraphicFramePr>
          <p:nvPr/>
        </p:nvGraphicFramePr>
        <p:xfrm>
          <a:off x="1017588" y="3716338"/>
          <a:ext cx="7837487" cy="1196975"/>
        </p:xfrm>
        <a:graphic>
          <a:graphicData uri="http://schemas.openxmlformats.org/presentationml/2006/ole">
            <p:oleObj spid="_x0000_s677893" name="Equation" r:id="rId3" imgW="3987720" imgH="609480" progId="Equation.3">
              <p:embed/>
            </p:oleObj>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608428" y="0"/>
            <a:ext cx="7924800" cy="914400"/>
          </a:xfrm>
        </p:spPr>
        <p:txBody>
          <a:bodyPr>
            <a:normAutofit fontScale="90000"/>
          </a:bodyPr>
          <a:lstStyle/>
          <a:p>
            <a:pPr eaLnBrk="1" hangingPunct="1">
              <a:defRPr/>
            </a:pPr>
            <a:r>
              <a:rPr lang="en-US" sz="3600" dirty="0"/>
              <a:t>A Prediction Interval for an Individual</a:t>
            </a:r>
            <a:br>
              <a:rPr lang="en-US" sz="3600" dirty="0"/>
            </a:br>
            <a:r>
              <a:rPr lang="en-US" sz="3600" dirty="0"/>
              <a:t>Value of y</a:t>
            </a:r>
          </a:p>
        </p:txBody>
      </p:sp>
      <p:sp>
        <p:nvSpPr>
          <p:cNvPr id="678919" name="Rectangle 3"/>
          <p:cNvSpPr>
            <a:spLocks noGrp="1" noChangeArrowheads="1"/>
          </p:cNvSpPr>
          <p:nvPr>
            <p:ph idx="1"/>
          </p:nvPr>
        </p:nvSpPr>
        <p:spPr>
          <a:xfrm>
            <a:off x="636588" y="1066800"/>
            <a:ext cx="7924800" cy="5410200"/>
          </a:xfrm>
        </p:spPr>
        <p:txBody>
          <a:bodyPr/>
          <a:lstStyle/>
          <a:p>
            <a:pPr eaLnBrk="1" hangingPunct="1"/>
            <a:r>
              <a:rPr lang="en-US" smtClean="0"/>
              <a:t>Assume that the regression assumption hold</a:t>
            </a:r>
          </a:p>
          <a:p>
            <a:pPr eaLnBrk="1" hangingPunct="1"/>
            <a:r>
              <a:rPr lang="en-US" smtClean="0"/>
              <a:t>The formula for a 100(1-</a:t>
            </a:r>
            <a:r>
              <a:rPr lang="en-US" smtClean="0">
                <a:latin typeface="Symbol" pitchFamily="18" charset="2"/>
              </a:rPr>
              <a:t>a</a:t>
            </a:r>
            <a:r>
              <a:rPr lang="en-US" smtClean="0"/>
              <a:t>) prediction interval for an individual value of y is as follows:</a:t>
            </a:r>
            <a:br>
              <a:rPr lang="en-US" smtClean="0"/>
            </a:br>
            <a:r>
              <a:rPr lang="en-US" smtClean="0"/>
              <a:t/>
            </a:r>
            <a:br>
              <a:rPr lang="en-US" smtClean="0"/>
            </a:br>
            <a:r>
              <a:rPr lang="en-US" smtClean="0"/>
              <a:t/>
            </a:r>
            <a:br>
              <a:rPr lang="en-US" smtClean="0"/>
            </a:br>
            <a:endParaRPr lang="en-US" smtClean="0"/>
          </a:p>
          <a:p>
            <a:pPr lvl="1" eaLnBrk="1" hangingPunct="1"/>
            <a:r>
              <a:rPr lang="en-US" smtClean="0"/>
              <a:t>t</a:t>
            </a:r>
            <a:r>
              <a:rPr lang="el-GR" baseline="-25000" smtClean="0"/>
              <a:t>α</a:t>
            </a:r>
            <a:r>
              <a:rPr lang="en-US" baseline="-25000" smtClean="0"/>
              <a:t>/2</a:t>
            </a:r>
            <a:r>
              <a:rPr lang="en-US" smtClean="0"/>
              <a:t> is based on n-2 degrees of freedom</a:t>
            </a:r>
          </a:p>
        </p:txBody>
      </p:sp>
      <p:sp>
        <p:nvSpPr>
          <p:cNvPr id="678920" name="Slide Number Placeholder 3"/>
          <p:cNvSpPr>
            <a:spLocks noGrp="1"/>
          </p:cNvSpPr>
          <p:nvPr>
            <p:ph type="sldNum" sz="quarter" idx="10"/>
          </p:nvPr>
        </p:nvSpPr>
        <p:spPr>
          <a:noFill/>
        </p:spPr>
        <p:txBody>
          <a:bodyPr/>
          <a:lstStyle/>
          <a:p>
            <a:r>
              <a:rPr lang="en-US" smtClean="0">
                <a:latin typeface="Arial" charset="0"/>
                <a:cs typeface="Arial" charset="0"/>
              </a:rPr>
              <a:t>11-</a:t>
            </a:r>
            <a:fld id="{7D6AD451-C5D1-4C78-8DEA-E56D6F107CB7}" type="slidenum">
              <a:rPr lang="en-US" smtClean="0">
                <a:latin typeface="Arial" charset="0"/>
                <a:cs typeface="Arial" charset="0"/>
              </a:rPr>
              <a:pPr/>
              <a:t>57</a:t>
            </a:fld>
            <a:endParaRPr lang="en-US" smtClean="0">
              <a:latin typeface="Arial" charset="0"/>
              <a:cs typeface="Arial" charset="0"/>
            </a:endParaRPr>
          </a:p>
        </p:txBody>
      </p:sp>
      <p:graphicFrame>
        <p:nvGraphicFramePr>
          <p:cNvPr id="678917" name="Object 5"/>
          <p:cNvGraphicFramePr>
            <a:graphicFrameLocks noChangeAspect="1"/>
          </p:cNvGraphicFramePr>
          <p:nvPr/>
        </p:nvGraphicFramePr>
        <p:xfrm>
          <a:off x="1042988" y="2708275"/>
          <a:ext cx="5076825" cy="701675"/>
        </p:xfrm>
        <a:graphic>
          <a:graphicData uri="http://schemas.openxmlformats.org/presentationml/2006/ole">
            <p:oleObj spid="_x0000_s678917" name="Equation" r:id="rId3" imgW="1790640" imgH="253800" progId="Equation.3">
              <p:embed/>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fontScale="90000"/>
          </a:bodyPr>
          <a:lstStyle/>
          <a:p>
            <a:pPr eaLnBrk="1" hangingPunct="1">
              <a:defRPr/>
            </a:pPr>
            <a:r>
              <a:rPr lang="en-US" dirty="0" smtClean="0"/>
              <a:t>Example: The 95% Prediction Interval </a:t>
            </a:r>
            <a:endParaRPr lang="en-US" dirty="0"/>
          </a:p>
        </p:txBody>
      </p:sp>
      <p:sp>
        <p:nvSpPr>
          <p:cNvPr id="905220" name="Content Placeholder 2"/>
          <p:cNvSpPr>
            <a:spLocks noGrp="1"/>
          </p:cNvSpPr>
          <p:nvPr>
            <p:ph idx="1"/>
          </p:nvPr>
        </p:nvSpPr>
        <p:spPr>
          <a:xfrm>
            <a:off x="636588" y="1066800"/>
            <a:ext cx="7924800" cy="5410200"/>
          </a:xfrm>
        </p:spPr>
        <p:txBody>
          <a:bodyPr/>
          <a:lstStyle/>
          <a:p>
            <a:pPr eaLnBrk="1" hangingPunct="1"/>
            <a:r>
              <a:rPr lang="en-US" smtClean="0"/>
              <a:t>Example 11.4 The QHIC Case </a:t>
            </a:r>
          </a:p>
          <a:p>
            <a:pPr eaLnBrk="1" hangingPunct="1"/>
            <a:r>
              <a:rPr lang="en-US" smtClean="0"/>
              <a:t>Consider a home worth $220,000</a:t>
            </a:r>
          </a:p>
          <a:p>
            <a:pPr eaLnBrk="1" hangingPunct="1"/>
            <a:r>
              <a:rPr lang="en-US" smtClean="0"/>
              <a:t>We have seen that the predicted yearly upkeep expenditure for such a home is (figure 11.13 – MegaStat Output partially shown below)</a:t>
            </a:r>
          </a:p>
        </p:txBody>
      </p:sp>
      <p:sp>
        <p:nvSpPr>
          <p:cNvPr id="905221" name="Slide Number Placeholder 3"/>
          <p:cNvSpPr>
            <a:spLocks noGrp="1"/>
          </p:cNvSpPr>
          <p:nvPr>
            <p:ph type="sldNum" sz="quarter" idx="10"/>
          </p:nvPr>
        </p:nvSpPr>
        <p:spPr>
          <a:noFill/>
        </p:spPr>
        <p:txBody>
          <a:bodyPr/>
          <a:lstStyle/>
          <a:p>
            <a:r>
              <a:rPr lang="en-US" smtClean="0">
                <a:latin typeface="Arial" charset="0"/>
                <a:cs typeface="Arial" charset="0"/>
              </a:rPr>
              <a:t>11-</a:t>
            </a:r>
            <a:fld id="{9D1C006F-610E-43EB-B787-262ED3C9CB7C}" type="slidenum">
              <a:rPr lang="en-US" smtClean="0">
                <a:latin typeface="Arial" charset="0"/>
                <a:cs typeface="Arial" charset="0"/>
              </a:rPr>
              <a:pPr/>
              <a:t>58</a:t>
            </a:fld>
            <a:endParaRPr lang="en-US" smtClean="0">
              <a:latin typeface="Arial" charset="0"/>
              <a:cs typeface="Arial" charset="0"/>
            </a:endParaRPr>
          </a:p>
        </p:txBody>
      </p:sp>
      <p:graphicFrame>
        <p:nvGraphicFramePr>
          <p:cNvPr id="905218" name="Object 2"/>
          <p:cNvGraphicFramePr>
            <a:graphicFrameLocks noChangeAspect="1"/>
          </p:cNvGraphicFramePr>
          <p:nvPr/>
        </p:nvGraphicFramePr>
        <p:xfrm>
          <a:off x="1116013" y="4724400"/>
          <a:ext cx="3825875" cy="1404938"/>
        </p:xfrm>
        <a:graphic>
          <a:graphicData uri="http://schemas.openxmlformats.org/presentationml/2006/ole">
            <p:oleObj spid="_x0000_s905218" name="Equation" r:id="rId3" imgW="1765080" imgH="647640" progId="Equation.3">
              <p:embed/>
            </p:oleObj>
          </a:graphicData>
        </a:graphic>
      </p:graphicFrame>
      <p:pic>
        <p:nvPicPr>
          <p:cNvPr id="905222" name="Picture 6" descr="predicted value  figure 11.13.JPG"/>
          <p:cNvPicPr>
            <a:picLocks noChangeAspect="1"/>
          </p:cNvPicPr>
          <p:nvPr/>
        </p:nvPicPr>
        <p:blipFill>
          <a:blip r:embed="rId4"/>
          <a:srcRect/>
          <a:stretch>
            <a:fillRect/>
          </a:stretch>
        </p:blipFill>
        <p:spPr bwMode="auto">
          <a:xfrm>
            <a:off x="1042988" y="3500438"/>
            <a:ext cx="6591300" cy="847725"/>
          </a:xfrm>
          <a:prstGeom prst="rect">
            <a:avLst/>
          </a:prstGeom>
          <a:noFill/>
          <a:ln w="9525">
            <a:noFill/>
            <a:miter lim="800000"/>
            <a:headEnd/>
            <a:tailEnd/>
          </a:ln>
        </p:spPr>
      </p:pic>
      <p:sp>
        <p:nvSpPr>
          <p:cNvPr id="905223" name="Line Callout 2 7"/>
          <p:cNvSpPr>
            <a:spLocks/>
          </p:cNvSpPr>
          <p:nvPr/>
        </p:nvSpPr>
        <p:spPr bwMode="auto">
          <a:xfrm>
            <a:off x="7019925" y="5013325"/>
            <a:ext cx="1439863" cy="719138"/>
          </a:xfrm>
          <a:prstGeom prst="borderCallout2">
            <a:avLst>
              <a:gd name="adj1" fmla="val 18750"/>
              <a:gd name="adj2" fmla="val -8333"/>
              <a:gd name="adj3" fmla="val 18750"/>
              <a:gd name="adj4" fmla="val -16667"/>
              <a:gd name="adj5" fmla="val -111662"/>
              <a:gd name="adj6" fmla="val 5907"/>
            </a:avLst>
          </a:prstGeom>
          <a:noFill/>
          <a:ln w="9525" algn="ctr">
            <a:solidFill>
              <a:schemeClr val="tx1"/>
            </a:solidFill>
            <a:round/>
            <a:headEnd/>
            <a:tailEnd/>
          </a:ln>
        </p:spPr>
        <p:txBody>
          <a:bodyPr anchor="ctr"/>
          <a:lstStyle/>
          <a:p>
            <a:pPr algn="ctr"/>
            <a:r>
              <a:rPr lang="en-US" sz="1800">
                <a:solidFill>
                  <a:srgbClr val="FF0000"/>
                </a:solidFill>
                <a:latin typeface="Arial" charset="0"/>
              </a:rPr>
              <a:t>Distance Value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a:xfrm>
            <a:off x="608428" y="0"/>
            <a:ext cx="7924800" cy="914400"/>
          </a:xfrm>
        </p:spPr>
        <p:txBody>
          <a:bodyPr/>
          <a:lstStyle/>
          <a:p>
            <a:pPr eaLnBrk="1" hangingPunct="1">
              <a:defRPr/>
            </a:pPr>
            <a:r>
              <a:rPr lang="en-US" sz="4000" dirty="0"/>
              <a:t>Example: The 95% Prediction Interval </a:t>
            </a:r>
          </a:p>
        </p:txBody>
      </p:sp>
      <p:sp>
        <p:nvSpPr>
          <p:cNvPr id="679942" name="Rectangle 3"/>
          <p:cNvSpPr>
            <a:spLocks noGrp="1" noChangeArrowheads="1"/>
          </p:cNvSpPr>
          <p:nvPr>
            <p:ph idx="1"/>
          </p:nvPr>
        </p:nvSpPr>
        <p:spPr>
          <a:xfrm>
            <a:off x="636588" y="1066800"/>
            <a:ext cx="7924800" cy="5410200"/>
          </a:xfrm>
        </p:spPr>
        <p:txBody>
          <a:bodyPr/>
          <a:lstStyle/>
          <a:p>
            <a:pPr eaLnBrk="1" hangingPunct="1"/>
            <a:r>
              <a:rPr lang="en-US" smtClean="0"/>
              <a:t>From before</a:t>
            </a:r>
          </a:p>
          <a:p>
            <a:pPr lvl="1" eaLnBrk="1" hangingPunct="1"/>
            <a:r>
              <a:rPr lang="en-US" smtClean="0"/>
              <a:t>x</a:t>
            </a:r>
            <a:r>
              <a:rPr lang="en-US" baseline="-25000" smtClean="0"/>
              <a:t>0 </a:t>
            </a:r>
            <a:r>
              <a:rPr lang="en-US" smtClean="0"/>
              <a:t>= 220 gives </a:t>
            </a:r>
            <a:r>
              <a:rPr lang="cy-GB" smtClean="0"/>
              <a:t>ŷ =</a:t>
            </a:r>
            <a:r>
              <a:rPr lang="en-US" smtClean="0"/>
              <a:t> 1,248.43</a:t>
            </a:r>
          </a:p>
          <a:p>
            <a:pPr lvl="1" eaLnBrk="1" hangingPunct="1"/>
            <a:r>
              <a:rPr lang="en-US" smtClean="0"/>
              <a:t>t = 2.024 based on 38 degrees of freedom</a:t>
            </a:r>
          </a:p>
          <a:p>
            <a:pPr lvl="1" eaLnBrk="1" hangingPunct="1"/>
            <a:r>
              <a:rPr lang="en-US" smtClean="0"/>
              <a:t>s = 146.897</a:t>
            </a:r>
          </a:p>
          <a:p>
            <a:pPr lvl="1" eaLnBrk="1" hangingPunct="1"/>
            <a:r>
              <a:rPr lang="en-US" smtClean="0"/>
              <a:t>Distance value is 0.042</a:t>
            </a:r>
            <a:endParaRPr lang="en-US" noProof="1" smtClean="0"/>
          </a:p>
          <a:p>
            <a:pPr eaLnBrk="1" hangingPunct="1"/>
            <a:r>
              <a:rPr lang="en-US" smtClean="0"/>
              <a:t>The prediction interval is</a:t>
            </a:r>
          </a:p>
        </p:txBody>
      </p:sp>
      <p:sp>
        <p:nvSpPr>
          <p:cNvPr id="679943" name="Slide Number Placeholder 3"/>
          <p:cNvSpPr>
            <a:spLocks noGrp="1"/>
          </p:cNvSpPr>
          <p:nvPr>
            <p:ph type="sldNum" sz="quarter" idx="10"/>
          </p:nvPr>
        </p:nvSpPr>
        <p:spPr>
          <a:noFill/>
        </p:spPr>
        <p:txBody>
          <a:bodyPr/>
          <a:lstStyle/>
          <a:p>
            <a:r>
              <a:rPr lang="en-US" smtClean="0">
                <a:latin typeface="Arial" charset="0"/>
                <a:cs typeface="Arial" charset="0"/>
              </a:rPr>
              <a:t>11-</a:t>
            </a:r>
            <a:fld id="{21281E0D-6B35-4709-9D54-20B230C4693F}" type="slidenum">
              <a:rPr lang="en-US" smtClean="0">
                <a:latin typeface="Arial" charset="0"/>
                <a:cs typeface="Arial" charset="0"/>
              </a:rPr>
              <a:pPr/>
              <a:t>59</a:t>
            </a:fld>
            <a:endParaRPr lang="en-US" smtClean="0">
              <a:latin typeface="Arial" charset="0"/>
              <a:cs typeface="Arial" charset="0"/>
            </a:endParaRPr>
          </a:p>
        </p:txBody>
      </p:sp>
      <p:graphicFrame>
        <p:nvGraphicFramePr>
          <p:cNvPr id="679940" name="Object 4"/>
          <p:cNvGraphicFramePr>
            <a:graphicFrameLocks noChangeAspect="1"/>
          </p:cNvGraphicFramePr>
          <p:nvPr/>
        </p:nvGraphicFramePr>
        <p:xfrm>
          <a:off x="755650" y="3716338"/>
          <a:ext cx="8091488" cy="1082675"/>
        </p:xfrm>
        <a:graphic>
          <a:graphicData uri="http://schemas.openxmlformats.org/presentationml/2006/ole">
            <p:oleObj spid="_x0000_s679940" name="Equation" r:id="rId3" imgW="4559040" imgH="609480" progId="Equation.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a:xfrm>
            <a:off x="608428" y="0"/>
            <a:ext cx="7924800" cy="914400"/>
          </a:xfrm>
        </p:spPr>
        <p:txBody>
          <a:bodyPr/>
          <a:lstStyle/>
          <a:p>
            <a:pPr eaLnBrk="1" hangingPunct="1">
              <a:defRPr/>
            </a:pPr>
            <a:r>
              <a:rPr lang="en-US"/>
              <a:t>Correlation Coefficient</a:t>
            </a:r>
          </a:p>
        </p:txBody>
      </p:sp>
      <p:sp>
        <p:nvSpPr>
          <p:cNvPr id="803842" name="Rectangle 3"/>
          <p:cNvSpPr>
            <a:spLocks noGrp="1" noChangeArrowheads="1"/>
          </p:cNvSpPr>
          <p:nvPr>
            <p:ph idx="1"/>
          </p:nvPr>
        </p:nvSpPr>
        <p:spPr>
          <a:xfrm>
            <a:off x="636588" y="1066800"/>
            <a:ext cx="7924800" cy="5410200"/>
          </a:xfrm>
        </p:spPr>
        <p:txBody>
          <a:bodyPr/>
          <a:lstStyle/>
          <a:p>
            <a:pPr eaLnBrk="1" hangingPunct="1">
              <a:lnSpc>
                <a:spcPct val="90000"/>
              </a:lnSpc>
            </a:pPr>
            <a:r>
              <a:rPr lang="en-US" smtClean="0"/>
              <a:t>What is large and what is small?</a:t>
            </a:r>
          </a:p>
          <a:p>
            <a:pPr lvl="1" eaLnBrk="1" hangingPunct="1">
              <a:lnSpc>
                <a:spcPct val="90000"/>
              </a:lnSpc>
            </a:pPr>
            <a:r>
              <a:rPr lang="en-US" sz="2400" smtClean="0"/>
              <a:t>It is sometimes difficult to determine without a further statistic which we call the correlation coefficient</a:t>
            </a:r>
          </a:p>
          <a:p>
            <a:pPr eaLnBrk="1" hangingPunct="1">
              <a:lnSpc>
                <a:spcPct val="90000"/>
              </a:lnSpc>
            </a:pPr>
            <a:r>
              <a:rPr lang="en-US" smtClean="0"/>
              <a:t>The correlation coefficient gives a value between   -1 and +1</a:t>
            </a:r>
          </a:p>
          <a:p>
            <a:pPr lvl="1" eaLnBrk="1" hangingPunct="1">
              <a:lnSpc>
                <a:spcPct val="90000"/>
              </a:lnSpc>
            </a:pPr>
            <a:r>
              <a:rPr lang="en-US" sz="2400" smtClean="0"/>
              <a:t>-1 indicates a perfect negative correlation</a:t>
            </a:r>
          </a:p>
          <a:p>
            <a:pPr lvl="1" eaLnBrk="1" hangingPunct="1">
              <a:lnSpc>
                <a:spcPct val="90000"/>
              </a:lnSpc>
            </a:pPr>
            <a:r>
              <a:rPr lang="en-US" sz="2400" smtClean="0"/>
              <a:t>-0.5 indicates a moderate negative relationship</a:t>
            </a:r>
          </a:p>
          <a:p>
            <a:pPr lvl="1" eaLnBrk="1" hangingPunct="1">
              <a:lnSpc>
                <a:spcPct val="90000"/>
              </a:lnSpc>
            </a:pPr>
            <a:r>
              <a:rPr lang="en-US" sz="2400" smtClean="0"/>
              <a:t>+1 indicates a perfect positive correlation</a:t>
            </a:r>
          </a:p>
          <a:p>
            <a:pPr lvl="1" eaLnBrk="1" hangingPunct="1">
              <a:lnSpc>
                <a:spcPct val="90000"/>
              </a:lnSpc>
            </a:pPr>
            <a:r>
              <a:rPr lang="en-US" sz="2400" smtClean="0"/>
              <a:t>+0.5 indicates a moderate positive relationship</a:t>
            </a:r>
          </a:p>
          <a:p>
            <a:pPr lvl="1" eaLnBrk="1" hangingPunct="1">
              <a:lnSpc>
                <a:spcPct val="90000"/>
              </a:lnSpc>
            </a:pPr>
            <a:r>
              <a:rPr lang="en-US" sz="2400" smtClean="0"/>
              <a:t>0 indicates no correlation </a:t>
            </a:r>
          </a:p>
        </p:txBody>
      </p:sp>
      <p:sp>
        <p:nvSpPr>
          <p:cNvPr id="803843" name="Slide Number Placeholder 3"/>
          <p:cNvSpPr>
            <a:spLocks noGrp="1"/>
          </p:cNvSpPr>
          <p:nvPr>
            <p:ph type="sldNum" sz="quarter" idx="10"/>
          </p:nvPr>
        </p:nvSpPr>
        <p:spPr>
          <a:noFill/>
        </p:spPr>
        <p:txBody>
          <a:bodyPr/>
          <a:lstStyle/>
          <a:p>
            <a:r>
              <a:rPr lang="en-US" smtClean="0">
                <a:latin typeface="Arial" charset="0"/>
                <a:cs typeface="Arial" charset="0"/>
              </a:rPr>
              <a:t>11-</a:t>
            </a:r>
            <a:fld id="{DF94EDCD-B158-406E-A9E7-2B66085901EE}" type="slidenum">
              <a:rPr lang="en-US" smtClean="0">
                <a:latin typeface="Arial" charset="0"/>
                <a:cs typeface="Arial" charset="0"/>
              </a:rPr>
              <a:pPr/>
              <a:t>6</a:t>
            </a:fld>
            <a:endParaRPr lang="en-US" smtClean="0">
              <a:latin typeface="Arial" charset="0"/>
              <a:cs typeface="Arial" charset="0"/>
            </a:endParaRPr>
          </a:p>
        </p:txBody>
      </p:sp>
      <p:sp>
        <p:nvSpPr>
          <p:cNvPr id="5" name="TextBox 4"/>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eaLnBrk="0" hangingPunct="0">
              <a:spcBef>
                <a:spcPct val="20000"/>
              </a:spcBef>
              <a:buClr>
                <a:schemeClr val="accent2"/>
              </a:buClr>
              <a:defRPr/>
            </a:pPr>
            <a:r>
              <a:rPr lang="en-US" sz="1400" dirty="0">
                <a:solidFill>
                  <a:srgbClr val="FFC000"/>
                </a:solidFill>
                <a:latin typeface="+mn-lt"/>
              </a:rPr>
              <a:t>L01</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608428" y="0"/>
            <a:ext cx="7924800" cy="914400"/>
          </a:xfrm>
        </p:spPr>
        <p:txBody>
          <a:bodyPr/>
          <a:lstStyle/>
          <a:p>
            <a:pPr eaLnBrk="1" hangingPunct="1">
              <a:defRPr/>
            </a:pPr>
            <a:r>
              <a:rPr lang="en-US"/>
              <a:t>Which to Use?</a:t>
            </a:r>
          </a:p>
        </p:txBody>
      </p:sp>
      <p:sp>
        <p:nvSpPr>
          <p:cNvPr id="913410" name="Rectangle 3"/>
          <p:cNvSpPr>
            <a:spLocks noGrp="1" noChangeArrowheads="1"/>
          </p:cNvSpPr>
          <p:nvPr>
            <p:ph idx="1"/>
          </p:nvPr>
        </p:nvSpPr>
        <p:spPr>
          <a:xfrm>
            <a:off x="636588" y="1066800"/>
            <a:ext cx="7924800" cy="5410200"/>
          </a:xfrm>
        </p:spPr>
        <p:txBody>
          <a:bodyPr/>
          <a:lstStyle/>
          <a:p>
            <a:pPr eaLnBrk="1" hangingPunct="1">
              <a:lnSpc>
                <a:spcPct val="90000"/>
              </a:lnSpc>
            </a:pPr>
            <a:r>
              <a:rPr lang="en-US" smtClean="0"/>
              <a:t>The prediction interval is useful if it is important to predict an individual value of the dependent variable</a:t>
            </a:r>
          </a:p>
          <a:p>
            <a:pPr eaLnBrk="1" hangingPunct="1">
              <a:lnSpc>
                <a:spcPct val="90000"/>
              </a:lnSpc>
            </a:pPr>
            <a:r>
              <a:rPr lang="en-US" smtClean="0"/>
              <a:t>A confidence interval is useful if it is important to estimate the mean value</a:t>
            </a:r>
          </a:p>
          <a:p>
            <a:pPr eaLnBrk="1" hangingPunct="1">
              <a:lnSpc>
                <a:spcPct val="90000"/>
              </a:lnSpc>
            </a:pPr>
            <a:r>
              <a:rPr lang="en-US" smtClean="0"/>
              <a:t>It should become obvious intuitively that the prediction interval will always be wider than the confidence interval.  It’s easy to see mathematically that this is the case when you compare the two formulas</a:t>
            </a:r>
          </a:p>
        </p:txBody>
      </p:sp>
      <p:sp>
        <p:nvSpPr>
          <p:cNvPr id="913411" name="Slide Number Placeholder 3"/>
          <p:cNvSpPr>
            <a:spLocks noGrp="1"/>
          </p:cNvSpPr>
          <p:nvPr>
            <p:ph type="sldNum" sz="quarter" idx="10"/>
          </p:nvPr>
        </p:nvSpPr>
        <p:spPr>
          <a:noFill/>
        </p:spPr>
        <p:txBody>
          <a:bodyPr/>
          <a:lstStyle/>
          <a:p>
            <a:r>
              <a:rPr lang="en-US" smtClean="0">
                <a:latin typeface="Arial" charset="0"/>
                <a:cs typeface="Arial" charset="0"/>
              </a:rPr>
              <a:t>11-</a:t>
            </a:r>
            <a:fld id="{BE151A1C-1CEF-4EBA-BBBB-AD926A40C634}" type="slidenum">
              <a:rPr lang="en-US" smtClean="0">
                <a:latin typeface="Arial" charset="0"/>
                <a:cs typeface="Arial" charset="0"/>
              </a:rPr>
              <a:pPr/>
              <a:t>60</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2" name="Rectangle 4"/>
          <p:cNvSpPr>
            <a:spLocks noGrp="1" noChangeArrowheads="1"/>
          </p:cNvSpPr>
          <p:nvPr>
            <p:ph type="title"/>
          </p:nvPr>
        </p:nvSpPr>
        <p:spPr>
          <a:xfrm>
            <a:off x="608428" y="0"/>
            <a:ext cx="7924800" cy="1052736"/>
          </a:xfrm>
        </p:spPr>
        <p:txBody>
          <a:bodyPr lIns="90488" tIns="44450" rIns="90488" bIns="44450" anchor="b">
            <a:noAutofit/>
          </a:bodyPr>
          <a:lstStyle/>
          <a:p>
            <a:pPr eaLnBrk="1" hangingPunct="1">
              <a:defRPr/>
            </a:pPr>
            <a:r>
              <a:rPr lang="en-US" sz="3200" dirty="0" smtClean="0"/>
              <a:t>Simple Coefficients of Determination and Correlation</a:t>
            </a:r>
            <a:endParaRPr lang="en-US" sz="3200" dirty="0"/>
          </a:p>
        </p:txBody>
      </p:sp>
      <p:sp>
        <p:nvSpPr>
          <p:cNvPr id="917506" name="Rectangle 10"/>
          <p:cNvSpPr>
            <a:spLocks noGrp="1" noChangeArrowheads="1"/>
          </p:cNvSpPr>
          <p:nvPr>
            <p:ph idx="1"/>
          </p:nvPr>
        </p:nvSpPr>
        <p:spPr>
          <a:xfrm>
            <a:off x="636588" y="1066800"/>
            <a:ext cx="7924800" cy="5410200"/>
          </a:xfrm>
        </p:spPr>
        <p:txBody>
          <a:bodyPr/>
          <a:lstStyle/>
          <a:p>
            <a:pPr eaLnBrk="1" hangingPunct="1"/>
            <a:r>
              <a:rPr lang="en-US" smtClean="0"/>
              <a:t>How “good” is a particular regression model at making predictions?</a:t>
            </a:r>
          </a:p>
          <a:p>
            <a:pPr eaLnBrk="1" hangingPunct="1"/>
            <a:r>
              <a:rPr lang="en-US" smtClean="0"/>
              <a:t>One measure of usefulness is the </a:t>
            </a:r>
            <a:r>
              <a:rPr lang="en-US" b="1" i="1" u="sng" smtClean="0"/>
              <a:t>simple coefficient of determination</a:t>
            </a:r>
          </a:p>
          <a:p>
            <a:pPr eaLnBrk="1" hangingPunct="1"/>
            <a:r>
              <a:rPr lang="en-US" smtClean="0"/>
              <a:t>It is represented by the symbol r</a:t>
            </a:r>
            <a:r>
              <a:rPr lang="en-US" baseline="30000" smtClean="0"/>
              <a:t>2</a:t>
            </a:r>
            <a:r>
              <a:rPr lang="en-US" smtClean="0"/>
              <a:t> or eta</a:t>
            </a:r>
            <a:r>
              <a:rPr lang="en-US" baseline="30000" smtClean="0"/>
              <a:t>2</a:t>
            </a:r>
          </a:p>
        </p:txBody>
      </p:sp>
      <p:sp>
        <p:nvSpPr>
          <p:cNvPr id="917507" name="Slide Number Placeholder 3"/>
          <p:cNvSpPr>
            <a:spLocks noGrp="1"/>
          </p:cNvSpPr>
          <p:nvPr>
            <p:ph type="sldNum" sz="quarter" idx="10"/>
          </p:nvPr>
        </p:nvSpPr>
        <p:spPr>
          <a:noFill/>
        </p:spPr>
        <p:txBody>
          <a:bodyPr/>
          <a:lstStyle/>
          <a:p>
            <a:r>
              <a:rPr lang="en-US" smtClean="0">
                <a:latin typeface="Arial" charset="0"/>
                <a:cs typeface="Arial" charset="0"/>
              </a:rPr>
              <a:t>11-</a:t>
            </a:r>
            <a:fld id="{0023D193-0F36-499C-A4AD-F710296AFD3D}" type="slidenum">
              <a:rPr lang="en-US" smtClean="0">
                <a:latin typeface="Arial" charset="0"/>
                <a:cs typeface="Arial" charset="0"/>
              </a:rPr>
              <a:pPr/>
              <a:t>61</a:t>
            </a:fld>
            <a:endParaRPr lang="en-US" smtClean="0">
              <a:latin typeface="Arial" charset="0"/>
              <a:cs typeface="Arial" charset="0"/>
            </a:endParaRPr>
          </a:p>
        </p:txBody>
      </p:sp>
      <p:sp>
        <p:nvSpPr>
          <p:cNvPr id="917508" name="Rectangle 3"/>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8428" y="0"/>
            <a:ext cx="7924800" cy="980728"/>
          </a:xfrm>
        </p:spPr>
        <p:txBody>
          <a:bodyPr>
            <a:noAutofit/>
          </a:bodyPr>
          <a:lstStyle/>
          <a:p>
            <a:pPr eaLnBrk="1" hangingPunct="1">
              <a:defRPr/>
            </a:pPr>
            <a:r>
              <a:rPr lang="en-US" sz="3600" dirty="0" smtClean="0"/>
              <a:t>Calculating The Simple Coefficient of</a:t>
            </a:r>
            <a:br>
              <a:rPr lang="en-US" sz="3600" dirty="0" smtClean="0"/>
            </a:br>
            <a:r>
              <a:rPr lang="en-US" sz="3600" dirty="0" smtClean="0"/>
              <a:t>Determination</a:t>
            </a:r>
            <a:endParaRPr lang="en-US" sz="3600" dirty="0"/>
          </a:p>
        </p:txBody>
      </p:sp>
      <p:sp>
        <p:nvSpPr>
          <p:cNvPr id="6" name="Content Placeholder 5"/>
          <p:cNvSpPr>
            <a:spLocks noGrp="1"/>
          </p:cNvSpPr>
          <p:nvPr>
            <p:ph idx="1"/>
          </p:nvPr>
        </p:nvSpPr>
        <p:spPr>
          <a:xfrm>
            <a:off x="636588" y="1066800"/>
            <a:ext cx="7924800" cy="5410200"/>
          </a:xfrm>
        </p:spPr>
        <p:txBody>
          <a:bodyPr>
            <a:normAutofit fontScale="92500" lnSpcReduction="20000"/>
          </a:bodyPr>
          <a:lstStyle/>
          <a:p>
            <a:pPr marL="514350" indent="-514350" eaLnBrk="1" hangingPunct="1">
              <a:buFont typeface="+mj-lt"/>
              <a:buAutoNum type="arabicPeriod"/>
              <a:defRPr/>
            </a:pPr>
            <a:r>
              <a:rPr lang="en-US" dirty="0" smtClean="0">
                <a:latin typeface="Arial" pitchFamily="34" charset="0"/>
              </a:rPr>
              <a:t>Total variation is given by the formula</a:t>
            </a:r>
          </a:p>
          <a:p>
            <a:pPr marL="514350" indent="-514350" eaLnBrk="1" hangingPunct="1">
              <a:buFont typeface="+mj-lt"/>
              <a:buAutoNum type="arabicPeriod"/>
              <a:defRPr/>
            </a:pPr>
            <a:endParaRPr lang="en-US" dirty="0" smtClean="0">
              <a:latin typeface="Arial" pitchFamily="34" charset="0"/>
            </a:endParaRPr>
          </a:p>
          <a:p>
            <a:pPr marL="514350" indent="-514350" eaLnBrk="1" hangingPunct="1">
              <a:buFont typeface="+mj-lt"/>
              <a:buAutoNum type="arabicPeriod"/>
              <a:defRPr/>
            </a:pPr>
            <a:endParaRPr lang="en-US" dirty="0" smtClean="0">
              <a:latin typeface="Arial" pitchFamily="34" charset="0"/>
            </a:endParaRPr>
          </a:p>
          <a:p>
            <a:pPr marL="514350" indent="-514350" eaLnBrk="1" hangingPunct="1">
              <a:buFont typeface="+mj-lt"/>
              <a:buAutoNum type="arabicPeriod"/>
              <a:defRPr/>
            </a:pPr>
            <a:r>
              <a:rPr lang="en-US" dirty="0" smtClean="0">
                <a:latin typeface="Arial" pitchFamily="34" charset="0"/>
              </a:rPr>
              <a:t>Explained variation is given by the formula</a:t>
            </a:r>
          </a:p>
          <a:p>
            <a:pPr marL="514350" indent="-514350" eaLnBrk="1" hangingPunct="1">
              <a:buFont typeface="+mj-lt"/>
              <a:buAutoNum type="arabicPeriod"/>
              <a:defRPr/>
            </a:pPr>
            <a:endParaRPr lang="en-US" dirty="0" smtClean="0">
              <a:latin typeface="Arial" pitchFamily="34" charset="0"/>
            </a:endParaRPr>
          </a:p>
          <a:p>
            <a:pPr marL="514350" indent="-514350" eaLnBrk="1" hangingPunct="1">
              <a:buFont typeface="+mj-lt"/>
              <a:buAutoNum type="arabicPeriod"/>
              <a:defRPr/>
            </a:pPr>
            <a:endParaRPr lang="en-US" dirty="0" smtClean="0">
              <a:latin typeface="Arial" pitchFamily="34" charset="0"/>
            </a:endParaRPr>
          </a:p>
          <a:p>
            <a:pPr marL="514350" indent="-514350" eaLnBrk="1" hangingPunct="1">
              <a:buFont typeface="+mj-lt"/>
              <a:buAutoNum type="arabicPeriod"/>
              <a:defRPr/>
            </a:pPr>
            <a:r>
              <a:rPr lang="en-US" dirty="0" smtClean="0">
                <a:latin typeface="Arial" pitchFamily="34" charset="0"/>
              </a:rPr>
              <a:t>Unexplained variation is given by the formula</a:t>
            </a:r>
          </a:p>
          <a:p>
            <a:pPr marL="514350" indent="-514350" eaLnBrk="1" hangingPunct="1">
              <a:buFont typeface="+mj-lt"/>
              <a:buAutoNum type="arabicPeriod"/>
              <a:defRPr/>
            </a:pPr>
            <a:endParaRPr lang="en-US" dirty="0" smtClean="0">
              <a:latin typeface="Arial" pitchFamily="34" charset="0"/>
            </a:endParaRPr>
          </a:p>
          <a:p>
            <a:pPr marL="514350" indent="-514350" eaLnBrk="1" hangingPunct="1">
              <a:buFont typeface="+mj-lt"/>
              <a:buAutoNum type="arabicPeriod"/>
              <a:defRPr/>
            </a:pPr>
            <a:endParaRPr lang="en-US" dirty="0" smtClean="0">
              <a:latin typeface="Arial" pitchFamily="34" charset="0"/>
            </a:endParaRPr>
          </a:p>
          <a:p>
            <a:pPr marL="514350" indent="-514350" eaLnBrk="1" hangingPunct="1">
              <a:buFont typeface="+mj-lt"/>
              <a:buAutoNum type="arabicPeriod"/>
              <a:defRPr/>
            </a:pPr>
            <a:r>
              <a:rPr lang="en-US" dirty="0" smtClean="0">
                <a:latin typeface="Arial" pitchFamily="34" charset="0"/>
              </a:rPr>
              <a:t>Total variation is the sum of explained and unexplained variation</a:t>
            </a:r>
          </a:p>
          <a:p>
            <a:pPr marL="514350" indent="-514350" eaLnBrk="1" hangingPunct="1">
              <a:buFont typeface="+mj-lt"/>
              <a:buAutoNum type="arabicPeriod"/>
              <a:defRPr/>
            </a:pPr>
            <a:r>
              <a:rPr lang="en-US" dirty="0" smtClean="0">
                <a:latin typeface="Arial" pitchFamily="34" charset="0"/>
              </a:rPr>
              <a:t>eta</a:t>
            </a:r>
            <a:r>
              <a:rPr lang="en-US" baseline="30000" dirty="0" smtClean="0">
                <a:latin typeface="Arial" pitchFamily="34" charset="0"/>
              </a:rPr>
              <a:t>2</a:t>
            </a:r>
            <a:r>
              <a:rPr lang="en-US" dirty="0" smtClean="0">
                <a:latin typeface="Arial" pitchFamily="34" charset="0"/>
              </a:rPr>
              <a:t> = r</a:t>
            </a:r>
            <a:r>
              <a:rPr lang="en-US" baseline="30000" dirty="0" smtClean="0">
                <a:latin typeface="Arial" pitchFamily="34" charset="0"/>
              </a:rPr>
              <a:t>2</a:t>
            </a:r>
            <a:r>
              <a:rPr lang="en-US" dirty="0" smtClean="0">
                <a:latin typeface="Arial" pitchFamily="34" charset="0"/>
              </a:rPr>
              <a:t> is the ratio of explained variation to total variation</a:t>
            </a:r>
            <a:endParaRPr lang="en-US" dirty="0"/>
          </a:p>
        </p:txBody>
      </p:sp>
      <p:sp>
        <p:nvSpPr>
          <p:cNvPr id="906247" name="Slide Number Placeholder 3"/>
          <p:cNvSpPr>
            <a:spLocks noGrp="1"/>
          </p:cNvSpPr>
          <p:nvPr>
            <p:ph type="sldNum" sz="quarter" idx="10"/>
          </p:nvPr>
        </p:nvSpPr>
        <p:spPr>
          <a:noFill/>
        </p:spPr>
        <p:txBody>
          <a:bodyPr/>
          <a:lstStyle/>
          <a:p>
            <a:r>
              <a:rPr lang="en-US" smtClean="0">
                <a:latin typeface="Arial" charset="0"/>
                <a:cs typeface="Arial" charset="0"/>
              </a:rPr>
              <a:t>11-</a:t>
            </a:r>
            <a:fld id="{AD4F63E6-D68C-494C-B9F1-990231E14EAC}" type="slidenum">
              <a:rPr lang="en-US" smtClean="0">
                <a:latin typeface="Arial" charset="0"/>
                <a:cs typeface="Arial" charset="0"/>
              </a:rPr>
              <a:pPr/>
              <a:t>62</a:t>
            </a:fld>
            <a:endParaRPr lang="en-US" smtClean="0">
              <a:latin typeface="Arial" charset="0"/>
              <a:cs typeface="Arial" charset="0"/>
            </a:endParaRPr>
          </a:p>
        </p:txBody>
      </p:sp>
      <p:graphicFrame>
        <p:nvGraphicFramePr>
          <p:cNvPr id="906242" name="Object 2"/>
          <p:cNvGraphicFramePr>
            <a:graphicFrameLocks noChangeAspect="1"/>
          </p:cNvGraphicFramePr>
          <p:nvPr/>
        </p:nvGraphicFramePr>
        <p:xfrm>
          <a:off x="1258888" y="1590675"/>
          <a:ext cx="1441450" cy="542925"/>
        </p:xfrm>
        <a:graphic>
          <a:graphicData uri="http://schemas.openxmlformats.org/presentationml/2006/ole">
            <p:oleObj spid="_x0000_s906242" name="Equation" r:id="rId3" imgW="685800" imgH="253800" progId="Equation.3">
              <p:embed/>
            </p:oleObj>
          </a:graphicData>
        </a:graphic>
      </p:graphicFrame>
      <p:graphicFrame>
        <p:nvGraphicFramePr>
          <p:cNvPr id="906243" name="Object 3"/>
          <p:cNvGraphicFramePr>
            <a:graphicFrameLocks noChangeAspect="1"/>
          </p:cNvGraphicFramePr>
          <p:nvPr/>
        </p:nvGraphicFramePr>
        <p:xfrm>
          <a:off x="1258888" y="2708275"/>
          <a:ext cx="1512887" cy="554038"/>
        </p:xfrm>
        <a:graphic>
          <a:graphicData uri="http://schemas.openxmlformats.org/presentationml/2006/ole">
            <p:oleObj spid="_x0000_s906243" name="Equation" r:id="rId4" imgW="698400" imgH="253800" progId="Equation.3">
              <p:embed/>
            </p:oleObj>
          </a:graphicData>
        </a:graphic>
      </p:graphicFrame>
      <p:graphicFrame>
        <p:nvGraphicFramePr>
          <p:cNvPr id="906244" name="Object 4"/>
          <p:cNvGraphicFramePr>
            <a:graphicFrameLocks noChangeAspect="1"/>
          </p:cNvGraphicFramePr>
          <p:nvPr/>
        </p:nvGraphicFramePr>
        <p:xfrm>
          <a:off x="1258888" y="3860800"/>
          <a:ext cx="1512887" cy="530225"/>
        </p:xfrm>
        <a:graphic>
          <a:graphicData uri="http://schemas.openxmlformats.org/presentationml/2006/ole">
            <p:oleObj spid="_x0000_s906244" name="Equation" r:id="rId5" imgW="736560" imgH="253800" progId="Equation.3">
              <p:embed/>
            </p:oleObj>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a:xfrm>
            <a:off x="608428" y="0"/>
            <a:ext cx="7924800" cy="914400"/>
          </a:xfrm>
        </p:spPr>
        <p:txBody>
          <a:bodyPr/>
          <a:lstStyle/>
          <a:p>
            <a:pPr eaLnBrk="1" hangingPunct="1">
              <a:defRPr/>
            </a:pPr>
            <a:r>
              <a:rPr lang="en-US" dirty="0"/>
              <a:t>What Does r</a:t>
            </a:r>
            <a:r>
              <a:rPr lang="en-US" baseline="30000" dirty="0"/>
              <a:t>2</a:t>
            </a:r>
            <a:r>
              <a:rPr lang="en-US" dirty="0"/>
              <a:t> Mean?</a:t>
            </a:r>
          </a:p>
        </p:txBody>
      </p:sp>
      <p:sp>
        <p:nvSpPr>
          <p:cNvPr id="911362" name="Rectangle 3"/>
          <p:cNvSpPr>
            <a:spLocks noGrp="1" noChangeArrowheads="1"/>
          </p:cNvSpPr>
          <p:nvPr>
            <p:ph idx="1"/>
          </p:nvPr>
        </p:nvSpPr>
        <p:spPr>
          <a:xfrm>
            <a:off x="636588" y="1066800"/>
            <a:ext cx="7924800" cy="5410200"/>
          </a:xfrm>
        </p:spPr>
        <p:txBody>
          <a:bodyPr/>
          <a:lstStyle/>
          <a:p>
            <a:pPr marL="347663" indent="-347663" eaLnBrk="1" hangingPunct="1">
              <a:lnSpc>
                <a:spcPct val="90000"/>
              </a:lnSpc>
            </a:pPr>
            <a:r>
              <a:rPr lang="en-US" b="1" u="sng" smtClean="0"/>
              <a:t>Definition</a:t>
            </a:r>
            <a:r>
              <a:rPr lang="en-US" b="1" smtClean="0"/>
              <a:t>:</a:t>
            </a:r>
            <a:r>
              <a:rPr lang="en-US" smtClean="0"/>
              <a:t>  The coefficient of determination, r</a:t>
            </a:r>
            <a:r>
              <a:rPr lang="en-US" baseline="30000" smtClean="0"/>
              <a:t>2</a:t>
            </a:r>
            <a:r>
              <a:rPr lang="en-US" smtClean="0"/>
              <a:t>, is the proportion of the total variation in the n observed values of the dependent variable that is explained by the simple linear regression model</a:t>
            </a:r>
          </a:p>
          <a:p>
            <a:pPr marL="347663" indent="-347663" eaLnBrk="1" hangingPunct="1">
              <a:lnSpc>
                <a:spcPct val="90000"/>
              </a:lnSpc>
            </a:pPr>
            <a:endParaRPr lang="en-US" smtClean="0"/>
          </a:p>
          <a:p>
            <a:pPr marL="347663" indent="-347663" eaLnBrk="1" hangingPunct="1">
              <a:lnSpc>
                <a:spcPct val="90000"/>
              </a:lnSpc>
            </a:pPr>
            <a:r>
              <a:rPr lang="en-US" smtClean="0"/>
              <a:t>It is a nice diagnostic check of the model</a:t>
            </a:r>
          </a:p>
          <a:p>
            <a:pPr marL="347663" indent="-347663" eaLnBrk="1" hangingPunct="1">
              <a:lnSpc>
                <a:spcPct val="90000"/>
              </a:lnSpc>
            </a:pPr>
            <a:r>
              <a:rPr lang="en-US" smtClean="0"/>
              <a:t>For example, if r</a:t>
            </a:r>
            <a:r>
              <a:rPr lang="en-US" baseline="30000" smtClean="0"/>
              <a:t>2 </a:t>
            </a:r>
            <a:r>
              <a:rPr lang="en-US" smtClean="0"/>
              <a:t>is 0.7 then that means that 70% of the variation of the y-values (dependent) are explained by the model</a:t>
            </a:r>
          </a:p>
          <a:p>
            <a:pPr marL="347663" indent="-347663" eaLnBrk="1" hangingPunct="1">
              <a:lnSpc>
                <a:spcPct val="90000"/>
              </a:lnSpc>
            </a:pPr>
            <a:r>
              <a:rPr lang="en-US" smtClean="0"/>
              <a:t>This sounds good, but, don’t forget that this also implies that 30% of the variation remains unexplained</a:t>
            </a:r>
            <a:endParaRPr lang="en-US" baseline="30000" smtClean="0"/>
          </a:p>
        </p:txBody>
      </p:sp>
      <p:sp>
        <p:nvSpPr>
          <p:cNvPr id="911363" name="Slide Number Placeholder 3"/>
          <p:cNvSpPr>
            <a:spLocks noGrp="1"/>
          </p:cNvSpPr>
          <p:nvPr>
            <p:ph type="sldNum" sz="quarter" idx="10"/>
          </p:nvPr>
        </p:nvSpPr>
        <p:spPr>
          <a:noFill/>
        </p:spPr>
        <p:txBody>
          <a:bodyPr/>
          <a:lstStyle/>
          <a:p>
            <a:r>
              <a:rPr lang="en-US" smtClean="0">
                <a:latin typeface="Arial" charset="0"/>
                <a:cs typeface="Arial" charset="0"/>
              </a:rPr>
              <a:t>11-</a:t>
            </a:r>
            <a:fld id="{7098DBC8-7B40-45CE-9B9A-DF01D8257002}" type="slidenum">
              <a:rPr lang="en-US" smtClean="0">
                <a:latin typeface="Arial" charset="0"/>
                <a:cs typeface="Arial" charset="0"/>
              </a:rPr>
              <a:pPr/>
              <a:t>63</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lstStyle/>
          <a:p>
            <a:pPr eaLnBrk="1" hangingPunct="1">
              <a:defRPr/>
            </a:pPr>
            <a:r>
              <a:rPr lang="en-US" dirty="0" smtClean="0"/>
              <a:t>Example 11.5 The QHIC Case</a:t>
            </a:r>
            <a:endParaRPr lang="en-US" dirty="0"/>
          </a:p>
        </p:txBody>
      </p:sp>
      <p:sp>
        <p:nvSpPr>
          <p:cNvPr id="907268" name="Content Placeholder 2"/>
          <p:cNvSpPr>
            <a:spLocks noGrp="1"/>
          </p:cNvSpPr>
          <p:nvPr>
            <p:ph idx="1"/>
          </p:nvPr>
        </p:nvSpPr>
        <p:spPr>
          <a:xfrm>
            <a:off x="493713" y="1066800"/>
            <a:ext cx="8039100" cy="5410200"/>
          </a:xfrm>
        </p:spPr>
        <p:txBody>
          <a:bodyPr/>
          <a:lstStyle/>
          <a:p>
            <a:pPr eaLnBrk="1" hangingPunct="1"/>
            <a:r>
              <a:rPr lang="en-US" smtClean="0"/>
              <a:t>It can be shown that </a:t>
            </a:r>
          </a:p>
          <a:p>
            <a:pPr lvl="1" eaLnBrk="1" hangingPunct="1"/>
            <a:r>
              <a:rPr lang="en-US" smtClean="0"/>
              <a:t>Total variation = 7,402/755.2399</a:t>
            </a:r>
          </a:p>
          <a:p>
            <a:pPr lvl="1" eaLnBrk="1" hangingPunct="1"/>
            <a:r>
              <a:rPr lang="en-US" smtClean="0"/>
              <a:t>Explained variation = 6,582/759.6972</a:t>
            </a:r>
          </a:p>
          <a:p>
            <a:pPr lvl="1" eaLnBrk="1" hangingPunct="1"/>
            <a:r>
              <a:rPr lang="en-US" smtClean="0"/>
              <a:t>SSE = Unexplained variation = 819,995.5427</a:t>
            </a:r>
          </a:p>
          <a:p>
            <a:pPr lvl="1" eaLnBrk="1" hangingPunct="1"/>
            <a:endParaRPr lang="en-US" i="1" smtClean="0"/>
          </a:p>
          <a:p>
            <a:pPr lvl="1" eaLnBrk="1" hangingPunct="1"/>
            <a:endParaRPr lang="en-US" i="1" smtClean="0"/>
          </a:p>
          <a:p>
            <a:pPr lvl="1" eaLnBrk="1" hangingPunct="1"/>
            <a:endParaRPr lang="en-US" i="1" smtClean="0"/>
          </a:p>
          <a:p>
            <a:pPr lvl="1" eaLnBrk="1" hangingPunct="1"/>
            <a:r>
              <a:rPr lang="en-US" i="1" smtClean="0"/>
              <a:t>Partial MegaStat Output reproduced below (full output Figure 11.13)</a:t>
            </a:r>
            <a:endParaRPr lang="en-US" smtClean="0"/>
          </a:p>
        </p:txBody>
      </p:sp>
      <p:sp>
        <p:nvSpPr>
          <p:cNvPr id="907269" name="Slide Number Placeholder 3"/>
          <p:cNvSpPr>
            <a:spLocks noGrp="1"/>
          </p:cNvSpPr>
          <p:nvPr>
            <p:ph type="sldNum" sz="quarter" idx="10"/>
          </p:nvPr>
        </p:nvSpPr>
        <p:spPr>
          <a:noFill/>
        </p:spPr>
        <p:txBody>
          <a:bodyPr/>
          <a:lstStyle/>
          <a:p>
            <a:r>
              <a:rPr lang="en-US" smtClean="0">
                <a:latin typeface="Arial" charset="0"/>
                <a:cs typeface="Arial" charset="0"/>
              </a:rPr>
              <a:t>11-</a:t>
            </a:r>
            <a:fld id="{76998BD8-7FB3-4F52-8121-B2FC7ACEF22E}" type="slidenum">
              <a:rPr lang="en-US" smtClean="0">
                <a:latin typeface="Arial" charset="0"/>
                <a:cs typeface="Arial" charset="0"/>
              </a:rPr>
              <a:pPr/>
              <a:t>64</a:t>
            </a:fld>
            <a:endParaRPr lang="en-US" smtClean="0">
              <a:latin typeface="Arial" charset="0"/>
              <a:cs typeface="Arial" charset="0"/>
            </a:endParaRPr>
          </a:p>
        </p:txBody>
      </p:sp>
      <p:graphicFrame>
        <p:nvGraphicFramePr>
          <p:cNvPr id="907266" name="Object 2"/>
          <p:cNvGraphicFramePr>
            <a:graphicFrameLocks noChangeAspect="1"/>
          </p:cNvGraphicFramePr>
          <p:nvPr/>
        </p:nvGraphicFramePr>
        <p:xfrm>
          <a:off x="1187450" y="2781300"/>
          <a:ext cx="5856288" cy="792163"/>
        </p:xfrm>
        <a:graphic>
          <a:graphicData uri="http://schemas.openxmlformats.org/presentationml/2006/ole">
            <p:oleObj spid="_x0000_s907266" name="Equation" r:id="rId3" imgW="3098520" imgH="419040" progId="Equation.3">
              <p:embed/>
            </p:oleObj>
          </a:graphicData>
        </a:graphic>
      </p:graphicFrame>
      <p:pic>
        <p:nvPicPr>
          <p:cNvPr id="907270" name="Picture 5" descr="partial megastat QHIC.JPG"/>
          <p:cNvPicPr>
            <a:picLocks noChangeAspect="1"/>
          </p:cNvPicPr>
          <p:nvPr/>
        </p:nvPicPr>
        <p:blipFill>
          <a:blip r:embed="rId4"/>
          <a:srcRect/>
          <a:stretch>
            <a:fillRect/>
          </a:stretch>
        </p:blipFill>
        <p:spPr bwMode="auto">
          <a:xfrm>
            <a:off x="1187450" y="4149725"/>
            <a:ext cx="6624638"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lstStyle/>
          <a:p>
            <a:pPr eaLnBrk="1" hangingPunct="1">
              <a:defRPr/>
            </a:pPr>
            <a:r>
              <a:rPr lang="en-US" dirty="0" smtClean="0"/>
              <a:t>r</a:t>
            </a:r>
            <a:r>
              <a:rPr lang="en-US" baseline="30000" dirty="0" smtClean="0"/>
              <a:t>2</a:t>
            </a:r>
            <a:r>
              <a:rPr lang="en-US" dirty="0" smtClean="0"/>
              <a:t> (eta</a:t>
            </a:r>
            <a:r>
              <a:rPr lang="en-US" baseline="30000" dirty="0" smtClean="0"/>
              <a:t>2</a:t>
            </a:r>
            <a:r>
              <a:rPr lang="en-US" dirty="0" smtClean="0"/>
              <a:t>)</a:t>
            </a:r>
            <a:endParaRPr lang="en-US" dirty="0"/>
          </a:p>
        </p:txBody>
      </p:sp>
      <p:sp>
        <p:nvSpPr>
          <p:cNvPr id="914434" name="Content Placeholder 2"/>
          <p:cNvSpPr>
            <a:spLocks noGrp="1"/>
          </p:cNvSpPr>
          <p:nvPr>
            <p:ph idx="1"/>
          </p:nvPr>
        </p:nvSpPr>
        <p:spPr>
          <a:xfrm>
            <a:off x="636588" y="1066800"/>
            <a:ext cx="7924800" cy="5410200"/>
          </a:xfrm>
        </p:spPr>
        <p:txBody>
          <a:bodyPr/>
          <a:lstStyle/>
          <a:p>
            <a:pPr eaLnBrk="1" hangingPunct="1"/>
            <a:r>
              <a:rPr lang="en-US" i="1" smtClean="0"/>
              <a:t>r</a:t>
            </a:r>
            <a:r>
              <a:rPr lang="en-US" i="1" baseline="30000" smtClean="0"/>
              <a:t>2</a:t>
            </a:r>
            <a:r>
              <a:rPr lang="en-US" i="1" smtClean="0"/>
              <a:t> (eta</a:t>
            </a:r>
            <a:r>
              <a:rPr lang="en-US" i="1" baseline="30000" smtClean="0"/>
              <a:t>2</a:t>
            </a:r>
            <a:r>
              <a:rPr lang="en-US" i="1" smtClean="0"/>
              <a:t>) says that the simple linear regression model that employs home value </a:t>
            </a:r>
            <a:r>
              <a:rPr lang="en-US" smtClean="0"/>
              <a:t>as a predictor variable explains 88.9% of the total variation in the 40 observed home-upkeep expenditures</a:t>
            </a:r>
          </a:p>
        </p:txBody>
      </p:sp>
      <p:sp>
        <p:nvSpPr>
          <p:cNvPr id="914435" name="Slide Number Placeholder 3"/>
          <p:cNvSpPr>
            <a:spLocks noGrp="1"/>
          </p:cNvSpPr>
          <p:nvPr>
            <p:ph type="sldNum" sz="quarter" idx="10"/>
          </p:nvPr>
        </p:nvSpPr>
        <p:spPr>
          <a:noFill/>
        </p:spPr>
        <p:txBody>
          <a:bodyPr/>
          <a:lstStyle/>
          <a:p>
            <a:r>
              <a:rPr lang="en-US" smtClean="0">
                <a:latin typeface="Arial" charset="0"/>
                <a:cs typeface="Arial" charset="0"/>
              </a:rPr>
              <a:t>11-</a:t>
            </a:r>
            <a:fld id="{6FC32125-0948-4CDD-87A7-3678F0A5C480}" type="slidenum">
              <a:rPr lang="en-US" smtClean="0">
                <a:latin typeface="Arial" charset="0"/>
                <a:cs typeface="Arial" charset="0"/>
              </a:rPr>
              <a:pPr/>
              <a:t>65</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4" name="Rectangle 4"/>
          <p:cNvSpPr>
            <a:spLocks noGrp="1" noChangeArrowheads="1"/>
          </p:cNvSpPr>
          <p:nvPr>
            <p:ph type="title"/>
          </p:nvPr>
        </p:nvSpPr>
        <p:spPr>
          <a:xfrm>
            <a:off x="608428" y="0"/>
            <a:ext cx="7924800" cy="914400"/>
          </a:xfrm>
        </p:spPr>
        <p:txBody>
          <a:bodyPr/>
          <a:lstStyle/>
          <a:p>
            <a:pPr eaLnBrk="1" hangingPunct="1">
              <a:defRPr/>
            </a:pPr>
            <a:r>
              <a:rPr lang="en-US"/>
              <a:t>An F Test for Model</a:t>
            </a:r>
          </a:p>
        </p:txBody>
      </p:sp>
      <p:sp>
        <p:nvSpPr>
          <p:cNvPr id="915458" name="Rectangle 13"/>
          <p:cNvSpPr>
            <a:spLocks noGrp="1" noChangeArrowheads="1"/>
          </p:cNvSpPr>
          <p:nvPr>
            <p:ph idx="1"/>
          </p:nvPr>
        </p:nvSpPr>
        <p:spPr>
          <a:xfrm>
            <a:off x="636588" y="1066800"/>
            <a:ext cx="7924800" cy="5410200"/>
          </a:xfrm>
        </p:spPr>
        <p:txBody>
          <a:bodyPr/>
          <a:lstStyle/>
          <a:p>
            <a:pPr eaLnBrk="1" hangingPunct="1"/>
            <a:r>
              <a:rPr lang="en-US" smtClean="0"/>
              <a:t>For simple regression, this is another way to test the null hypothesis</a:t>
            </a:r>
            <a:br>
              <a:rPr lang="en-US" smtClean="0"/>
            </a:br>
            <a:r>
              <a:rPr lang="en-US" smtClean="0"/>
              <a:t/>
            </a:r>
            <a:br>
              <a:rPr lang="en-US" smtClean="0"/>
            </a:br>
            <a:r>
              <a:rPr lang="en-US" b="1" smtClean="0">
                <a:solidFill>
                  <a:srgbClr val="FF0000"/>
                </a:solidFill>
              </a:rPr>
              <a:t>H</a:t>
            </a:r>
            <a:r>
              <a:rPr lang="en-US" b="1" baseline="-25000" smtClean="0">
                <a:solidFill>
                  <a:srgbClr val="FF0000"/>
                </a:solidFill>
              </a:rPr>
              <a:t>0</a:t>
            </a:r>
            <a:r>
              <a:rPr lang="en-US" b="1" smtClean="0">
                <a:solidFill>
                  <a:srgbClr val="FF0000"/>
                </a:solidFill>
              </a:rPr>
              <a:t>: </a:t>
            </a:r>
            <a:r>
              <a:rPr lang="en-US" b="1" smtClean="0">
                <a:solidFill>
                  <a:srgbClr val="FF0000"/>
                </a:solidFill>
                <a:latin typeface="Symbol" pitchFamily="18" charset="2"/>
              </a:rPr>
              <a:t>b</a:t>
            </a:r>
            <a:r>
              <a:rPr lang="en-US" b="1" baseline="-25000" smtClean="0">
                <a:solidFill>
                  <a:srgbClr val="FF0000"/>
                </a:solidFill>
              </a:rPr>
              <a:t>1</a:t>
            </a:r>
            <a:r>
              <a:rPr lang="en-US" b="1" smtClean="0">
                <a:solidFill>
                  <a:srgbClr val="FF0000"/>
                </a:solidFill>
              </a:rPr>
              <a:t> = 0</a:t>
            </a:r>
            <a:r>
              <a:rPr lang="en-US" smtClean="0"/>
              <a:t/>
            </a:r>
            <a:br>
              <a:rPr lang="en-US" smtClean="0"/>
            </a:br>
            <a:endParaRPr lang="en-US" smtClean="0"/>
          </a:p>
          <a:p>
            <a:pPr eaLnBrk="1" hangingPunct="1"/>
            <a:r>
              <a:rPr lang="en-US" smtClean="0"/>
              <a:t>That will not be the case for multiple regression</a:t>
            </a:r>
          </a:p>
          <a:p>
            <a:pPr eaLnBrk="1" hangingPunct="1"/>
            <a:r>
              <a:rPr lang="en-US" smtClean="0"/>
              <a:t>The F test tests the significance of the overall regression relationship between x and y</a:t>
            </a:r>
          </a:p>
        </p:txBody>
      </p:sp>
      <p:sp>
        <p:nvSpPr>
          <p:cNvPr id="915459" name="Slide Number Placeholder 3"/>
          <p:cNvSpPr>
            <a:spLocks noGrp="1"/>
          </p:cNvSpPr>
          <p:nvPr>
            <p:ph type="sldNum" sz="quarter" idx="10"/>
          </p:nvPr>
        </p:nvSpPr>
        <p:spPr>
          <a:noFill/>
        </p:spPr>
        <p:txBody>
          <a:bodyPr/>
          <a:lstStyle/>
          <a:p>
            <a:r>
              <a:rPr lang="en-US" smtClean="0">
                <a:latin typeface="Arial" charset="0"/>
                <a:cs typeface="Arial" charset="0"/>
              </a:rPr>
              <a:t>11-</a:t>
            </a:r>
            <a:fld id="{FAE68EF3-4C98-4C62-8861-7C60219B5C95}" type="slidenum">
              <a:rPr lang="en-US" smtClean="0">
                <a:latin typeface="Arial" charset="0"/>
                <a:cs typeface="Arial" charset="0"/>
              </a:rPr>
              <a:pPr/>
              <a:t>66</a:t>
            </a:fld>
            <a:endParaRPr lang="en-US" smtClean="0">
              <a:latin typeface="Arial" charset="0"/>
              <a:cs typeface="Arial" charset="0"/>
            </a:endParaRPr>
          </a:p>
        </p:txBody>
      </p:sp>
      <p:sp>
        <p:nvSpPr>
          <p:cNvPr id="5" name="TextBox 4"/>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eaLnBrk="0" hangingPunct="0">
              <a:spcBef>
                <a:spcPct val="20000"/>
              </a:spcBef>
              <a:buClr>
                <a:schemeClr val="accent2"/>
              </a:buClr>
              <a:defRPr/>
            </a:pPr>
            <a:r>
              <a:rPr lang="en-US" sz="1400" dirty="0">
                <a:solidFill>
                  <a:srgbClr val="FFC000"/>
                </a:solidFill>
                <a:latin typeface="+mn-lt"/>
              </a:rPr>
              <a:t>L06</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8428" y="0"/>
            <a:ext cx="7924800" cy="914400"/>
          </a:xfrm>
        </p:spPr>
        <p:txBody>
          <a:bodyPr/>
          <a:lstStyle/>
          <a:p>
            <a:pPr eaLnBrk="1" hangingPunct="1">
              <a:defRPr/>
            </a:pPr>
            <a:r>
              <a:rPr lang="en-US" dirty="0" smtClean="0"/>
              <a:t>Mechanics of the F Test</a:t>
            </a:r>
            <a:endParaRPr lang="en-US" dirty="0"/>
          </a:p>
        </p:txBody>
      </p:sp>
      <p:sp>
        <p:nvSpPr>
          <p:cNvPr id="908292" name="Content Placeholder 5"/>
          <p:cNvSpPr>
            <a:spLocks noGrp="1"/>
          </p:cNvSpPr>
          <p:nvPr>
            <p:ph sz="half" idx="1"/>
          </p:nvPr>
        </p:nvSpPr>
        <p:spPr>
          <a:xfrm>
            <a:off x="601663" y="1239838"/>
            <a:ext cx="3886200" cy="5181600"/>
          </a:xfrm>
        </p:spPr>
        <p:txBody>
          <a:bodyPr/>
          <a:lstStyle/>
          <a:p>
            <a:pPr eaLnBrk="1" hangingPunct="1">
              <a:lnSpc>
                <a:spcPct val="90000"/>
              </a:lnSpc>
            </a:pPr>
            <a:r>
              <a:rPr lang="en-US" sz="2600" smtClean="0"/>
              <a:t>Hypothesis</a:t>
            </a:r>
          </a:p>
          <a:p>
            <a:pPr lvl="1" eaLnBrk="1" hangingPunct="1">
              <a:lnSpc>
                <a:spcPct val="90000"/>
              </a:lnSpc>
              <a:buFontTx/>
              <a:buNone/>
            </a:pPr>
            <a:r>
              <a:rPr lang="en-US" sz="2200" b="1" smtClean="0">
                <a:solidFill>
                  <a:srgbClr val="FF0000"/>
                </a:solidFill>
              </a:rPr>
              <a:t>H</a:t>
            </a:r>
            <a:r>
              <a:rPr lang="en-US" sz="2200" b="1" baseline="-25000" smtClean="0">
                <a:solidFill>
                  <a:srgbClr val="FF0000"/>
                </a:solidFill>
              </a:rPr>
              <a:t>0</a:t>
            </a:r>
            <a:r>
              <a:rPr lang="en-US" sz="2200" b="1" smtClean="0">
                <a:solidFill>
                  <a:srgbClr val="FF0000"/>
                </a:solidFill>
              </a:rPr>
              <a:t>: </a:t>
            </a:r>
            <a:r>
              <a:rPr lang="en-US" sz="2200" b="1" smtClean="0">
                <a:solidFill>
                  <a:srgbClr val="FF0000"/>
                </a:solidFill>
                <a:sym typeface="Symbol" pitchFamily="18" charset="2"/>
              </a:rPr>
              <a:t></a:t>
            </a:r>
            <a:r>
              <a:rPr lang="en-US" sz="2200" b="1" baseline="-25000" smtClean="0">
                <a:solidFill>
                  <a:srgbClr val="FF0000"/>
                </a:solidFill>
              </a:rPr>
              <a:t>1</a:t>
            </a:r>
            <a:r>
              <a:rPr lang="en-US" sz="2200" b="1" smtClean="0">
                <a:solidFill>
                  <a:srgbClr val="FF0000"/>
                </a:solidFill>
              </a:rPr>
              <a:t>= 0 versus</a:t>
            </a:r>
          </a:p>
          <a:p>
            <a:pPr lvl="1" eaLnBrk="1" hangingPunct="1">
              <a:lnSpc>
                <a:spcPct val="90000"/>
              </a:lnSpc>
              <a:buFontTx/>
              <a:buNone/>
            </a:pPr>
            <a:r>
              <a:rPr lang="en-US" sz="2200" b="1" smtClean="0">
                <a:solidFill>
                  <a:srgbClr val="FF0000"/>
                </a:solidFill>
              </a:rPr>
              <a:t>H</a:t>
            </a:r>
            <a:r>
              <a:rPr lang="en-US" sz="2200" b="1" baseline="-25000" smtClean="0">
                <a:solidFill>
                  <a:srgbClr val="FF0000"/>
                </a:solidFill>
              </a:rPr>
              <a:t>a</a:t>
            </a:r>
            <a:r>
              <a:rPr lang="en-US" sz="2200" b="1" smtClean="0">
                <a:solidFill>
                  <a:srgbClr val="FF0000"/>
                </a:solidFill>
              </a:rPr>
              <a:t>: </a:t>
            </a:r>
            <a:r>
              <a:rPr lang="en-US" sz="2200" b="1" smtClean="0">
                <a:solidFill>
                  <a:srgbClr val="FF0000"/>
                </a:solidFill>
                <a:sym typeface="Symbol" pitchFamily="18" charset="2"/>
              </a:rPr>
              <a:t></a:t>
            </a:r>
            <a:r>
              <a:rPr lang="en-US" sz="2200" b="1" baseline="-25000" smtClean="0">
                <a:solidFill>
                  <a:srgbClr val="FF0000"/>
                </a:solidFill>
              </a:rPr>
              <a:t>1</a:t>
            </a:r>
            <a:r>
              <a:rPr lang="en-US" sz="2200" b="1" smtClean="0">
                <a:solidFill>
                  <a:srgbClr val="FF0000"/>
                </a:solidFill>
                <a:sym typeface="Symbol" pitchFamily="18" charset="2"/>
              </a:rPr>
              <a:t></a:t>
            </a:r>
            <a:r>
              <a:rPr lang="en-US" sz="2200" b="1" smtClean="0">
                <a:solidFill>
                  <a:srgbClr val="FF0000"/>
                </a:solidFill>
              </a:rPr>
              <a:t> 0</a:t>
            </a:r>
            <a:r>
              <a:rPr lang="en-US" sz="2200" b="1" smtClean="0"/>
              <a:t> </a:t>
            </a:r>
          </a:p>
          <a:p>
            <a:pPr eaLnBrk="1" hangingPunct="1">
              <a:lnSpc>
                <a:spcPct val="90000"/>
              </a:lnSpc>
            </a:pPr>
            <a:r>
              <a:rPr lang="en-US" sz="2600" smtClean="0"/>
              <a:t>Test Statistic </a:t>
            </a:r>
          </a:p>
          <a:p>
            <a:pPr eaLnBrk="1" hangingPunct="1">
              <a:lnSpc>
                <a:spcPct val="90000"/>
              </a:lnSpc>
              <a:buFontTx/>
              <a:buNone/>
            </a:pPr>
            <a:endParaRPr lang="en-US" sz="2600" smtClean="0"/>
          </a:p>
          <a:p>
            <a:pPr eaLnBrk="1" hangingPunct="1">
              <a:lnSpc>
                <a:spcPct val="90000"/>
              </a:lnSpc>
              <a:buFontTx/>
              <a:buNone/>
            </a:pPr>
            <a:endParaRPr lang="en-US" sz="2600" smtClean="0"/>
          </a:p>
          <a:p>
            <a:pPr eaLnBrk="1" hangingPunct="1">
              <a:lnSpc>
                <a:spcPct val="90000"/>
              </a:lnSpc>
            </a:pPr>
            <a:r>
              <a:rPr lang="en-US" sz="2600" smtClean="0"/>
              <a:t>Rejection Rule at the </a:t>
            </a:r>
            <a:r>
              <a:rPr lang="el-GR" sz="2600" smtClean="0"/>
              <a:t>α</a:t>
            </a:r>
            <a:r>
              <a:rPr lang="en-US" sz="2600" smtClean="0"/>
              <a:t> level of significance</a:t>
            </a:r>
          </a:p>
          <a:p>
            <a:pPr lvl="1" eaLnBrk="1" hangingPunct="1">
              <a:lnSpc>
                <a:spcPct val="90000"/>
              </a:lnSpc>
              <a:buFontTx/>
              <a:buNone/>
            </a:pPr>
            <a:r>
              <a:rPr lang="en-US" sz="2200" smtClean="0"/>
              <a:t>Reject H</a:t>
            </a:r>
            <a:r>
              <a:rPr lang="en-US" sz="2200" baseline="-25000" smtClean="0"/>
              <a:t>0</a:t>
            </a:r>
            <a:r>
              <a:rPr lang="en-US" sz="2200" smtClean="0"/>
              <a:t> if </a:t>
            </a:r>
          </a:p>
          <a:p>
            <a:pPr lvl="1" eaLnBrk="1" hangingPunct="1">
              <a:lnSpc>
                <a:spcPct val="90000"/>
              </a:lnSpc>
              <a:buFont typeface="Calibri" pitchFamily="34" charset="0"/>
              <a:buAutoNum type="arabicPeriod"/>
            </a:pPr>
            <a:r>
              <a:rPr lang="en-US" sz="2200" smtClean="0"/>
              <a:t>F(model) &gt; F</a:t>
            </a:r>
            <a:r>
              <a:rPr lang="el-GR" sz="2200" baseline="-25000" smtClean="0"/>
              <a:t>α</a:t>
            </a:r>
            <a:r>
              <a:rPr lang="en-US" sz="2200" baseline="-25000" smtClean="0"/>
              <a:t> </a:t>
            </a:r>
          </a:p>
          <a:p>
            <a:pPr lvl="1" eaLnBrk="1" hangingPunct="1">
              <a:lnSpc>
                <a:spcPct val="90000"/>
              </a:lnSpc>
              <a:buFont typeface="Calibri" pitchFamily="34" charset="0"/>
              <a:buAutoNum type="arabicPeriod"/>
            </a:pPr>
            <a:r>
              <a:rPr lang="en-US" sz="2200" smtClean="0"/>
              <a:t>P value &lt; </a:t>
            </a:r>
            <a:r>
              <a:rPr lang="el-GR" sz="2200" smtClean="0"/>
              <a:t>α</a:t>
            </a:r>
            <a:endParaRPr lang="en-US" sz="2200" smtClean="0"/>
          </a:p>
          <a:p>
            <a:pPr lvl="1" eaLnBrk="1" hangingPunct="1">
              <a:lnSpc>
                <a:spcPct val="90000"/>
              </a:lnSpc>
              <a:buFontTx/>
              <a:buNone/>
            </a:pPr>
            <a:r>
              <a:rPr lang="en-US" sz="1800" smtClean="0"/>
              <a:t>F</a:t>
            </a:r>
            <a:r>
              <a:rPr lang="el-GR" sz="1800" baseline="-25000" smtClean="0"/>
              <a:t>α</a:t>
            </a:r>
            <a:r>
              <a:rPr lang="en-US" sz="1800" smtClean="0"/>
              <a:t> based on 1 numerator and n-2 denominator degrees of freedom</a:t>
            </a:r>
          </a:p>
          <a:p>
            <a:pPr marL="1371600" lvl="2" indent="-457200" eaLnBrk="1" hangingPunct="1">
              <a:lnSpc>
                <a:spcPct val="90000"/>
              </a:lnSpc>
              <a:buFont typeface="Calibri" pitchFamily="34" charset="0"/>
              <a:buAutoNum type="arabicPeriod"/>
            </a:pPr>
            <a:endParaRPr lang="en-US" sz="1900" smtClean="0"/>
          </a:p>
          <a:p>
            <a:pPr lvl="1" eaLnBrk="1" hangingPunct="1">
              <a:lnSpc>
                <a:spcPct val="90000"/>
              </a:lnSpc>
            </a:pPr>
            <a:endParaRPr lang="en-US" sz="2200" smtClean="0"/>
          </a:p>
        </p:txBody>
      </p:sp>
      <p:pic>
        <p:nvPicPr>
          <p:cNvPr id="908293" name="Content Placeholder 8" descr="figure 11.20.JPG"/>
          <p:cNvPicPr>
            <a:picLocks noGrp="1" noChangeAspect="1"/>
          </p:cNvPicPr>
          <p:nvPr>
            <p:ph sz="half" idx="2"/>
          </p:nvPr>
        </p:nvPicPr>
        <p:blipFill>
          <a:blip r:embed="rId3"/>
          <a:srcRect/>
          <a:stretch>
            <a:fillRect/>
          </a:stretch>
        </p:blipFill>
        <p:spPr>
          <a:xfrm>
            <a:off x="4549775" y="1722438"/>
            <a:ext cx="4486275" cy="4076700"/>
          </a:xfrm>
        </p:spPr>
      </p:pic>
      <p:sp>
        <p:nvSpPr>
          <p:cNvPr id="908294" name="Slide Number Placeholder 3"/>
          <p:cNvSpPr>
            <a:spLocks noGrp="1"/>
          </p:cNvSpPr>
          <p:nvPr>
            <p:ph type="sldNum" sz="quarter" idx="10"/>
          </p:nvPr>
        </p:nvSpPr>
        <p:spPr>
          <a:noFill/>
        </p:spPr>
        <p:txBody>
          <a:bodyPr/>
          <a:lstStyle/>
          <a:p>
            <a:r>
              <a:rPr lang="en-US" smtClean="0">
                <a:latin typeface="Arial" charset="0"/>
                <a:cs typeface="Arial" charset="0"/>
              </a:rPr>
              <a:t>11-</a:t>
            </a:r>
            <a:fld id="{856CE89B-97B3-4D06-9450-B6D141B758A0}" type="slidenum">
              <a:rPr lang="en-US" smtClean="0">
                <a:latin typeface="Arial" charset="0"/>
                <a:cs typeface="Arial" charset="0"/>
              </a:rPr>
              <a:pPr/>
              <a:t>67</a:t>
            </a:fld>
            <a:endParaRPr lang="en-US" smtClean="0">
              <a:latin typeface="Arial" charset="0"/>
              <a:cs typeface="Arial" charset="0"/>
            </a:endParaRPr>
          </a:p>
        </p:txBody>
      </p:sp>
      <p:graphicFrame>
        <p:nvGraphicFramePr>
          <p:cNvPr id="908290" name="Object 2"/>
          <p:cNvGraphicFramePr>
            <a:graphicFrameLocks noChangeAspect="1"/>
          </p:cNvGraphicFramePr>
          <p:nvPr/>
        </p:nvGraphicFramePr>
        <p:xfrm>
          <a:off x="755650" y="2852738"/>
          <a:ext cx="3738563" cy="755650"/>
        </p:xfrm>
        <a:graphic>
          <a:graphicData uri="http://schemas.openxmlformats.org/presentationml/2006/ole">
            <p:oleObj spid="_x0000_s908290" name="Equation" r:id="rId4" imgW="2082600" imgH="419040" progId="Equation.3">
              <p:embed/>
            </p:oleObj>
          </a:graphicData>
        </a:graphic>
      </p:graphicFrame>
      <p:sp>
        <p:nvSpPr>
          <p:cNvPr id="7" name="TextBox 6"/>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eaLnBrk="0" hangingPunct="0">
              <a:spcBef>
                <a:spcPct val="20000"/>
              </a:spcBef>
              <a:buClr>
                <a:schemeClr val="accent2"/>
              </a:buClr>
              <a:defRPr/>
            </a:pPr>
            <a:r>
              <a:rPr lang="en-US" sz="1400" dirty="0">
                <a:solidFill>
                  <a:srgbClr val="FFC000"/>
                </a:solidFill>
                <a:latin typeface="+mn-lt"/>
              </a:rPr>
              <a:t>L06</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8428" y="0"/>
            <a:ext cx="7924800" cy="914400"/>
          </a:xfrm>
        </p:spPr>
        <p:txBody>
          <a:bodyPr/>
          <a:lstStyle/>
          <a:p>
            <a:pPr eaLnBrk="1" hangingPunct="1">
              <a:defRPr/>
            </a:pPr>
            <a:r>
              <a:rPr lang="en-US" dirty="0" smtClean="0"/>
              <a:t>Example</a:t>
            </a:r>
            <a:endParaRPr lang="en-US" dirty="0"/>
          </a:p>
        </p:txBody>
      </p:sp>
      <p:sp>
        <p:nvSpPr>
          <p:cNvPr id="7" name="Content Placeholder 6"/>
          <p:cNvSpPr>
            <a:spLocks noGrp="1"/>
          </p:cNvSpPr>
          <p:nvPr>
            <p:ph idx="1"/>
          </p:nvPr>
        </p:nvSpPr>
        <p:spPr>
          <a:xfrm>
            <a:off x="636588" y="1066800"/>
            <a:ext cx="7924800" cy="5410200"/>
          </a:xfrm>
        </p:spPr>
        <p:txBody>
          <a:bodyPr/>
          <a:lstStyle/>
          <a:p>
            <a:pPr eaLnBrk="1" hangingPunct="1"/>
            <a:r>
              <a:rPr lang="en-US" smtClean="0"/>
              <a:t>Partial Excel output of a simple linear regression analysis relating </a:t>
            </a:r>
            <a:r>
              <a:rPr lang="en-US" i="1" smtClean="0"/>
              <a:t>y to x</a:t>
            </a:r>
          </a:p>
          <a:p>
            <a:pPr eaLnBrk="1" hangingPunct="1"/>
            <a:endParaRPr lang="en-US" i="1" smtClean="0"/>
          </a:p>
          <a:p>
            <a:pPr eaLnBrk="1" hangingPunct="1"/>
            <a:endParaRPr lang="en-US" i="1" smtClean="0"/>
          </a:p>
          <a:p>
            <a:pPr eaLnBrk="1" hangingPunct="1"/>
            <a:endParaRPr lang="en-US" i="1" smtClean="0"/>
          </a:p>
          <a:p>
            <a:pPr eaLnBrk="1" hangingPunct="1"/>
            <a:r>
              <a:rPr lang="en-US" smtClean="0"/>
              <a:t>Explained variation is 22.9808 and the unexplained variation is 2.5679</a:t>
            </a:r>
          </a:p>
        </p:txBody>
      </p:sp>
      <p:sp>
        <p:nvSpPr>
          <p:cNvPr id="909317" name="Slide Number Placeholder 4"/>
          <p:cNvSpPr>
            <a:spLocks noGrp="1"/>
          </p:cNvSpPr>
          <p:nvPr>
            <p:ph type="sldNum" sz="quarter" idx="10"/>
          </p:nvPr>
        </p:nvSpPr>
        <p:spPr>
          <a:noFill/>
        </p:spPr>
        <p:txBody>
          <a:bodyPr/>
          <a:lstStyle/>
          <a:p>
            <a:r>
              <a:rPr lang="en-US" smtClean="0">
                <a:latin typeface="Arial" charset="0"/>
                <a:cs typeface="Arial" charset="0"/>
              </a:rPr>
              <a:t>11-</a:t>
            </a:r>
            <a:fld id="{8B0502DD-C3B3-430E-8539-E194EC635F8C}" type="slidenum">
              <a:rPr lang="en-US" smtClean="0">
                <a:latin typeface="Arial" charset="0"/>
                <a:cs typeface="Arial" charset="0"/>
              </a:rPr>
              <a:pPr/>
              <a:t>68</a:t>
            </a:fld>
            <a:endParaRPr lang="en-US" smtClean="0">
              <a:latin typeface="Arial" charset="0"/>
              <a:cs typeface="Arial" charset="0"/>
            </a:endParaRPr>
          </a:p>
        </p:txBody>
      </p:sp>
      <p:pic>
        <p:nvPicPr>
          <p:cNvPr id="8" name="Picture 7" descr="F example.JPG"/>
          <p:cNvPicPr>
            <a:picLocks noChangeAspect="1"/>
          </p:cNvPicPr>
          <p:nvPr/>
        </p:nvPicPr>
        <p:blipFill>
          <a:blip r:embed="rId3"/>
          <a:srcRect/>
          <a:stretch>
            <a:fillRect/>
          </a:stretch>
        </p:blipFill>
        <p:spPr bwMode="auto">
          <a:xfrm>
            <a:off x="827088" y="2205038"/>
            <a:ext cx="7505700" cy="1028700"/>
          </a:xfrm>
          <a:prstGeom prst="rect">
            <a:avLst/>
          </a:prstGeom>
          <a:noFill/>
          <a:ln w="9525">
            <a:noFill/>
            <a:miter lim="800000"/>
            <a:headEnd/>
            <a:tailEnd/>
          </a:ln>
        </p:spPr>
      </p:pic>
      <p:graphicFrame>
        <p:nvGraphicFramePr>
          <p:cNvPr id="9" name="Object 2"/>
          <p:cNvGraphicFramePr>
            <a:graphicFrameLocks noChangeAspect="1"/>
          </p:cNvGraphicFramePr>
          <p:nvPr/>
        </p:nvGraphicFramePr>
        <p:xfrm>
          <a:off x="1042988" y="4581525"/>
          <a:ext cx="5237162" cy="1655763"/>
        </p:xfrm>
        <a:graphic>
          <a:graphicData uri="http://schemas.openxmlformats.org/presentationml/2006/ole">
            <p:oleObj spid="_x0000_s909314" name="Equation" r:id="rId4" imgW="2730240" imgH="863280" progId="Equation.3">
              <p:embed/>
            </p:oleObj>
          </a:graphicData>
        </a:graphic>
      </p:graphicFrame>
      <p:sp>
        <p:nvSpPr>
          <p:cNvPr id="10" name="TextBox 9"/>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eaLnBrk="0" hangingPunct="0">
              <a:spcBef>
                <a:spcPct val="20000"/>
              </a:spcBef>
              <a:buClr>
                <a:schemeClr val="accent2"/>
              </a:buClr>
              <a:defRPr/>
            </a:pPr>
            <a:r>
              <a:rPr lang="en-US" sz="1400" dirty="0">
                <a:solidFill>
                  <a:srgbClr val="FFC000"/>
                </a:solidFill>
                <a:latin typeface="+mn-lt"/>
              </a:rPr>
              <a:t>L06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53"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childTnLst>
                                </p:cTn>
                              </p:par>
                              <p:par>
                                <p:cTn id="16" presetID="53"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lstStyle/>
          <a:p>
            <a:pPr eaLnBrk="1" hangingPunct="1">
              <a:defRPr/>
            </a:pPr>
            <a:r>
              <a:rPr lang="en-US" dirty="0" smtClean="0"/>
              <a:t>Example</a:t>
            </a:r>
            <a:endParaRPr lang="en-US" dirty="0"/>
          </a:p>
        </p:txBody>
      </p:sp>
      <p:sp>
        <p:nvSpPr>
          <p:cNvPr id="3" name="Content Placeholder 2"/>
          <p:cNvSpPr>
            <a:spLocks noGrp="1"/>
          </p:cNvSpPr>
          <p:nvPr>
            <p:ph idx="1"/>
          </p:nvPr>
        </p:nvSpPr>
        <p:spPr>
          <a:xfrm>
            <a:off x="636588" y="1066800"/>
            <a:ext cx="7924800" cy="5410200"/>
          </a:xfrm>
        </p:spPr>
        <p:txBody>
          <a:bodyPr/>
          <a:lstStyle/>
          <a:p>
            <a:pPr eaLnBrk="1" hangingPunct="1"/>
            <a:r>
              <a:rPr lang="en-US" smtClean="0"/>
              <a:t>F(model) = 53.69</a:t>
            </a:r>
            <a:r>
              <a:rPr lang="en-US" b="1" smtClean="0"/>
              <a:t>	</a:t>
            </a:r>
            <a:r>
              <a:rPr lang="en-US" smtClean="0"/>
              <a:t> </a:t>
            </a:r>
          </a:p>
          <a:p>
            <a:pPr eaLnBrk="1" hangingPunct="1"/>
            <a:r>
              <a:rPr lang="en-US" smtClean="0"/>
              <a:t> </a:t>
            </a:r>
            <a:r>
              <a:rPr lang="en-US" smtClean="0">
                <a:hlinkClick r:id="rId2" action="ppaction://hlinksldjump" tooltip="Click this link to go to Table A.7"/>
              </a:rPr>
              <a:t>F</a:t>
            </a:r>
            <a:r>
              <a:rPr lang="en-US" baseline="-25000" smtClean="0">
                <a:hlinkClick r:id="rId2" action="ppaction://hlinksldjump" tooltip="Click this link to go to Table A.7"/>
              </a:rPr>
              <a:t>0.05</a:t>
            </a:r>
            <a:r>
              <a:rPr lang="en-US" smtClean="0">
                <a:hlinkClick r:id="rId2" action="ppaction://hlinksldjump" tooltip="Click this link to go to Table A.7"/>
              </a:rPr>
              <a:t> = 5.99 using Table A.7 with 1 numerator and 6 denominator degrees of freedom </a:t>
            </a:r>
            <a:endParaRPr lang="en-US" smtClean="0"/>
          </a:p>
          <a:p>
            <a:pPr eaLnBrk="1" hangingPunct="1"/>
            <a:r>
              <a:rPr lang="en-US" smtClean="0"/>
              <a:t>Since F(model) = 53.69 &gt; F</a:t>
            </a:r>
            <a:r>
              <a:rPr lang="en-US" baseline="-25000" smtClean="0"/>
              <a:t>0.05</a:t>
            </a:r>
            <a:r>
              <a:rPr lang="en-US" smtClean="0"/>
              <a:t> = 5.99, we reject H</a:t>
            </a:r>
            <a:r>
              <a:rPr lang="en-US" baseline="-25000" smtClean="0"/>
              <a:t>0</a:t>
            </a:r>
            <a:r>
              <a:rPr lang="en-US" smtClean="0"/>
              <a:t>: </a:t>
            </a:r>
            <a:r>
              <a:rPr lang="el-GR" smtClean="0"/>
              <a:t>β</a:t>
            </a:r>
            <a:r>
              <a:rPr lang="en-US" baseline="-25000" smtClean="0"/>
              <a:t>1</a:t>
            </a:r>
            <a:r>
              <a:rPr lang="en-US" smtClean="0"/>
              <a:t> = 0 in favour of H</a:t>
            </a:r>
            <a:r>
              <a:rPr lang="en-US" baseline="-25000" smtClean="0"/>
              <a:t>a</a:t>
            </a:r>
            <a:r>
              <a:rPr lang="en-US" smtClean="0"/>
              <a:t>: </a:t>
            </a:r>
            <a:r>
              <a:rPr lang="el-GR" smtClean="0"/>
              <a:t>β</a:t>
            </a:r>
            <a:r>
              <a:rPr lang="en-US" baseline="-25000" smtClean="0"/>
              <a:t>1</a:t>
            </a:r>
            <a:r>
              <a:rPr lang="en-US" smtClean="0"/>
              <a:t> ≠ 0 at level of significance 0.05</a:t>
            </a:r>
          </a:p>
          <a:p>
            <a:pPr eaLnBrk="1" hangingPunct="1"/>
            <a:r>
              <a:rPr lang="en-US" smtClean="0"/>
              <a:t>Alternatively, since the </a:t>
            </a:r>
            <a:r>
              <a:rPr lang="en-US" i="1" smtClean="0"/>
              <a:t>p value is smaller </a:t>
            </a:r>
            <a:r>
              <a:rPr lang="en-US" smtClean="0"/>
              <a:t>than 0.05, 0.01, and 0.001, we can reject </a:t>
            </a:r>
            <a:r>
              <a:rPr lang="en-US" i="1" smtClean="0"/>
              <a:t>H</a:t>
            </a:r>
            <a:r>
              <a:rPr lang="en-US" i="1" baseline="-25000" smtClean="0"/>
              <a:t>0</a:t>
            </a:r>
            <a:r>
              <a:rPr lang="en-US" i="1" smtClean="0"/>
              <a:t> at level of significance 0.05, 0.01, or 0.001</a:t>
            </a:r>
          </a:p>
          <a:p>
            <a:pPr eaLnBrk="1" hangingPunct="1"/>
            <a:r>
              <a:rPr lang="en-US" smtClean="0"/>
              <a:t>The regression relationship between </a:t>
            </a:r>
            <a:r>
              <a:rPr lang="en-US" i="1" smtClean="0"/>
              <a:t>x and y is significant</a:t>
            </a:r>
            <a:endParaRPr lang="en-US" smtClean="0"/>
          </a:p>
          <a:p>
            <a:pPr eaLnBrk="1" hangingPunct="1"/>
            <a:endParaRPr lang="en-US" smtClean="0"/>
          </a:p>
        </p:txBody>
      </p:sp>
      <p:sp>
        <p:nvSpPr>
          <p:cNvPr id="920579" name="Slide Number Placeholder 3"/>
          <p:cNvSpPr>
            <a:spLocks noGrp="1"/>
          </p:cNvSpPr>
          <p:nvPr>
            <p:ph type="sldNum" sz="quarter" idx="10"/>
          </p:nvPr>
        </p:nvSpPr>
        <p:spPr>
          <a:noFill/>
        </p:spPr>
        <p:txBody>
          <a:bodyPr/>
          <a:lstStyle/>
          <a:p>
            <a:r>
              <a:rPr lang="en-US" smtClean="0">
                <a:latin typeface="Arial" charset="0"/>
                <a:cs typeface="Arial" charset="0"/>
              </a:rPr>
              <a:t>11-</a:t>
            </a:r>
            <a:fld id="{9EEEFB11-327F-44B8-A2F8-A8070EA15777}" type="slidenum">
              <a:rPr lang="en-US" smtClean="0">
                <a:latin typeface="Arial" charset="0"/>
                <a:cs typeface="Arial" charset="0"/>
              </a:rPr>
              <a:pPr/>
              <a:t>69</a:t>
            </a:fld>
            <a:endParaRPr 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a:xfrm>
            <a:off x="608428" y="0"/>
            <a:ext cx="7924800" cy="914400"/>
          </a:xfrm>
        </p:spPr>
        <p:txBody>
          <a:bodyPr/>
          <a:lstStyle/>
          <a:p>
            <a:pPr eaLnBrk="1" hangingPunct="1">
              <a:defRPr/>
            </a:pPr>
            <a:r>
              <a:rPr lang="en-US"/>
              <a:t>Sample Correlation Coefficient</a:t>
            </a:r>
          </a:p>
        </p:txBody>
      </p:sp>
      <p:sp>
        <p:nvSpPr>
          <p:cNvPr id="740364" name="Content Placeholder 8"/>
          <p:cNvSpPr>
            <a:spLocks noGrp="1"/>
          </p:cNvSpPr>
          <p:nvPr>
            <p:ph idx="1"/>
          </p:nvPr>
        </p:nvSpPr>
        <p:spPr>
          <a:xfrm>
            <a:off x="636588" y="1066800"/>
            <a:ext cx="7924800" cy="5410200"/>
          </a:xfrm>
        </p:spPr>
        <p:txBody>
          <a:bodyPr/>
          <a:lstStyle/>
          <a:p>
            <a:pPr eaLnBrk="1" hangingPunct="1"/>
            <a:endParaRPr lang="en-US" smtClean="0"/>
          </a:p>
          <a:p>
            <a:pPr eaLnBrk="1" hangingPunct="1"/>
            <a:endParaRPr lang="en-US" smtClean="0"/>
          </a:p>
          <a:p>
            <a:pPr eaLnBrk="1" hangingPunct="1">
              <a:buFontTx/>
              <a:buNone/>
            </a:pPr>
            <a:endParaRPr lang="en-US" smtClean="0"/>
          </a:p>
          <a:p>
            <a:pPr eaLnBrk="1" hangingPunct="1"/>
            <a:endParaRPr lang="en-US" smtClean="0">
              <a:latin typeface="Arial" charset="0"/>
            </a:endParaRPr>
          </a:p>
          <a:p>
            <a:pPr eaLnBrk="1" hangingPunct="1"/>
            <a:r>
              <a:rPr lang="en-US" smtClean="0">
                <a:latin typeface="Arial" charset="0"/>
              </a:rPr>
              <a:t>This is a point predictor of the population correlation coefficient </a:t>
            </a:r>
            <a:r>
              <a:rPr lang="el-GR" smtClean="0">
                <a:latin typeface="Arial" charset="0"/>
                <a:cs typeface="Arial" charset="0"/>
              </a:rPr>
              <a:t>ρ</a:t>
            </a:r>
            <a:r>
              <a:rPr lang="en-US" smtClean="0">
                <a:latin typeface="Arial" charset="0"/>
                <a:cs typeface="Arial" charset="0"/>
              </a:rPr>
              <a:t> (pronounced “rho”)</a:t>
            </a:r>
            <a:r>
              <a:rPr lang="en-US" smtClean="0">
                <a:latin typeface="Arial" charset="0"/>
              </a:rPr>
              <a:t> </a:t>
            </a:r>
          </a:p>
          <a:p>
            <a:pPr eaLnBrk="1" hangingPunct="1"/>
            <a:endParaRPr lang="en-US" smtClean="0"/>
          </a:p>
        </p:txBody>
      </p:sp>
      <p:sp>
        <p:nvSpPr>
          <p:cNvPr id="740365" name="Slide Number Placeholder 4"/>
          <p:cNvSpPr>
            <a:spLocks noGrp="1"/>
          </p:cNvSpPr>
          <p:nvPr>
            <p:ph type="sldNum" sz="quarter" idx="10"/>
          </p:nvPr>
        </p:nvSpPr>
        <p:spPr>
          <a:noFill/>
        </p:spPr>
        <p:txBody>
          <a:bodyPr/>
          <a:lstStyle/>
          <a:p>
            <a:r>
              <a:rPr lang="en-US" smtClean="0">
                <a:latin typeface="Arial" charset="0"/>
                <a:cs typeface="Arial" charset="0"/>
              </a:rPr>
              <a:t>11-</a:t>
            </a:r>
            <a:fld id="{52E48898-7668-466F-90A2-890A3502C221}" type="slidenum">
              <a:rPr lang="en-US" smtClean="0">
                <a:latin typeface="Arial" charset="0"/>
                <a:cs typeface="Arial" charset="0"/>
              </a:rPr>
              <a:pPr/>
              <a:t>7</a:t>
            </a:fld>
            <a:endParaRPr lang="en-US" smtClean="0">
              <a:latin typeface="Arial" charset="0"/>
              <a:cs typeface="Arial" charset="0"/>
            </a:endParaRPr>
          </a:p>
        </p:txBody>
      </p:sp>
      <p:graphicFrame>
        <p:nvGraphicFramePr>
          <p:cNvPr id="740361" name="Object 9"/>
          <p:cNvGraphicFramePr>
            <a:graphicFrameLocks noChangeAspect="1"/>
          </p:cNvGraphicFramePr>
          <p:nvPr/>
        </p:nvGraphicFramePr>
        <p:xfrm>
          <a:off x="3276600" y="908050"/>
          <a:ext cx="1928813" cy="1695450"/>
        </p:xfrm>
        <a:graphic>
          <a:graphicData uri="http://schemas.openxmlformats.org/presentationml/2006/ole">
            <p:oleObj spid="_x0000_s740361" name="Equation" r:id="rId3" imgW="520560" imgH="457200" progId="Equation.3">
              <p:embed/>
            </p:oleObj>
          </a:graphicData>
        </a:graphic>
      </p:graphicFrame>
      <p:graphicFrame>
        <p:nvGraphicFramePr>
          <p:cNvPr id="740362" name="Object 10"/>
          <p:cNvGraphicFramePr>
            <a:graphicFrameLocks noChangeAspect="1"/>
          </p:cNvGraphicFramePr>
          <p:nvPr/>
        </p:nvGraphicFramePr>
        <p:xfrm>
          <a:off x="3203575" y="4365625"/>
          <a:ext cx="2038350" cy="1466850"/>
        </p:xfrm>
        <a:graphic>
          <a:graphicData uri="http://schemas.openxmlformats.org/presentationml/2006/ole">
            <p:oleObj spid="_x0000_s740362" name="Equation" r:id="rId4" imgW="634680" imgH="457200" progId="Equation.3">
              <p:embed/>
            </p:oleObj>
          </a:graphicData>
        </a:graphic>
      </p:graphicFrame>
      <p:sp>
        <p:nvSpPr>
          <p:cNvPr id="12" name="TextBox 11"/>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eaLnBrk="0" hangingPunct="0">
              <a:spcBef>
                <a:spcPct val="20000"/>
              </a:spcBef>
              <a:buClr>
                <a:schemeClr val="accent2"/>
              </a:buClr>
              <a:defRPr/>
            </a:pPr>
            <a:r>
              <a:rPr lang="en-US" sz="1400" dirty="0">
                <a:solidFill>
                  <a:srgbClr val="FFC000"/>
                </a:solidFill>
                <a:latin typeface="+mn-lt"/>
              </a:rPr>
              <a:t>L01</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01" name="Picture 12"/>
          <p:cNvPicPr>
            <a:picLocks noChangeAspect="1" noChangeArrowheads="1"/>
          </p:cNvPicPr>
          <p:nvPr/>
        </p:nvPicPr>
        <p:blipFill>
          <a:blip r:embed="rId2"/>
          <a:srcRect/>
          <a:stretch>
            <a:fillRect/>
          </a:stretch>
        </p:blipFill>
        <p:spPr bwMode="auto">
          <a:xfrm rot="5400000">
            <a:off x="2234407" y="-210344"/>
            <a:ext cx="5467350" cy="7993063"/>
          </a:xfrm>
          <a:prstGeom prst="rect">
            <a:avLst/>
          </a:prstGeom>
          <a:noFill/>
          <a:ln w="9525">
            <a:noFill/>
            <a:miter lim="800000"/>
            <a:headEnd/>
            <a:tailEnd/>
          </a:ln>
        </p:spPr>
      </p:pic>
      <p:sp>
        <p:nvSpPr>
          <p:cNvPr id="774146" name="Rectangle 2"/>
          <p:cNvSpPr>
            <a:spLocks noGrp="1" noChangeArrowheads="1"/>
          </p:cNvSpPr>
          <p:nvPr>
            <p:ph type="title"/>
          </p:nvPr>
        </p:nvSpPr>
        <p:spPr>
          <a:xfrm>
            <a:off x="608428" y="0"/>
            <a:ext cx="7924800" cy="914400"/>
          </a:xfrm>
        </p:spPr>
        <p:txBody>
          <a:bodyPr/>
          <a:lstStyle/>
          <a:p>
            <a:pPr eaLnBrk="1" hangingPunct="1">
              <a:defRPr/>
            </a:pPr>
            <a:r>
              <a:rPr lang="en-US" dirty="0"/>
              <a:t>Table </a:t>
            </a:r>
            <a:r>
              <a:rPr lang="en-US" dirty="0" smtClean="0"/>
              <a:t>A.7: </a:t>
            </a:r>
            <a:r>
              <a:rPr lang="en-US" dirty="0"/>
              <a:t>F</a:t>
            </a:r>
            <a:r>
              <a:rPr lang="en-US" baseline="-25000" dirty="0"/>
              <a:t>0.05</a:t>
            </a:r>
            <a:r>
              <a:rPr lang="en-US" dirty="0"/>
              <a:t> </a:t>
            </a:r>
          </a:p>
        </p:txBody>
      </p:sp>
      <p:sp>
        <p:nvSpPr>
          <p:cNvPr id="921603" name="Slide Number Placeholder 2"/>
          <p:cNvSpPr>
            <a:spLocks noGrp="1"/>
          </p:cNvSpPr>
          <p:nvPr>
            <p:ph type="sldNum" sz="quarter" idx="10"/>
          </p:nvPr>
        </p:nvSpPr>
        <p:spPr>
          <a:noFill/>
        </p:spPr>
        <p:txBody>
          <a:bodyPr/>
          <a:lstStyle/>
          <a:p>
            <a:r>
              <a:rPr lang="en-US" smtClean="0">
                <a:latin typeface="Arial" charset="0"/>
                <a:cs typeface="Arial" charset="0"/>
              </a:rPr>
              <a:t>11-</a:t>
            </a:r>
            <a:fld id="{7632495C-D118-40CE-916A-020287C99B38}" type="slidenum">
              <a:rPr lang="en-US" smtClean="0">
                <a:latin typeface="Arial" charset="0"/>
                <a:cs typeface="Arial" charset="0"/>
              </a:rPr>
              <a:pPr/>
              <a:t>70</a:t>
            </a:fld>
            <a:endParaRPr lang="en-US" smtClean="0">
              <a:latin typeface="Arial" charset="0"/>
              <a:cs typeface="Arial" charset="0"/>
            </a:endParaRPr>
          </a:p>
        </p:txBody>
      </p:sp>
      <p:grpSp>
        <p:nvGrpSpPr>
          <p:cNvPr id="774156" name="Group 12"/>
          <p:cNvGrpSpPr>
            <a:grpSpLocks/>
          </p:cNvGrpSpPr>
          <p:nvPr/>
        </p:nvGrpSpPr>
        <p:grpSpPr bwMode="auto">
          <a:xfrm>
            <a:off x="250825" y="2835275"/>
            <a:ext cx="1727200" cy="3036888"/>
            <a:chOff x="204" y="1699"/>
            <a:chExt cx="1088" cy="1913"/>
          </a:xfrm>
        </p:grpSpPr>
        <p:sp>
          <p:nvSpPr>
            <p:cNvPr id="921609" name="Rectangle 8"/>
            <p:cNvSpPr>
              <a:spLocks noChangeArrowheads="1"/>
            </p:cNvSpPr>
            <p:nvPr/>
          </p:nvSpPr>
          <p:spPr bwMode="auto">
            <a:xfrm>
              <a:off x="839" y="1699"/>
              <a:ext cx="453" cy="288"/>
            </a:xfrm>
            <a:prstGeom prst="rect">
              <a:avLst/>
            </a:prstGeom>
            <a:solidFill>
              <a:srgbClr val="CCFFCC">
                <a:alpha val="45097"/>
              </a:srgbClr>
            </a:solidFill>
            <a:ln w="9525" algn="ctr">
              <a:noFill/>
              <a:miter lim="800000"/>
              <a:headEnd/>
              <a:tailEnd/>
            </a:ln>
          </p:spPr>
          <p:txBody>
            <a:bodyPr anchor="ctr">
              <a:spAutoFit/>
            </a:bodyPr>
            <a:lstStyle/>
            <a:p>
              <a:pPr eaLnBrk="0" hangingPunct="0"/>
              <a:endParaRPr lang="en-US"/>
            </a:p>
          </p:txBody>
        </p:sp>
        <p:sp>
          <p:nvSpPr>
            <p:cNvPr id="921610" name="AutoShape 9"/>
            <p:cNvSpPr>
              <a:spLocks noChangeArrowheads="1"/>
            </p:cNvSpPr>
            <p:nvPr/>
          </p:nvSpPr>
          <p:spPr bwMode="auto">
            <a:xfrm>
              <a:off x="204" y="3158"/>
              <a:ext cx="862" cy="454"/>
            </a:xfrm>
            <a:prstGeom prst="wedgeRoundRectCallout">
              <a:avLst>
                <a:gd name="adj1" fmla="val 27264"/>
                <a:gd name="adj2" fmla="val -331940"/>
                <a:gd name="adj3" fmla="val 16667"/>
              </a:avLst>
            </a:prstGeom>
            <a:solidFill>
              <a:srgbClr val="FFC000">
                <a:alpha val="85881"/>
              </a:srgbClr>
            </a:solidFill>
            <a:ln w="9525" algn="ctr">
              <a:noFill/>
              <a:miter lim="800000"/>
              <a:headEnd/>
              <a:tailEnd/>
            </a:ln>
          </p:spPr>
          <p:txBody>
            <a:bodyPr anchor="ctr"/>
            <a:lstStyle/>
            <a:p>
              <a:pPr algn="ctr" eaLnBrk="0" hangingPunct="0"/>
              <a:r>
                <a:rPr lang="en-US" sz="1400" b="1">
                  <a:latin typeface="Arial" charset="0"/>
                </a:rPr>
                <a:t>Denominator df = 6</a:t>
              </a:r>
            </a:p>
          </p:txBody>
        </p:sp>
      </p:grpSp>
      <p:grpSp>
        <p:nvGrpSpPr>
          <p:cNvPr id="774148" name="Group 4"/>
          <p:cNvGrpSpPr>
            <a:grpSpLocks/>
          </p:cNvGrpSpPr>
          <p:nvPr/>
        </p:nvGrpSpPr>
        <p:grpSpPr bwMode="auto">
          <a:xfrm>
            <a:off x="1546225" y="1622425"/>
            <a:ext cx="2160588" cy="1260475"/>
            <a:chOff x="1247" y="799"/>
            <a:chExt cx="1497" cy="1247"/>
          </a:xfrm>
        </p:grpSpPr>
        <p:sp>
          <p:nvSpPr>
            <p:cNvPr id="921607" name="Rectangle 5"/>
            <p:cNvSpPr>
              <a:spLocks noChangeArrowheads="1"/>
            </p:cNvSpPr>
            <p:nvPr/>
          </p:nvSpPr>
          <p:spPr bwMode="auto">
            <a:xfrm>
              <a:off x="1247" y="1594"/>
              <a:ext cx="227" cy="452"/>
            </a:xfrm>
            <a:prstGeom prst="rect">
              <a:avLst/>
            </a:prstGeom>
            <a:solidFill>
              <a:srgbClr val="CCFFCC">
                <a:alpha val="45097"/>
              </a:srgbClr>
            </a:solidFill>
            <a:ln w="9525">
              <a:noFill/>
              <a:miter lim="800000"/>
              <a:headEnd/>
              <a:tailEnd/>
            </a:ln>
          </p:spPr>
          <p:txBody>
            <a:bodyPr anchor="ctr">
              <a:spAutoFit/>
            </a:bodyPr>
            <a:lstStyle/>
            <a:p>
              <a:pPr eaLnBrk="0" hangingPunct="0"/>
              <a:endParaRPr lang="en-US"/>
            </a:p>
          </p:txBody>
        </p:sp>
        <p:sp>
          <p:nvSpPr>
            <p:cNvPr id="921608" name="AutoShape 6"/>
            <p:cNvSpPr>
              <a:spLocks noChangeArrowheads="1"/>
            </p:cNvSpPr>
            <p:nvPr/>
          </p:nvSpPr>
          <p:spPr bwMode="auto">
            <a:xfrm>
              <a:off x="1474" y="799"/>
              <a:ext cx="1270" cy="318"/>
            </a:xfrm>
            <a:prstGeom prst="wedgeRoundRectCallout">
              <a:avLst>
                <a:gd name="adj1" fmla="val -57560"/>
                <a:gd name="adj2" fmla="val 141509"/>
                <a:gd name="adj3" fmla="val 16667"/>
              </a:avLst>
            </a:prstGeom>
            <a:solidFill>
              <a:srgbClr val="FFC000">
                <a:alpha val="85881"/>
              </a:srgbClr>
            </a:solidFill>
            <a:ln w="9525" algn="ctr">
              <a:noFill/>
              <a:miter lim="800000"/>
              <a:headEnd/>
              <a:tailEnd/>
            </a:ln>
          </p:spPr>
          <p:txBody>
            <a:bodyPr anchor="ctr"/>
            <a:lstStyle/>
            <a:p>
              <a:pPr algn="ctr" eaLnBrk="0" hangingPunct="0"/>
              <a:r>
                <a:rPr lang="en-US" sz="1400" b="1">
                  <a:latin typeface="Arial" charset="0"/>
                </a:rPr>
                <a:t>Numerator df =1</a:t>
              </a:r>
            </a:p>
          </p:txBody>
        </p:sp>
      </p:grpSp>
      <p:sp>
        <p:nvSpPr>
          <p:cNvPr id="774154" name="Text Box 10"/>
          <p:cNvSpPr txBox="1">
            <a:spLocks noChangeArrowheads="1"/>
          </p:cNvSpPr>
          <p:nvPr/>
        </p:nvSpPr>
        <p:spPr bwMode="auto">
          <a:xfrm>
            <a:off x="1474788" y="2919413"/>
            <a:ext cx="504825" cy="314325"/>
          </a:xfrm>
          <a:prstGeom prst="rect">
            <a:avLst/>
          </a:prstGeom>
          <a:solidFill>
            <a:srgbClr val="FFFF00">
              <a:alpha val="87057"/>
            </a:srgbClr>
          </a:solidFill>
          <a:ln w="9525" algn="ctr">
            <a:solidFill>
              <a:schemeClr val="tx1"/>
            </a:solidFill>
            <a:miter lim="800000"/>
            <a:headEnd/>
            <a:tailEnd/>
          </a:ln>
        </p:spPr>
        <p:txBody>
          <a:bodyPr wrap="none">
            <a:spAutoFit/>
          </a:bodyPr>
          <a:lstStyle/>
          <a:p>
            <a:pPr algn="ctr" eaLnBrk="0" hangingPunct="0"/>
            <a:r>
              <a:rPr lang="en-US" sz="1400" b="1"/>
              <a:t>5.99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1000"/>
                                  </p:stCondLst>
                                  <p:childTnLst>
                                    <p:set>
                                      <p:cBhvr>
                                        <p:cTn id="6" dur="1" fill="hold">
                                          <p:stCondLst>
                                            <p:cond delay="0"/>
                                          </p:stCondLst>
                                        </p:cTn>
                                        <p:tgtEl>
                                          <p:spTgt spid="774148"/>
                                        </p:tgtEl>
                                        <p:attrNameLst>
                                          <p:attrName>style.visibility</p:attrName>
                                        </p:attrNameLst>
                                      </p:cBhvr>
                                      <p:to>
                                        <p:strVal val="visible"/>
                                      </p:to>
                                    </p:set>
                                    <p:anim calcmode="lin" valueType="num">
                                      <p:cBhvr additive="base">
                                        <p:cTn id="7" dur="500" fill="hold"/>
                                        <p:tgtEl>
                                          <p:spTgt spid="774148"/>
                                        </p:tgtEl>
                                        <p:attrNameLst>
                                          <p:attrName>ppt_x</p:attrName>
                                        </p:attrNameLst>
                                      </p:cBhvr>
                                      <p:tavLst>
                                        <p:tav tm="0">
                                          <p:val>
                                            <p:strVal val="#ppt_x"/>
                                          </p:val>
                                        </p:tav>
                                        <p:tav tm="100000">
                                          <p:val>
                                            <p:strVal val="#ppt_x"/>
                                          </p:val>
                                        </p:tav>
                                      </p:tavLst>
                                    </p:anim>
                                    <p:anim calcmode="lin" valueType="num">
                                      <p:cBhvr additive="base">
                                        <p:cTn id="8" dur="500" fill="hold"/>
                                        <p:tgtEl>
                                          <p:spTgt spid="774148"/>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0"/>
                                  </p:stCondLst>
                                  <p:childTnLst>
                                    <p:set>
                                      <p:cBhvr>
                                        <p:cTn id="11" dur="1" fill="hold">
                                          <p:stCondLst>
                                            <p:cond delay="0"/>
                                          </p:stCondLst>
                                        </p:cTn>
                                        <p:tgtEl>
                                          <p:spTgt spid="774156"/>
                                        </p:tgtEl>
                                        <p:attrNameLst>
                                          <p:attrName>style.visibility</p:attrName>
                                        </p:attrNameLst>
                                      </p:cBhvr>
                                      <p:to>
                                        <p:strVal val="visible"/>
                                      </p:to>
                                    </p:set>
                                    <p:anim calcmode="lin" valueType="num">
                                      <p:cBhvr additive="base">
                                        <p:cTn id="12" dur="500" fill="hold"/>
                                        <p:tgtEl>
                                          <p:spTgt spid="774156"/>
                                        </p:tgtEl>
                                        <p:attrNameLst>
                                          <p:attrName>ppt_x</p:attrName>
                                        </p:attrNameLst>
                                      </p:cBhvr>
                                      <p:tavLst>
                                        <p:tav tm="0">
                                          <p:val>
                                            <p:strVal val="0-#ppt_w/2"/>
                                          </p:val>
                                        </p:tav>
                                        <p:tav tm="100000">
                                          <p:val>
                                            <p:strVal val="#ppt_x"/>
                                          </p:val>
                                        </p:tav>
                                      </p:tavLst>
                                    </p:anim>
                                    <p:anim calcmode="lin" valueType="num">
                                      <p:cBhvr additive="base">
                                        <p:cTn id="13" dur="500" fill="hold"/>
                                        <p:tgtEl>
                                          <p:spTgt spid="774156"/>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51" presetClass="entr" presetSubtype="0" fill="hold" grpId="0" nodeType="afterEffect">
                                  <p:stCondLst>
                                    <p:cond delay="500"/>
                                  </p:stCondLst>
                                  <p:childTnLst>
                                    <p:set>
                                      <p:cBhvr>
                                        <p:cTn id="16" dur="1" fill="hold">
                                          <p:stCondLst>
                                            <p:cond delay="0"/>
                                          </p:stCondLst>
                                        </p:cTn>
                                        <p:tgtEl>
                                          <p:spTgt spid="774154"/>
                                        </p:tgtEl>
                                        <p:attrNameLst>
                                          <p:attrName>style.visibility</p:attrName>
                                        </p:attrNameLst>
                                      </p:cBhvr>
                                      <p:to>
                                        <p:strVal val="visible"/>
                                      </p:to>
                                    </p:set>
                                    <p:animEffect transition="in" filter="fade">
                                      <p:cBhvr>
                                        <p:cTn id="17" dur="770" decel="100000"/>
                                        <p:tgtEl>
                                          <p:spTgt spid="774154"/>
                                        </p:tgtEl>
                                      </p:cBhvr>
                                    </p:animEffect>
                                    <p:animScale>
                                      <p:cBhvr>
                                        <p:cTn id="18" dur="770" decel="100000"/>
                                        <p:tgtEl>
                                          <p:spTgt spid="774154"/>
                                        </p:tgtEl>
                                      </p:cBhvr>
                                      <p:from x="10000" y="10000"/>
                                      <p:to x="200000" y="450000"/>
                                    </p:animScale>
                                    <p:animScale>
                                      <p:cBhvr>
                                        <p:cTn id="19" dur="1230" accel="100000" fill="hold">
                                          <p:stCondLst>
                                            <p:cond delay="770"/>
                                          </p:stCondLst>
                                        </p:cTn>
                                        <p:tgtEl>
                                          <p:spTgt spid="774154"/>
                                        </p:tgtEl>
                                      </p:cBhvr>
                                      <p:from x="200000" y="450000"/>
                                      <p:to x="100000" y="100000"/>
                                    </p:animScale>
                                    <p:set>
                                      <p:cBhvr>
                                        <p:cTn id="20" dur="770" fill="hold"/>
                                        <p:tgtEl>
                                          <p:spTgt spid="774154"/>
                                        </p:tgtEl>
                                        <p:attrNameLst>
                                          <p:attrName>ppt_x</p:attrName>
                                        </p:attrNameLst>
                                      </p:cBhvr>
                                      <p:to>
                                        <p:strVal val="(0.5)"/>
                                      </p:to>
                                    </p:set>
                                    <p:anim from="(0.5)" to="(#ppt_x)" calcmode="lin" valueType="num">
                                      <p:cBhvr>
                                        <p:cTn id="21" dur="1230" accel="100000" fill="hold">
                                          <p:stCondLst>
                                            <p:cond delay="770"/>
                                          </p:stCondLst>
                                        </p:cTn>
                                        <p:tgtEl>
                                          <p:spTgt spid="774154"/>
                                        </p:tgtEl>
                                        <p:attrNameLst>
                                          <p:attrName>ppt_x</p:attrName>
                                        </p:attrNameLst>
                                      </p:cBhvr>
                                    </p:anim>
                                    <p:set>
                                      <p:cBhvr>
                                        <p:cTn id="22" dur="770" fill="hold"/>
                                        <p:tgtEl>
                                          <p:spTgt spid="774154"/>
                                        </p:tgtEl>
                                        <p:attrNameLst>
                                          <p:attrName>ppt_y</p:attrName>
                                        </p:attrNameLst>
                                      </p:cBhvr>
                                      <p:to>
                                        <p:strVal val="(#ppt_y+0.4)"/>
                                      </p:to>
                                    </p:set>
                                    <p:anim from="(#ppt_y+0.4)" to="(#ppt_y)" calcmode="lin" valueType="num">
                                      <p:cBhvr>
                                        <p:cTn id="23" dur="1230" accel="100000" fill="hold">
                                          <p:stCondLst>
                                            <p:cond delay="770"/>
                                          </p:stCondLst>
                                        </p:cTn>
                                        <p:tgtEl>
                                          <p:spTgt spid="77415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5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1026"/>
          <p:cNvSpPr>
            <a:spLocks noGrp="1" noChangeArrowheads="1"/>
          </p:cNvSpPr>
          <p:nvPr>
            <p:ph type="title"/>
          </p:nvPr>
        </p:nvSpPr>
        <p:spPr>
          <a:xfrm>
            <a:off x="608428" y="0"/>
            <a:ext cx="7924800" cy="914400"/>
          </a:xfrm>
        </p:spPr>
        <p:txBody>
          <a:bodyPr lIns="90488" tIns="44450" rIns="90488" bIns="44450" anchor="b"/>
          <a:lstStyle/>
          <a:p>
            <a:pPr eaLnBrk="1" hangingPunct="1">
              <a:defRPr/>
            </a:pPr>
            <a:r>
              <a:rPr lang="en-US" dirty="0"/>
              <a:t>Residual </a:t>
            </a:r>
            <a:r>
              <a:rPr lang="en-US" dirty="0" smtClean="0"/>
              <a:t>Analysis</a:t>
            </a:r>
            <a:endParaRPr lang="en-US" sz="2400" dirty="0"/>
          </a:p>
        </p:txBody>
      </p:sp>
      <p:sp>
        <p:nvSpPr>
          <p:cNvPr id="560139" name="Rectangle 1035"/>
          <p:cNvSpPr>
            <a:spLocks noGrp="1" noChangeArrowheads="1"/>
          </p:cNvSpPr>
          <p:nvPr>
            <p:ph idx="1"/>
          </p:nvPr>
        </p:nvSpPr>
        <p:spPr>
          <a:xfrm>
            <a:off x="636588" y="1066800"/>
            <a:ext cx="7924800" cy="5410200"/>
          </a:xfrm>
        </p:spPr>
        <p:txBody>
          <a:bodyPr/>
          <a:lstStyle/>
          <a:p>
            <a:pPr marL="609600" indent="-609600" eaLnBrk="1" hangingPunct="1">
              <a:buFontTx/>
              <a:buNone/>
            </a:pPr>
            <a:r>
              <a:rPr lang="en-US" sz="2600" b="1" smtClean="0"/>
              <a:t>Regression assumptions are as follows:</a:t>
            </a:r>
          </a:p>
          <a:p>
            <a:pPr marL="990600" lvl="1" indent="-533400" eaLnBrk="1" hangingPunct="1">
              <a:buFontTx/>
              <a:buAutoNum type="arabicPeriod"/>
            </a:pPr>
            <a:r>
              <a:rPr lang="en-US" sz="2400" b="1" smtClean="0"/>
              <a:t>Mean of Zero</a:t>
            </a:r>
            <a:r>
              <a:rPr lang="en-US" sz="2400" smtClean="0"/>
              <a:t/>
            </a:r>
            <a:br>
              <a:rPr lang="en-US" sz="2400" smtClean="0"/>
            </a:br>
            <a:r>
              <a:rPr lang="en-US" sz="2400" smtClean="0"/>
              <a:t>At any given value of x, the population of potential error term values has a mean equal to zero</a:t>
            </a:r>
          </a:p>
          <a:p>
            <a:pPr marL="990600" lvl="1" indent="-533400" eaLnBrk="1" hangingPunct="1">
              <a:buFontTx/>
              <a:buAutoNum type="arabicPeriod"/>
            </a:pPr>
            <a:r>
              <a:rPr lang="en-US" sz="2400" b="1" smtClean="0"/>
              <a:t>Constant Variance Assumption</a:t>
            </a:r>
            <a:br>
              <a:rPr lang="en-US" sz="2400" b="1" smtClean="0"/>
            </a:br>
            <a:r>
              <a:rPr lang="en-US" sz="2400" smtClean="0"/>
              <a:t>At any given value of x, the population of potential error term values has a variance that does not depend on the value of x</a:t>
            </a:r>
          </a:p>
          <a:p>
            <a:pPr marL="990600" lvl="1" indent="-533400" eaLnBrk="1" hangingPunct="1">
              <a:buFontTx/>
              <a:buAutoNum type="arabicPeriod"/>
            </a:pPr>
            <a:r>
              <a:rPr lang="en-US" sz="2400" b="1" smtClean="0"/>
              <a:t>Normality Assumption</a:t>
            </a:r>
            <a:br>
              <a:rPr lang="en-US" sz="2400" b="1" smtClean="0"/>
            </a:br>
            <a:r>
              <a:rPr lang="en-US" sz="2400" smtClean="0"/>
              <a:t>At any given value of x, the population of potential error term values has a normal distribution</a:t>
            </a:r>
          </a:p>
          <a:p>
            <a:pPr marL="990600" lvl="1" indent="-533400" eaLnBrk="1" hangingPunct="1">
              <a:buFontTx/>
              <a:buAutoNum type="arabicPeriod"/>
            </a:pPr>
            <a:r>
              <a:rPr lang="en-US" sz="2400" b="1" smtClean="0"/>
              <a:t>Independence Assumption</a:t>
            </a:r>
            <a:br>
              <a:rPr lang="en-US" sz="2400" b="1" smtClean="0"/>
            </a:br>
            <a:r>
              <a:rPr lang="en-US" sz="2400" smtClean="0"/>
              <a:t>Any one value of the error term </a:t>
            </a:r>
            <a:r>
              <a:rPr lang="en-US" sz="2400" smtClean="0">
                <a:latin typeface="Symbol" pitchFamily="18" charset="2"/>
              </a:rPr>
              <a:t>e</a:t>
            </a:r>
            <a:r>
              <a:rPr lang="en-US" sz="2400" smtClean="0"/>
              <a:t> is statistically independent of any other value of </a:t>
            </a:r>
            <a:r>
              <a:rPr lang="en-US" sz="2400" smtClean="0">
                <a:latin typeface="Symbol" pitchFamily="18" charset="2"/>
              </a:rPr>
              <a:t>e</a:t>
            </a:r>
            <a:endParaRPr lang="en-US" sz="2400" smtClean="0"/>
          </a:p>
        </p:txBody>
      </p:sp>
      <p:sp>
        <p:nvSpPr>
          <p:cNvPr id="922627" name="Slide Number Placeholder 3"/>
          <p:cNvSpPr>
            <a:spLocks noGrp="1"/>
          </p:cNvSpPr>
          <p:nvPr>
            <p:ph type="sldNum" sz="quarter" idx="10"/>
          </p:nvPr>
        </p:nvSpPr>
        <p:spPr>
          <a:noFill/>
        </p:spPr>
        <p:txBody>
          <a:bodyPr/>
          <a:lstStyle/>
          <a:p>
            <a:r>
              <a:rPr lang="en-US" smtClean="0">
                <a:latin typeface="Arial" charset="0"/>
                <a:cs typeface="Arial" charset="0"/>
              </a:rPr>
              <a:t>11-</a:t>
            </a:r>
            <a:fld id="{75B42CFA-1379-40FB-8ADA-808363124074}" type="slidenum">
              <a:rPr lang="en-US" smtClean="0">
                <a:latin typeface="Arial" charset="0"/>
                <a:cs typeface="Arial" charset="0"/>
              </a:rPr>
              <a:pPr/>
              <a:t>71</a:t>
            </a:fld>
            <a:endParaRPr lang="en-US" smtClean="0">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01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01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01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01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title"/>
          </p:nvPr>
        </p:nvSpPr>
        <p:spPr>
          <a:xfrm>
            <a:off x="608428" y="0"/>
            <a:ext cx="7924800" cy="914400"/>
          </a:xfrm>
        </p:spPr>
        <p:txBody>
          <a:bodyPr/>
          <a:lstStyle/>
          <a:p>
            <a:pPr eaLnBrk="1" hangingPunct="1">
              <a:defRPr/>
            </a:pPr>
            <a:r>
              <a:rPr lang="en-US" dirty="0"/>
              <a:t>Residual </a:t>
            </a:r>
            <a:r>
              <a:rPr lang="en-US" dirty="0" smtClean="0"/>
              <a:t>Analysis</a:t>
            </a:r>
            <a:endParaRPr lang="en-US" dirty="0"/>
          </a:p>
        </p:txBody>
      </p:sp>
      <p:sp>
        <p:nvSpPr>
          <p:cNvPr id="698371" name="Rectangle 3"/>
          <p:cNvSpPr>
            <a:spLocks noGrp="1" noChangeArrowheads="1"/>
          </p:cNvSpPr>
          <p:nvPr>
            <p:ph idx="1"/>
          </p:nvPr>
        </p:nvSpPr>
        <p:spPr>
          <a:xfrm>
            <a:off x="636588" y="1066800"/>
            <a:ext cx="7924800" cy="5410200"/>
          </a:xfrm>
        </p:spPr>
        <p:txBody>
          <a:bodyPr/>
          <a:lstStyle/>
          <a:p>
            <a:pPr eaLnBrk="1" hangingPunct="1"/>
            <a:r>
              <a:rPr lang="en-US" sz="2400" smtClean="0"/>
              <a:t>Checks of regression assumptions are performed by analyzing the regression residuals</a:t>
            </a:r>
          </a:p>
          <a:p>
            <a:pPr eaLnBrk="1" hangingPunct="1"/>
            <a:r>
              <a:rPr lang="en-US" sz="2400" smtClean="0"/>
              <a:t>Residuals (</a:t>
            </a:r>
            <a:r>
              <a:rPr lang="en-US" sz="2400" i="1" smtClean="0"/>
              <a:t>e</a:t>
            </a:r>
            <a:r>
              <a:rPr lang="en-US" sz="2400" smtClean="0"/>
              <a:t>) are defined as the difference between the observed value of y and the predicted value of y</a:t>
            </a:r>
            <a:br>
              <a:rPr lang="en-US" sz="2400" smtClean="0"/>
            </a:br>
            <a:r>
              <a:rPr lang="en-US" sz="2400" smtClean="0"/>
              <a:t/>
            </a:r>
            <a:br>
              <a:rPr lang="en-US" sz="2400" smtClean="0"/>
            </a:br>
            <a:endParaRPr lang="en-US" sz="2400" smtClean="0"/>
          </a:p>
          <a:p>
            <a:pPr eaLnBrk="1" hangingPunct="1"/>
            <a:r>
              <a:rPr lang="en-US" sz="2400" smtClean="0"/>
              <a:t>Note that e is the point estimate of </a:t>
            </a:r>
            <a:r>
              <a:rPr lang="en-US" sz="2400" smtClean="0">
                <a:latin typeface="Symbol" pitchFamily="18" charset="2"/>
              </a:rPr>
              <a:t>e</a:t>
            </a:r>
          </a:p>
          <a:p>
            <a:pPr eaLnBrk="1" hangingPunct="1"/>
            <a:r>
              <a:rPr lang="en-US" sz="2400" smtClean="0"/>
              <a:t>If the regression assumptions are valid, the population of potential error terms will be normally distributed with a mean of zero and a variance </a:t>
            </a:r>
            <a:r>
              <a:rPr lang="en-US" sz="2400" smtClean="0">
                <a:latin typeface="Symbol" pitchFamily="18" charset="2"/>
              </a:rPr>
              <a:t>s</a:t>
            </a:r>
            <a:r>
              <a:rPr lang="en-US" sz="2400" baseline="30000" smtClean="0"/>
              <a:t>2</a:t>
            </a:r>
          </a:p>
          <a:p>
            <a:pPr eaLnBrk="1" hangingPunct="1"/>
            <a:r>
              <a:rPr lang="en-US" sz="2400" smtClean="0"/>
              <a:t>Furthermore, the different error terms will be statistically independent</a:t>
            </a:r>
          </a:p>
        </p:txBody>
      </p:sp>
      <p:sp>
        <p:nvSpPr>
          <p:cNvPr id="698375" name="Slide Number Placeholder 3"/>
          <p:cNvSpPr>
            <a:spLocks noGrp="1"/>
          </p:cNvSpPr>
          <p:nvPr>
            <p:ph type="sldNum" sz="quarter" idx="10"/>
          </p:nvPr>
        </p:nvSpPr>
        <p:spPr>
          <a:noFill/>
        </p:spPr>
        <p:txBody>
          <a:bodyPr/>
          <a:lstStyle/>
          <a:p>
            <a:r>
              <a:rPr lang="en-US" smtClean="0">
                <a:latin typeface="Arial" charset="0"/>
                <a:cs typeface="Arial" charset="0"/>
              </a:rPr>
              <a:t>11-</a:t>
            </a:r>
            <a:fld id="{5371553C-DB19-4D04-8C64-5F1806D4B3D0}" type="slidenum">
              <a:rPr lang="en-US" smtClean="0">
                <a:latin typeface="Arial" charset="0"/>
                <a:cs typeface="Arial" charset="0"/>
              </a:rPr>
              <a:pPr/>
              <a:t>72</a:t>
            </a:fld>
            <a:endParaRPr lang="en-US" smtClean="0">
              <a:latin typeface="Arial" charset="0"/>
              <a:cs typeface="Arial" charset="0"/>
            </a:endParaRPr>
          </a:p>
        </p:txBody>
      </p:sp>
      <p:sp>
        <p:nvSpPr>
          <p:cNvPr id="698376" name="Rectangle 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698372" name="Object 4"/>
          <p:cNvGraphicFramePr>
            <a:graphicFrameLocks noChangeAspect="1"/>
          </p:cNvGraphicFramePr>
          <p:nvPr/>
        </p:nvGraphicFramePr>
        <p:xfrm>
          <a:off x="1116013" y="2708275"/>
          <a:ext cx="1512887" cy="554038"/>
        </p:xfrm>
        <a:graphic>
          <a:graphicData uri="http://schemas.openxmlformats.org/presentationml/2006/ole">
            <p:oleObj spid="_x0000_s698372" name="Equation" r:id="rId3" imgW="545760" imgH="203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8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8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698372"/>
                                        </p:tgtEl>
                                        <p:attrNameLst>
                                          <p:attrName>style.visibility</p:attrName>
                                        </p:attrNameLst>
                                      </p:cBhvr>
                                      <p:to>
                                        <p:strVal val="visible"/>
                                      </p:to>
                                    </p:set>
                                    <p:anim calcmode="lin" valueType="num">
                                      <p:cBhvr>
                                        <p:cTn id="15" dur="500" fill="hold"/>
                                        <p:tgtEl>
                                          <p:spTgt spid="698372"/>
                                        </p:tgtEl>
                                        <p:attrNameLst>
                                          <p:attrName>ppt_w</p:attrName>
                                        </p:attrNameLst>
                                      </p:cBhvr>
                                      <p:tavLst>
                                        <p:tav tm="0">
                                          <p:val>
                                            <p:fltVal val="0"/>
                                          </p:val>
                                        </p:tav>
                                        <p:tav tm="100000">
                                          <p:val>
                                            <p:strVal val="#ppt_w"/>
                                          </p:val>
                                        </p:tav>
                                      </p:tavLst>
                                    </p:anim>
                                    <p:anim calcmode="lin" valueType="num">
                                      <p:cBhvr>
                                        <p:cTn id="16" dur="500" fill="hold"/>
                                        <p:tgtEl>
                                          <p:spTgt spid="698372"/>
                                        </p:tgtEl>
                                        <p:attrNameLst>
                                          <p:attrName>ppt_h</p:attrName>
                                        </p:attrNameLst>
                                      </p:cBhvr>
                                      <p:tavLst>
                                        <p:tav tm="0">
                                          <p:val>
                                            <p:fltVal val="0"/>
                                          </p:val>
                                        </p:tav>
                                        <p:tav tm="100000">
                                          <p:val>
                                            <p:strVal val="#ppt_h"/>
                                          </p:val>
                                        </p:tav>
                                      </p:tavLst>
                                    </p:anim>
                                    <p:animEffect transition="in" filter="fade">
                                      <p:cBhvr>
                                        <p:cTn id="17" dur="500"/>
                                        <p:tgtEl>
                                          <p:spTgt spid="69837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98371">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98371">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983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1"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a:xfrm>
            <a:off x="608428" y="0"/>
            <a:ext cx="7924800" cy="914400"/>
          </a:xfrm>
        </p:spPr>
        <p:txBody>
          <a:bodyPr/>
          <a:lstStyle/>
          <a:p>
            <a:pPr eaLnBrk="1" hangingPunct="1">
              <a:defRPr/>
            </a:pPr>
            <a:r>
              <a:rPr lang="en-US" dirty="0"/>
              <a:t>Residual </a:t>
            </a:r>
            <a:r>
              <a:rPr lang="en-US" dirty="0" smtClean="0"/>
              <a:t>Analysis</a:t>
            </a:r>
            <a:endParaRPr lang="en-US" dirty="0"/>
          </a:p>
        </p:txBody>
      </p:sp>
      <p:sp>
        <p:nvSpPr>
          <p:cNvPr id="699395" name="Rectangle 3"/>
          <p:cNvSpPr>
            <a:spLocks noGrp="1" noChangeArrowheads="1"/>
          </p:cNvSpPr>
          <p:nvPr>
            <p:ph idx="1"/>
          </p:nvPr>
        </p:nvSpPr>
        <p:spPr>
          <a:xfrm>
            <a:off x="636588" y="1066800"/>
            <a:ext cx="7924800" cy="5410200"/>
          </a:xfrm>
        </p:spPr>
        <p:txBody>
          <a:bodyPr/>
          <a:lstStyle/>
          <a:p>
            <a:pPr eaLnBrk="1" hangingPunct="1"/>
            <a:r>
              <a:rPr lang="en-US" sz="2700" smtClean="0"/>
              <a:t>The residuals should look like they have been randomly and independently selected from normally distributed populations having mean zero and variance </a:t>
            </a:r>
            <a:r>
              <a:rPr lang="en-US" sz="2700" smtClean="0">
                <a:latin typeface="Symbol" pitchFamily="18" charset="2"/>
              </a:rPr>
              <a:t>s</a:t>
            </a:r>
            <a:r>
              <a:rPr lang="en-US" sz="2700" baseline="30000" smtClean="0"/>
              <a:t>2</a:t>
            </a:r>
          </a:p>
          <a:p>
            <a:pPr eaLnBrk="1" hangingPunct="1"/>
            <a:r>
              <a:rPr lang="en-US" sz="2700" smtClean="0"/>
              <a:t>With any real data, assumptions will not hold exactly</a:t>
            </a:r>
          </a:p>
          <a:p>
            <a:pPr eaLnBrk="1" hangingPunct="1"/>
            <a:r>
              <a:rPr lang="en-US" sz="2700" smtClean="0"/>
              <a:t>Mild departures do not affect our ability to make statistical inferences</a:t>
            </a:r>
          </a:p>
          <a:p>
            <a:pPr eaLnBrk="1" hangingPunct="1"/>
            <a:r>
              <a:rPr lang="en-US" sz="2700" smtClean="0"/>
              <a:t>In checking assumptions, we are looking for pronounced departures from the assumptions</a:t>
            </a:r>
          </a:p>
          <a:p>
            <a:pPr eaLnBrk="1" hangingPunct="1"/>
            <a:r>
              <a:rPr lang="en-US" sz="2700" smtClean="0"/>
              <a:t>So, only require residuals to approximately fit the description above</a:t>
            </a:r>
          </a:p>
        </p:txBody>
      </p:sp>
      <p:sp>
        <p:nvSpPr>
          <p:cNvPr id="924675" name="Slide Number Placeholder 3"/>
          <p:cNvSpPr>
            <a:spLocks noGrp="1"/>
          </p:cNvSpPr>
          <p:nvPr>
            <p:ph type="sldNum" sz="quarter" idx="10"/>
          </p:nvPr>
        </p:nvSpPr>
        <p:spPr>
          <a:noFill/>
        </p:spPr>
        <p:txBody>
          <a:bodyPr/>
          <a:lstStyle/>
          <a:p>
            <a:r>
              <a:rPr lang="en-US" smtClean="0">
                <a:latin typeface="Arial" charset="0"/>
                <a:cs typeface="Arial" charset="0"/>
              </a:rPr>
              <a:t>11-</a:t>
            </a:r>
            <a:fld id="{2CB5CCC9-2ECB-441F-B9CE-E2B121B83E0D}" type="slidenum">
              <a:rPr lang="en-US" smtClean="0">
                <a:latin typeface="Arial" charset="0"/>
                <a:cs typeface="Arial" charset="0"/>
              </a:rPr>
              <a:pPr/>
              <a:t>73</a:t>
            </a:fld>
            <a:endParaRPr 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9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9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93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39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a:xfrm>
            <a:off x="608428" y="0"/>
            <a:ext cx="7924800" cy="914400"/>
          </a:xfrm>
        </p:spPr>
        <p:txBody>
          <a:bodyPr lIns="90488" tIns="44450" rIns="90488" bIns="44450" anchor="b"/>
          <a:lstStyle/>
          <a:p>
            <a:pPr eaLnBrk="1" hangingPunct="1">
              <a:defRPr/>
            </a:pPr>
            <a:r>
              <a:rPr lang="en-US"/>
              <a:t>Residual Plots</a:t>
            </a:r>
          </a:p>
        </p:txBody>
      </p:sp>
      <p:sp>
        <p:nvSpPr>
          <p:cNvPr id="696330" name="Rectangle 10"/>
          <p:cNvSpPr>
            <a:spLocks noGrp="1" noChangeArrowheads="1"/>
          </p:cNvSpPr>
          <p:nvPr>
            <p:ph idx="1"/>
          </p:nvPr>
        </p:nvSpPr>
        <p:spPr>
          <a:xfrm>
            <a:off x="636588" y="1066800"/>
            <a:ext cx="7924800" cy="5410200"/>
          </a:xfrm>
        </p:spPr>
        <p:txBody>
          <a:bodyPr/>
          <a:lstStyle/>
          <a:p>
            <a:pPr marL="609600" indent="-609600" eaLnBrk="1" hangingPunct="1">
              <a:buFontTx/>
              <a:buAutoNum type="arabicPeriod"/>
            </a:pPr>
            <a:r>
              <a:rPr lang="en-US" smtClean="0"/>
              <a:t>Residuals versus independent variable</a:t>
            </a:r>
          </a:p>
          <a:p>
            <a:pPr marL="609600" indent="-609600" eaLnBrk="1" hangingPunct="1">
              <a:buFontTx/>
              <a:buAutoNum type="arabicPeriod"/>
            </a:pPr>
            <a:r>
              <a:rPr lang="en-US" smtClean="0"/>
              <a:t>Residuals versus predicted </a:t>
            </a:r>
            <a:r>
              <a:rPr lang="en-US" noProof="1" smtClean="0"/>
              <a:t>y’s</a:t>
            </a:r>
          </a:p>
          <a:p>
            <a:pPr marL="609600" indent="-609600" eaLnBrk="1" hangingPunct="1">
              <a:buFontTx/>
              <a:buAutoNum type="arabicPeriod"/>
            </a:pPr>
            <a:r>
              <a:rPr lang="en-US" smtClean="0"/>
              <a:t>Residuals in time order (if the response is a time series)</a:t>
            </a:r>
          </a:p>
          <a:p>
            <a:pPr marL="609600" indent="-609600" eaLnBrk="1" hangingPunct="1">
              <a:buFontTx/>
              <a:buAutoNum type="arabicPeriod"/>
            </a:pPr>
            <a:r>
              <a:rPr lang="en-US" smtClean="0"/>
              <a:t>Histogram of residuals</a:t>
            </a:r>
          </a:p>
          <a:p>
            <a:pPr marL="609600" indent="-609600" eaLnBrk="1" hangingPunct="1">
              <a:buFontTx/>
              <a:buAutoNum type="arabicPeriod"/>
            </a:pPr>
            <a:r>
              <a:rPr lang="en-US" smtClean="0"/>
              <a:t>Normal plot of the residuals</a:t>
            </a:r>
          </a:p>
        </p:txBody>
      </p:sp>
      <p:sp>
        <p:nvSpPr>
          <p:cNvPr id="925699" name="Slide Number Placeholder 3"/>
          <p:cNvSpPr>
            <a:spLocks noGrp="1"/>
          </p:cNvSpPr>
          <p:nvPr>
            <p:ph type="sldNum" sz="quarter" idx="10"/>
          </p:nvPr>
        </p:nvSpPr>
        <p:spPr>
          <a:noFill/>
        </p:spPr>
        <p:txBody>
          <a:bodyPr/>
          <a:lstStyle/>
          <a:p>
            <a:r>
              <a:rPr lang="en-US" smtClean="0">
                <a:latin typeface="Arial" charset="0"/>
                <a:cs typeface="Arial" charset="0"/>
              </a:rPr>
              <a:t>11-</a:t>
            </a:r>
            <a:fld id="{9DD3D18B-C980-4546-851D-E77B97BB0691}" type="slidenum">
              <a:rPr lang="en-US" smtClean="0">
                <a:latin typeface="Arial" charset="0"/>
                <a:cs typeface="Arial" charset="0"/>
              </a:rPr>
              <a:pPr/>
              <a:t>74</a:t>
            </a:fld>
            <a:endParaRPr lang="en-US" smtClean="0">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63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4" name="Rectangle 4"/>
          <p:cNvSpPr>
            <a:spLocks noGrp="1" noChangeArrowheads="1"/>
          </p:cNvSpPr>
          <p:nvPr>
            <p:ph type="title"/>
          </p:nvPr>
        </p:nvSpPr>
        <p:spPr>
          <a:xfrm>
            <a:off x="608428" y="0"/>
            <a:ext cx="7924800" cy="914400"/>
          </a:xfrm>
        </p:spPr>
        <p:txBody>
          <a:bodyPr/>
          <a:lstStyle/>
          <a:p>
            <a:pPr eaLnBrk="1" hangingPunct="1">
              <a:defRPr/>
            </a:pPr>
            <a:r>
              <a:rPr lang="en-US" sz="4000"/>
              <a:t>Sample MegaStat Residual Plots</a:t>
            </a:r>
          </a:p>
        </p:txBody>
      </p:sp>
      <p:sp>
        <p:nvSpPr>
          <p:cNvPr id="762889" name="Slide Number Placeholder 2"/>
          <p:cNvSpPr>
            <a:spLocks noGrp="1"/>
          </p:cNvSpPr>
          <p:nvPr>
            <p:ph type="sldNum" sz="quarter" idx="10"/>
          </p:nvPr>
        </p:nvSpPr>
        <p:spPr>
          <a:noFill/>
        </p:spPr>
        <p:txBody>
          <a:bodyPr/>
          <a:lstStyle/>
          <a:p>
            <a:r>
              <a:rPr lang="en-US" smtClean="0">
                <a:latin typeface="Arial" charset="0"/>
                <a:cs typeface="Arial" charset="0"/>
              </a:rPr>
              <a:t>11-</a:t>
            </a:r>
            <a:fld id="{80CCAFCA-EFBA-43A2-A442-21D78BE58BB4}" type="slidenum">
              <a:rPr lang="en-US" smtClean="0">
                <a:latin typeface="Arial" charset="0"/>
                <a:cs typeface="Arial" charset="0"/>
              </a:rPr>
              <a:pPr/>
              <a:t>75</a:t>
            </a:fld>
            <a:endParaRPr lang="en-US" smtClean="0">
              <a:latin typeface="Arial" charset="0"/>
              <a:cs typeface="Arial" charset="0"/>
            </a:endParaRPr>
          </a:p>
        </p:txBody>
      </p:sp>
      <p:graphicFrame>
        <p:nvGraphicFramePr>
          <p:cNvPr id="762885" name="Object 5"/>
          <p:cNvGraphicFramePr>
            <a:graphicFrameLocks noChangeAspect="1"/>
          </p:cNvGraphicFramePr>
          <p:nvPr/>
        </p:nvGraphicFramePr>
        <p:xfrm>
          <a:off x="5076825" y="1196975"/>
          <a:ext cx="3529013" cy="2652713"/>
        </p:xfrm>
        <a:graphic>
          <a:graphicData uri="http://schemas.openxmlformats.org/presentationml/2006/ole">
            <p:oleObj spid="_x0000_s762885" name="Chart" r:id="rId3" imgW="4257751" imgH="3048000" progId="Excel.Sheet.8">
              <p:embed/>
            </p:oleObj>
          </a:graphicData>
        </a:graphic>
      </p:graphicFrame>
      <p:graphicFrame>
        <p:nvGraphicFramePr>
          <p:cNvPr id="762886" name="Object 6"/>
          <p:cNvGraphicFramePr>
            <a:graphicFrameLocks noChangeAspect="1"/>
          </p:cNvGraphicFramePr>
          <p:nvPr/>
        </p:nvGraphicFramePr>
        <p:xfrm>
          <a:off x="1258888" y="1196975"/>
          <a:ext cx="3527425" cy="2651125"/>
        </p:xfrm>
        <a:graphic>
          <a:graphicData uri="http://schemas.openxmlformats.org/presentationml/2006/ole">
            <p:oleObj spid="_x0000_s762886" name="Chart" r:id="rId4" imgW="4257751" imgH="3048000" progId="Excel.Sheet.8">
              <p:embed/>
            </p:oleObj>
          </a:graphicData>
        </a:graphic>
      </p:graphicFrame>
      <p:graphicFrame>
        <p:nvGraphicFramePr>
          <p:cNvPr id="762887" name="Object 7"/>
          <p:cNvGraphicFramePr>
            <a:graphicFrameLocks noChangeAspect="1"/>
          </p:cNvGraphicFramePr>
          <p:nvPr/>
        </p:nvGraphicFramePr>
        <p:xfrm>
          <a:off x="3132138" y="3933825"/>
          <a:ext cx="3457575" cy="2598738"/>
        </p:xfrm>
        <a:graphic>
          <a:graphicData uri="http://schemas.openxmlformats.org/presentationml/2006/ole">
            <p:oleObj spid="_x0000_s762887" name="Chart" r:id="rId5" imgW="4257751" imgH="3048000" progId="Excel.Sheet.8">
              <p:embed/>
            </p:oleObj>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xfrm>
            <a:off x="608428" y="0"/>
            <a:ext cx="7924800" cy="914400"/>
          </a:xfrm>
        </p:spPr>
        <p:txBody>
          <a:bodyPr/>
          <a:lstStyle/>
          <a:p>
            <a:pPr eaLnBrk="1" hangingPunct="1">
              <a:defRPr/>
            </a:pPr>
            <a:r>
              <a:rPr lang="en-US" sz="4000"/>
              <a:t>Constant Variance Assumptions</a:t>
            </a:r>
          </a:p>
        </p:txBody>
      </p:sp>
      <p:sp>
        <p:nvSpPr>
          <p:cNvPr id="705539" name="Rectangle 3"/>
          <p:cNvSpPr>
            <a:spLocks noGrp="1" noChangeArrowheads="1"/>
          </p:cNvSpPr>
          <p:nvPr>
            <p:ph idx="1"/>
          </p:nvPr>
        </p:nvSpPr>
        <p:spPr>
          <a:xfrm>
            <a:off x="636588" y="1066800"/>
            <a:ext cx="7924800" cy="5410200"/>
          </a:xfrm>
        </p:spPr>
        <p:txBody>
          <a:bodyPr/>
          <a:lstStyle/>
          <a:p>
            <a:pPr eaLnBrk="1" hangingPunct="1"/>
            <a:r>
              <a:rPr lang="en-US" sz="2600" smtClean="0"/>
              <a:t>To check the validity of the constant variance assumption, we examine plots of the residuals against</a:t>
            </a:r>
          </a:p>
          <a:p>
            <a:pPr lvl="1" eaLnBrk="1" hangingPunct="1"/>
            <a:r>
              <a:rPr lang="en-US" sz="2400" smtClean="0"/>
              <a:t>The x values</a:t>
            </a:r>
          </a:p>
          <a:p>
            <a:pPr lvl="1" eaLnBrk="1" hangingPunct="1"/>
            <a:r>
              <a:rPr lang="en-US" sz="2400" smtClean="0"/>
              <a:t>The predicted y values</a:t>
            </a:r>
          </a:p>
          <a:p>
            <a:pPr lvl="1" eaLnBrk="1" hangingPunct="1"/>
            <a:r>
              <a:rPr lang="en-US" sz="2400" smtClean="0"/>
              <a:t>Time (when data is time series)</a:t>
            </a:r>
          </a:p>
          <a:p>
            <a:pPr eaLnBrk="1" hangingPunct="1"/>
            <a:r>
              <a:rPr lang="en-US" sz="2600" smtClean="0"/>
              <a:t>A pattern that fans out says the variance is increasing rather than staying constant</a:t>
            </a:r>
          </a:p>
          <a:p>
            <a:pPr eaLnBrk="1" hangingPunct="1"/>
            <a:r>
              <a:rPr lang="en-US" sz="2600" smtClean="0"/>
              <a:t>A pattern that funnels in says the variance is decreasing rather than staying constant</a:t>
            </a:r>
          </a:p>
          <a:p>
            <a:pPr eaLnBrk="1" hangingPunct="1"/>
            <a:r>
              <a:rPr lang="en-US" sz="2600" smtClean="0"/>
              <a:t>A pattern that is evenly spread within a band says the assumption has been met</a:t>
            </a:r>
          </a:p>
        </p:txBody>
      </p:sp>
      <p:sp>
        <p:nvSpPr>
          <p:cNvPr id="927747" name="Slide Number Placeholder 3"/>
          <p:cNvSpPr>
            <a:spLocks noGrp="1"/>
          </p:cNvSpPr>
          <p:nvPr>
            <p:ph type="sldNum" sz="quarter" idx="10"/>
          </p:nvPr>
        </p:nvSpPr>
        <p:spPr>
          <a:noFill/>
        </p:spPr>
        <p:txBody>
          <a:bodyPr/>
          <a:lstStyle/>
          <a:p>
            <a:r>
              <a:rPr lang="en-US" smtClean="0">
                <a:latin typeface="Arial" charset="0"/>
                <a:cs typeface="Arial" charset="0"/>
              </a:rPr>
              <a:t>11-</a:t>
            </a:r>
            <a:fld id="{CF69BB48-F4CD-42C6-BC5A-059DC6A68443}" type="slidenum">
              <a:rPr lang="en-US" smtClean="0">
                <a:latin typeface="Arial" charset="0"/>
                <a:cs typeface="Arial" charset="0"/>
              </a:rPr>
              <a:pPr/>
              <a:t>76</a:t>
            </a:fld>
            <a:endParaRPr 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55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55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55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553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553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0553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055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39"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a:xfrm>
            <a:off x="608428" y="0"/>
            <a:ext cx="7924800" cy="914400"/>
          </a:xfrm>
        </p:spPr>
        <p:txBody>
          <a:bodyPr lIns="90488" tIns="44450" rIns="90488" bIns="44450" anchor="b"/>
          <a:lstStyle/>
          <a:p>
            <a:pPr eaLnBrk="1" hangingPunct="1">
              <a:defRPr/>
            </a:pPr>
            <a:r>
              <a:rPr lang="en-US"/>
              <a:t>Constant Variance Visually</a:t>
            </a:r>
          </a:p>
        </p:txBody>
      </p:sp>
      <p:pic>
        <p:nvPicPr>
          <p:cNvPr id="936962" name="Picture 7"/>
          <p:cNvPicPr>
            <a:picLocks noGrp="1" noChangeAspect="1" noChangeArrowheads="1"/>
          </p:cNvPicPr>
          <p:nvPr>
            <p:ph idx="1"/>
          </p:nvPr>
        </p:nvPicPr>
        <p:blipFill>
          <a:blip r:embed="rId2"/>
          <a:srcRect/>
          <a:stretch>
            <a:fillRect/>
          </a:stretch>
        </p:blipFill>
        <p:spPr>
          <a:xfrm>
            <a:off x="539750" y="1196975"/>
            <a:ext cx="8180388" cy="4824413"/>
          </a:xfrm>
        </p:spPr>
      </p:pic>
      <p:sp>
        <p:nvSpPr>
          <p:cNvPr id="936963" name="Slide Number Placeholder 3"/>
          <p:cNvSpPr>
            <a:spLocks noGrp="1"/>
          </p:cNvSpPr>
          <p:nvPr>
            <p:ph type="sldNum" sz="quarter" idx="10"/>
          </p:nvPr>
        </p:nvSpPr>
        <p:spPr>
          <a:noFill/>
        </p:spPr>
        <p:txBody>
          <a:bodyPr/>
          <a:lstStyle/>
          <a:p>
            <a:r>
              <a:rPr lang="en-US" smtClean="0">
                <a:latin typeface="Arial" charset="0"/>
                <a:cs typeface="Arial" charset="0"/>
              </a:rPr>
              <a:t>11-</a:t>
            </a:r>
            <a:fld id="{D5C613EC-4B45-4C0A-A9BC-26708D670C48}" type="slidenum">
              <a:rPr lang="en-US" smtClean="0">
                <a:latin typeface="Arial" charset="0"/>
                <a:cs typeface="Arial" charset="0"/>
              </a:rPr>
              <a:pPr/>
              <a:t>77</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a:xfrm>
            <a:off x="608428" y="0"/>
            <a:ext cx="7924800" cy="1052736"/>
          </a:xfrm>
        </p:spPr>
        <p:txBody>
          <a:bodyPr>
            <a:normAutofit fontScale="90000"/>
          </a:bodyPr>
          <a:lstStyle/>
          <a:p>
            <a:pPr eaLnBrk="1" hangingPunct="1">
              <a:defRPr/>
            </a:pPr>
            <a:r>
              <a:rPr lang="en-US" sz="4000" dirty="0"/>
              <a:t>Assumption of Correct Functional</a:t>
            </a:r>
            <a:br>
              <a:rPr lang="en-US" sz="4000" dirty="0"/>
            </a:br>
            <a:r>
              <a:rPr lang="en-US" sz="4000" dirty="0"/>
              <a:t>Form</a:t>
            </a:r>
          </a:p>
        </p:txBody>
      </p:sp>
      <p:sp>
        <p:nvSpPr>
          <p:cNvPr id="929794" name="Rectangle 3"/>
          <p:cNvSpPr>
            <a:spLocks noGrp="1" noChangeArrowheads="1"/>
          </p:cNvSpPr>
          <p:nvPr>
            <p:ph idx="1"/>
          </p:nvPr>
        </p:nvSpPr>
        <p:spPr>
          <a:xfrm>
            <a:off x="636588" y="1066800"/>
            <a:ext cx="7924800" cy="5410200"/>
          </a:xfrm>
        </p:spPr>
        <p:txBody>
          <a:bodyPr/>
          <a:lstStyle/>
          <a:p>
            <a:pPr eaLnBrk="1" hangingPunct="1"/>
            <a:r>
              <a:rPr lang="en-US" smtClean="0"/>
              <a:t>If the relationship between x and y is something other than a linear one, the residual plot will often suggest a form more appropriate for the model</a:t>
            </a:r>
          </a:p>
          <a:p>
            <a:pPr eaLnBrk="1" hangingPunct="1"/>
            <a:r>
              <a:rPr lang="en-US" smtClean="0"/>
              <a:t>For example, if there is a curved relationship between x and y, a plot of residuals will often show a curved relationship</a:t>
            </a:r>
          </a:p>
        </p:txBody>
      </p:sp>
      <p:sp>
        <p:nvSpPr>
          <p:cNvPr id="929795" name="Slide Number Placeholder 3"/>
          <p:cNvSpPr>
            <a:spLocks noGrp="1"/>
          </p:cNvSpPr>
          <p:nvPr>
            <p:ph type="sldNum" sz="quarter" idx="10"/>
          </p:nvPr>
        </p:nvSpPr>
        <p:spPr>
          <a:noFill/>
        </p:spPr>
        <p:txBody>
          <a:bodyPr/>
          <a:lstStyle/>
          <a:p>
            <a:r>
              <a:rPr lang="en-US" smtClean="0">
                <a:latin typeface="Arial" charset="0"/>
                <a:cs typeface="Arial" charset="0"/>
              </a:rPr>
              <a:t>11-</a:t>
            </a:r>
            <a:fld id="{3183D6EB-1CB8-499A-A111-018448414D3C}" type="slidenum">
              <a:rPr lang="en-US" smtClean="0">
                <a:latin typeface="Arial" charset="0"/>
                <a:cs typeface="Arial" charset="0"/>
              </a:rPr>
              <a:pPr/>
              <a:t>78</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608428" y="0"/>
            <a:ext cx="7924800" cy="914400"/>
          </a:xfrm>
        </p:spPr>
        <p:txBody>
          <a:bodyPr/>
          <a:lstStyle/>
          <a:p>
            <a:pPr eaLnBrk="1" hangingPunct="1">
              <a:defRPr/>
            </a:pPr>
            <a:r>
              <a:rPr lang="en-US" dirty="0"/>
              <a:t>Normality Assumption</a:t>
            </a:r>
          </a:p>
        </p:txBody>
      </p:sp>
      <p:sp>
        <p:nvSpPr>
          <p:cNvPr id="708611" name="Rectangle 3"/>
          <p:cNvSpPr>
            <a:spLocks noGrp="1" noChangeArrowheads="1"/>
          </p:cNvSpPr>
          <p:nvPr>
            <p:ph idx="1"/>
          </p:nvPr>
        </p:nvSpPr>
        <p:spPr>
          <a:xfrm>
            <a:off x="636588" y="1066800"/>
            <a:ext cx="7924800" cy="5410200"/>
          </a:xfrm>
        </p:spPr>
        <p:txBody>
          <a:bodyPr/>
          <a:lstStyle/>
          <a:p>
            <a:pPr marL="463550" indent="-463550" eaLnBrk="1" hangingPunct="1"/>
            <a:r>
              <a:rPr lang="en-US" smtClean="0"/>
              <a:t>If the normality assumption holds, a histogram or stem-and-leaf display of residuals should look bell-shaped and symmetric</a:t>
            </a:r>
          </a:p>
          <a:p>
            <a:pPr marL="463550" indent="-463550" eaLnBrk="1" hangingPunct="1"/>
            <a:r>
              <a:rPr lang="en-US" smtClean="0"/>
              <a:t>Another way to check is a normal plot of residuals</a:t>
            </a:r>
          </a:p>
          <a:p>
            <a:pPr marL="927100" lvl="1" indent="-349250" eaLnBrk="1" hangingPunct="1">
              <a:buFontTx/>
              <a:buAutoNum type="arabicPeriod"/>
            </a:pPr>
            <a:r>
              <a:rPr lang="en-US" smtClean="0"/>
              <a:t>Order residuals from smallest to largest</a:t>
            </a:r>
          </a:p>
          <a:p>
            <a:pPr marL="927100" lvl="1" indent="-349250" eaLnBrk="1" hangingPunct="1">
              <a:buFontTx/>
              <a:buAutoNum type="arabicPeriod"/>
            </a:pPr>
            <a:r>
              <a:rPr lang="en-US" smtClean="0"/>
              <a:t>Plot </a:t>
            </a:r>
            <a:r>
              <a:rPr lang="en-US" noProof="1" smtClean="0"/>
              <a:t>e</a:t>
            </a:r>
            <a:r>
              <a:rPr lang="en-US" baseline="-25000" smtClean="0"/>
              <a:t>(</a:t>
            </a:r>
            <a:r>
              <a:rPr lang="en-US" baseline="-25000" noProof="1" smtClean="0"/>
              <a:t>i</a:t>
            </a:r>
            <a:r>
              <a:rPr lang="en-US" baseline="-25000" smtClean="0"/>
              <a:t>)</a:t>
            </a:r>
            <a:r>
              <a:rPr lang="en-US" smtClean="0"/>
              <a:t> on vertical axis against </a:t>
            </a:r>
            <a:r>
              <a:rPr lang="en-US" noProof="1" smtClean="0"/>
              <a:t>z</a:t>
            </a:r>
            <a:r>
              <a:rPr lang="en-US" baseline="-25000" noProof="1" smtClean="0"/>
              <a:t>(i</a:t>
            </a:r>
            <a:r>
              <a:rPr lang="en-US" baseline="-25000" smtClean="0"/>
              <a:t>)</a:t>
            </a:r>
          </a:p>
          <a:p>
            <a:pPr marL="1795463" lvl="2" indent="-457200" eaLnBrk="1" hangingPunct="1"/>
            <a:r>
              <a:rPr lang="en-US" noProof="1" smtClean="0"/>
              <a:t>Z</a:t>
            </a:r>
            <a:r>
              <a:rPr lang="en-US" baseline="-25000" noProof="1" smtClean="0"/>
              <a:t>(i</a:t>
            </a:r>
            <a:r>
              <a:rPr lang="en-US" baseline="-25000" smtClean="0"/>
              <a:t>)</a:t>
            </a:r>
            <a:r>
              <a:rPr lang="en-US" smtClean="0"/>
              <a:t> is the point on the horizontal axis under the z curve so that the area under this curve to the left is (3i-1)/(3n+1)</a:t>
            </a:r>
          </a:p>
          <a:p>
            <a:pPr marL="463550" indent="-463550" eaLnBrk="1" hangingPunct="1"/>
            <a:r>
              <a:rPr lang="en-US" smtClean="0"/>
              <a:t>If the normality assumption holds, the plot should have a straight-line appearance</a:t>
            </a:r>
          </a:p>
        </p:txBody>
      </p:sp>
      <p:sp>
        <p:nvSpPr>
          <p:cNvPr id="930819" name="Slide Number Placeholder 3"/>
          <p:cNvSpPr>
            <a:spLocks noGrp="1"/>
          </p:cNvSpPr>
          <p:nvPr>
            <p:ph type="sldNum" sz="quarter" idx="10"/>
          </p:nvPr>
        </p:nvSpPr>
        <p:spPr>
          <a:noFill/>
        </p:spPr>
        <p:txBody>
          <a:bodyPr/>
          <a:lstStyle/>
          <a:p>
            <a:r>
              <a:rPr lang="en-US" smtClean="0">
                <a:latin typeface="Arial" charset="0"/>
                <a:cs typeface="Arial" charset="0"/>
              </a:rPr>
              <a:t>11-</a:t>
            </a:r>
            <a:fld id="{3F126DC6-1424-4590-BA83-A83CA5B5B513}" type="slidenum">
              <a:rPr lang="en-US" smtClean="0">
                <a:latin typeface="Arial" charset="0"/>
                <a:cs typeface="Arial" charset="0"/>
              </a:rPr>
              <a:pPr/>
              <a:t>79</a:t>
            </a:fld>
            <a:endParaRPr 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86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86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86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86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086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5" name="Rectangle 3"/>
          <p:cNvSpPr>
            <a:spLocks noGrp="1" noChangeArrowheads="1"/>
          </p:cNvSpPr>
          <p:nvPr>
            <p:ph type="title"/>
          </p:nvPr>
        </p:nvSpPr>
        <p:spPr>
          <a:xfrm>
            <a:off x="608428" y="0"/>
            <a:ext cx="7924800" cy="914400"/>
          </a:xfrm>
        </p:spPr>
        <p:txBody>
          <a:bodyPr/>
          <a:lstStyle/>
          <a:p>
            <a:pPr eaLnBrk="1" hangingPunct="1">
              <a:defRPr/>
            </a:pPr>
            <a:r>
              <a:rPr lang="en-US" sz="3600"/>
              <a:t>Consider the Following Sample Data</a:t>
            </a:r>
          </a:p>
        </p:txBody>
      </p:sp>
      <p:sp>
        <p:nvSpPr>
          <p:cNvPr id="745478" name="Rectangle 6"/>
          <p:cNvSpPr>
            <a:spLocks noGrp="1" noChangeArrowheads="1"/>
          </p:cNvSpPr>
          <p:nvPr>
            <p:ph idx="1"/>
          </p:nvPr>
        </p:nvSpPr>
        <p:spPr>
          <a:xfrm>
            <a:off x="636588" y="1066800"/>
            <a:ext cx="7924800" cy="5410200"/>
          </a:xfrm>
        </p:spPr>
        <p:txBody>
          <a:bodyPr/>
          <a:lstStyle/>
          <a:p>
            <a:pPr eaLnBrk="1" hangingPunct="1"/>
            <a:r>
              <a:rPr lang="en-US" sz="2400" smtClean="0"/>
              <a:t>Calculate the Covariance and the Correlation Coefficient</a:t>
            </a:r>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lvl="1" eaLnBrk="1" hangingPunct="1"/>
            <a:r>
              <a:rPr lang="en-US" sz="1600" smtClean="0">
                <a:latin typeface="Arial" charset="0"/>
              </a:rPr>
              <a:t>x is the independent variable (predictor) and </a:t>
            </a:r>
          </a:p>
          <a:p>
            <a:pPr lvl="1" eaLnBrk="1" hangingPunct="1"/>
            <a:r>
              <a:rPr lang="en-US" sz="1600" smtClean="0">
                <a:latin typeface="Arial" charset="0"/>
              </a:rPr>
              <a:t>y is the dependent variable (predicted)</a:t>
            </a:r>
          </a:p>
          <a:p>
            <a:pPr eaLnBrk="1" hangingPunct="1"/>
            <a:endParaRPr lang="en-US" sz="2400" smtClean="0"/>
          </a:p>
        </p:txBody>
      </p:sp>
      <p:sp>
        <p:nvSpPr>
          <p:cNvPr id="745479" name="Slide Number Placeholder 3"/>
          <p:cNvSpPr>
            <a:spLocks noGrp="1"/>
          </p:cNvSpPr>
          <p:nvPr>
            <p:ph type="sldNum" sz="quarter" idx="10"/>
          </p:nvPr>
        </p:nvSpPr>
        <p:spPr>
          <a:noFill/>
        </p:spPr>
        <p:txBody>
          <a:bodyPr/>
          <a:lstStyle/>
          <a:p>
            <a:r>
              <a:rPr lang="en-US" smtClean="0">
                <a:latin typeface="Arial" charset="0"/>
                <a:cs typeface="Arial" charset="0"/>
              </a:rPr>
              <a:t>11-</a:t>
            </a:r>
            <a:fld id="{C18DF998-B851-4C14-B48C-5D227EC9D82A}" type="slidenum">
              <a:rPr lang="en-US" smtClean="0">
                <a:latin typeface="Arial" charset="0"/>
                <a:cs typeface="Arial" charset="0"/>
              </a:rPr>
              <a:pPr/>
              <a:t>8</a:t>
            </a:fld>
            <a:endParaRPr lang="en-US" smtClean="0">
              <a:latin typeface="Arial" charset="0"/>
              <a:cs typeface="Arial" charset="0"/>
            </a:endParaRPr>
          </a:p>
        </p:txBody>
      </p:sp>
      <p:sp>
        <p:nvSpPr>
          <p:cNvPr id="745480" name="Rectangle 2"/>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pPr eaLnBrk="0" hangingPunct="0"/>
            <a:endParaRPr lang="en-US"/>
          </a:p>
        </p:txBody>
      </p:sp>
      <p:graphicFrame>
        <p:nvGraphicFramePr>
          <p:cNvPr id="745476" name="Object 4"/>
          <p:cNvGraphicFramePr>
            <a:graphicFrameLocks noChangeAspect="1"/>
          </p:cNvGraphicFramePr>
          <p:nvPr/>
        </p:nvGraphicFramePr>
        <p:xfrm>
          <a:off x="1835150" y="1773238"/>
          <a:ext cx="5448300" cy="3314700"/>
        </p:xfrm>
        <a:graphic>
          <a:graphicData uri="http://schemas.openxmlformats.org/presentationml/2006/ole">
            <p:oleObj spid="_x0000_s745476" name="Worksheet" r:id="rId4" imgW="2457551" imgH="1485900" progId="Excel.Sheet.8">
              <p:embed/>
            </p:oleObj>
          </a:graphicData>
        </a:graphic>
      </p:graphicFrame>
      <p:sp>
        <p:nvSpPr>
          <p:cNvPr id="8" name="TextBox 7"/>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eaLnBrk="0" hangingPunct="0">
              <a:spcBef>
                <a:spcPct val="20000"/>
              </a:spcBef>
              <a:buClr>
                <a:schemeClr val="accent2"/>
              </a:buClr>
              <a:defRPr/>
            </a:pPr>
            <a:r>
              <a:rPr lang="en-US" sz="1400" dirty="0">
                <a:solidFill>
                  <a:srgbClr val="FFC000"/>
                </a:solidFill>
                <a:latin typeface="+mn-lt"/>
              </a:rPr>
              <a:t>L01</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4" name="Rectangle 6"/>
          <p:cNvSpPr>
            <a:spLocks noGrp="1" noChangeArrowheads="1"/>
          </p:cNvSpPr>
          <p:nvPr>
            <p:ph type="title"/>
          </p:nvPr>
        </p:nvSpPr>
        <p:spPr>
          <a:xfrm>
            <a:off x="608428" y="0"/>
            <a:ext cx="7924800" cy="914400"/>
          </a:xfrm>
        </p:spPr>
        <p:txBody>
          <a:bodyPr/>
          <a:lstStyle/>
          <a:p>
            <a:pPr eaLnBrk="1" hangingPunct="1">
              <a:defRPr/>
            </a:pPr>
            <a:r>
              <a:rPr lang="en-US" sz="4000"/>
              <a:t>Sample MegaStat Normality Plot </a:t>
            </a:r>
          </a:p>
        </p:txBody>
      </p:sp>
      <p:sp>
        <p:nvSpPr>
          <p:cNvPr id="764936" name="Rectangle 8"/>
          <p:cNvSpPr>
            <a:spLocks noGrp="1" noChangeArrowheads="1"/>
          </p:cNvSpPr>
          <p:nvPr>
            <p:ph idx="1"/>
          </p:nvPr>
        </p:nvSpPr>
        <p:spPr>
          <a:xfrm>
            <a:off x="636588" y="1066800"/>
            <a:ext cx="7924800" cy="5410200"/>
          </a:xfrm>
        </p:spPr>
        <p:txBody>
          <a:bodyPr/>
          <a:lstStyle/>
          <a:p>
            <a:pPr eaLnBrk="1" hangingPunct="1">
              <a:lnSpc>
                <a:spcPct val="80000"/>
              </a:lnSpc>
            </a:pPr>
            <a:r>
              <a:rPr lang="en-US" smtClean="0"/>
              <a:t>A normal plot that does not look like a straight line indicates that the normality requirement may be violated</a:t>
            </a:r>
          </a:p>
        </p:txBody>
      </p:sp>
      <p:sp>
        <p:nvSpPr>
          <p:cNvPr id="764937" name="Slide Number Placeholder 3"/>
          <p:cNvSpPr>
            <a:spLocks noGrp="1"/>
          </p:cNvSpPr>
          <p:nvPr>
            <p:ph type="sldNum" sz="quarter" idx="10"/>
          </p:nvPr>
        </p:nvSpPr>
        <p:spPr>
          <a:noFill/>
        </p:spPr>
        <p:txBody>
          <a:bodyPr/>
          <a:lstStyle/>
          <a:p>
            <a:r>
              <a:rPr lang="en-US" smtClean="0">
                <a:latin typeface="Arial" charset="0"/>
                <a:cs typeface="Arial" charset="0"/>
              </a:rPr>
              <a:t>11-</a:t>
            </a:r>
            <a:fld id="{910C7A3A-8EB8-4964-8B25-0D5746782497}" type="slidenum">
              <a:rPr lang="en-US" smtClean="0">
                <a:latin typeface="Arial" charset="0"/>
                <a:cs typeface="Arial" charset="0"/>
              </a:rPr>
              <a:pPr/>
              <a:t>80</a:t>
            </a:fld>
            <a:endParaRPr lang="en-US" smtClean="0">
              <a:latin typeface="Arial" charset="0"/>
              <a:cs typeface="Arial" charset="0"/>
            </a:endParaRPr>
          </a:p>
        </p:txBody>
      </p:sp>
      <p:graphicFrame>
        <p:nvGraphicFramePr>
          <p:cNvPr id="2" name="Object 6"/>
          <p:cNvGraphicFramePr>
            <a:graphicFrameLocks noChangeAspect="1"/>
          </p:cNvGraphicFramePr>
          <p:nvPr/>
        </p:nvGraphicFramePr>
        <p:xfrm>
          <a:off x="2411413" y="2349500"/>
          <a:ext cx="4257675" cy="3048000"/>
        </p:xfrm>
        <a:graphic>
          <a:graphicData uri="http://schemas.openxmlformats.org/presentationml/2006/ole">
            <p:oleObj spid="_x0000_s764934" name="Chart" r:id="rId3" imgW="4257751" imgH="3048000" progId="Excel.Sheet.8">
              <p:embed/>
            </p:oleObj>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a:xfrm>
            <a:off x="608428" y="0"/>
            <a:ext cx="7924800" cy="914400"/>
          </a:xfrm>
        </p:spPr>
        <p:txBody>
          <a:bodyPr lIns="90488" tIns="44450" rIns="90488" bIns="44450" anchor="b">
            <a:normAutofit fontScale="90000"/>
          </a:bodyPr>
          <a:lstStyle/>
          <a:p>
            <a:pPr eaLnBrk="1" hangingPunct="1">
              <a:defRPr/>
            </a:pPr>
            <a:r>
              <a:rPr lang="en-US" sz="3200" dirty="0" smtClean="0"/>
              <a:t>The </a:t>
            </a:r>
            <a:r>
              <a:rPr lang="en-US" sz="3200" dirty="0"/>
              <a:t>QHIC Case</a:t>
            </a:r>
            <a:br>
              <a:rPr lang="en-US" sz="3200" dirty="0"/>
            </a:br>
            <a:r>
              <a:rPr lang="en-US" sz="3200" dirty="0"/>
              <a:t>Normal Probability Plot of the Residuals</a:t>
            </a:r>
          </a:p>
        </p:txBody>
      </p:sp>
      <p:pic>
        <p:nvPicPr>
          <p:cNvPr id="932866" name="Content Placeholder 6" descr="figure 11.25.JPG"/>
          <p:cNvPicPr>
            <a:picLocks noGrp="1" noChangeAspect="1"/>
          </p:cNvPicPr>
          <p:nvPr>
            <p:ph idx="1"/>
          </p:nvPr>
        </p:nvPicPr>
        <p:blipFill>
          <a:blip r:embed="rId2"/>
          <a:srcRect/>
          <a:stretch>
            <a:fillRect/>
          </a:stretch>
        </p:blipFill>
        <p:spPr>
          <a:xfrm>
            <a:off x="1554163" y="1066800"/>
            <a:ext cx="6089650" cy="5410200"/>
          </a:xfrm>
        </p:spPr>
      </p:pic>
      <p:sp>
        <p:nvSpPr>
          <p:cNvPr id="932867" name="Slide Number Placeholder 3"/>
          <p:cNvSpPr>
            <a:spLocks noGrp="1"/>
          </p:cNvSpPr>
          <p:nvPr>
            <p:ph type="sldNum" sz="quarter" idx="10"/>
          </p:nvPr>
        </p:nvSpPr>
        <p:spPr>
          <a:noFill/>
        </p:spPr>
        <p:txBody>
          <a:bodyPr/>
          <a:lstStyle/>
          <a:p>
            <a:r>
              <a:rPr lang="en-US" smtClean="0">
                <a:latin typeface="Arial" charset="0"/>
                <a:cs typeface="Arial" charset="0"/>
              </a:rPr>
              <a:t>11-</a:t>
            </a:r>
            <a:fld id="{9211275E-F294-47E8-8734-991C68D8C09E}" type="slidenum">
              <a:rPr lang="en-US" smtClean="0">
                <a:latin typeface="Arial" charset="0"/>
                <a:cs typeface="Arial" charset="0"/>
              </a:rPr>
              <a:pPr/>
              <a:t>81</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a:xfrm>
            <a:off x="608428" y="0"/>
            <a:ext cx="7924800" cy="914400"/>
          </a:xfrm>
        </p:spPr>
        <p:txBody>
          <a:bodyPr/>
          <a:lstStyle/>
          <a:p>
            <a:pPr eaLnBrk="1" hangingPunct="1">
              <a:defRPr/>
            </a:pPr>
            <a:r>
              <a:rPr lang="en-US" dirty="0"/>
              <a:t>Independence Assumption</a:t>
            </a:r>
          </a:p>
        </p:txBody>
      </p:sp>
      <p:sp>
        <p:nvSpPr>
          <p:cNvPr id="709635" name="Rectangle 3"/>
          <p:cNvSpPr>
            <a:spLocks noGrp="1" noChangeArrowheads="1"/>
          </p:cNvSpPr>
          <p:nvPr>
            <p:ph idx="1"/>
          </p:nvPr>
        </p:nvSpPr>
        <p:spPr>
          <a:xfrm>
            <a:off x="636588" y="1066800"/>
            <a:ext cx="7924800" cy="5410200"/>
          </a:xfrm>
        </p:spPr>
        <p:txBody>
          <a:bodyPr/>
          <a:lstStyle/>
          <a:p>
            <a:pPr eaLnBrk="1" hangingPunct="1"/>
            <a:r>
              <a:rPr lang="en-US" sz="2400" smtClean="0"/>
              <a:t>Independence assumption is most likely to be violated when the data are time series data</a:t>
            </a:r>
          </a:p>
          <a:p>
            <a:pPr lvl="1" eaLnBrk="1" hangingPunct="1"/>
            <a:r>
              <a:rPr lang="en-US" smtClean="0"/>
              <a:t>If the data is not time series, then it can be reordered without affecting the data</a:t>
            </a:r>
          </a:p>
          <a:p>
            <a:pPr lvl="1" eaLnBrk="1" hangingPunct="1"/>
            <a:r>
              <a:rPr lang="en-US" smtClean="0"/>
              <a:t>Changing the order would change the interdependence of the data</a:t>
            </a:r>
          </a:p>
          <a:p>
            <a:pPr eaLnBrk="1" hangingPunct="1"/>
            <a:r>
              <a:rPr lang="en-US" sz="2400" smtClean="0"/>
              <a:t>For time series data, the time-ordered error terms can be autocorrelated</a:t>
            </a:r>
          </a:p>
          <a:p>
            <a:pPr lvl="1" eaLnBrk="1" hangingPunct="1"/>
            <a:r>
              <a:rPr lang="en-US" smtClean="0"/>
              <a:t>Positive autocorrelation is when a positive error term in time period i tends to be followed by another positive value in </a:t>
            </a:r>
            <a:r>
              <a:rPr lang="en-US" noProof="1" smtClean="0"/>
              <a:t>i+k</a:t>
            </a:r>
          </a:p>
          <a:p>
            <a:pPr lvl="1" eaLnBrk="1" hangingPunct="1"/>
            <a:r>
              <a:rPr lang="en-US" smtClean="0"/>
              <a:t>Negative autocorrelation is when a positive error term in time period i tends to be followed by a negative value in </a:t>
            </a:r>
            <a:r>
              <a:rPr lang="en-US" noProof="1" smtClean="0"/>
              <a:t>i+k</a:t>
            </a:r>
            <a:endParaRPr lang="en-US" smtClean="0"/>
          </a:p>
          <a:p>
            <a:pPr eaLnBrk="1" hangingPunct="1"/>
            <a:r>
              <a:rPr lang="en-US" sz="2400" smtClean="0"/>
              <a:t>Either one will cause a cyclical error term over time</a:t>
            </a:r>
            <a:endParaRPr lang="en-US" sz="2400" noProof="1" smtClean="0"/>
          </a:p>
        </p:txBody>
      </p:sp>
      <p:sp>
        <p:nvSpPr>
          <p:cNvPr id="933891" name="Slide Number Placeholder 3"/>
          <p:cNvSpPr>
            <a:spLocks noGrp="1"/>
          </p:cNvSpPr>
          <p:nvPr>
            <p:ph type="sldNum" sz="quarter" idx="10"/>
          </p:nvPr>
        </p:nvSpPr>
        <p:spPr>
          <a:noFill/>
        </p:spPr>
        <p:txBody>
          <a:bodyPr/>
          <a:lstStyle/>
          <a:p>
            <a:r>
              <a:rPr lang="en-US" smtClean="0">
                <a:latin typeface="Arial" charset="0"/>
                <a:cs typeface="Arial" charset="0"/>
              </a:rPr>
              <a:t>11-</a:t>
            </a:r>
            <a:fld id="{FC8EC4D8-F7F1-4FA5-91BF-21F72B41B02F}" type="slidenum">
              <a:rPr lang="en-US" smtClean="0">
                <a:latin typeface="Arial" charset="0"/>
                <a:cs typeface="Arial" charset="0"/>
              </a:rPr>
              <a:pPr/>
              <a:t>82</a:t>
            </a:fld>
            <a:endParaRPr 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9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9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96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96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963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963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96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635"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a:bodyPr>
          <a:lstStyle/>
          <a:p>
            <a:pPr eaLnBrk="1" hangingPunct="1">
              <a:defRPr/>
            </a:pPr>
            <a:r>
              <a:rPr lang="en-US" sz="3600" dirty="0" smtClean="0"/>
              <a:t>Positive and Negative Autocorrelation</a:t>
            </a:r>
            <a:endParaRPr lang="en-US" sz="3600" dirty="0"/>
          </a:p>
        </p:txBody>
      </p:sp>
      <p:sp>
        <p:nvSpPr>
          <p:cNvPr id="934914" name="Content Placeholder 2"/>
          <p:cNvSpPr>
            <a:spLocks noGrp="1"/>
          </p:cNvSpPr>
          <p:nvPr>
            <p:ph idx="1"/>
          </p:nvPr>
        </p:nvSpPr>
        <p:spPr>
          <a:xfrm>
            <a:off x="636588" y="1066800"/>
            <a:ext cx="7924800" cy="5410200"/>
          </a:xfrm>
        </p:spPr>
        <p:txBody>
          <a:bodyPr/>
          <a:lstStyle/>
          <a:p>
            <a:pPr eaLnBrk="1" hangingPunct="1"/>
            <a:r>
              <a:rPr lang="en-US" b="1" smtClean="0"/>
              <a:t>Independence assumption basically says that the time-ordered error terms display no </a:t>
            </a:r>
            <a:r>
              <a:rPr lang="en-US" smtClean="0"/>
              <a:t>positive or negative autocorrelation</a:t>
            </a:r>
          </a:p>
        </p:txBody>
      </p:sp>
      <p:sp>
        <p:nvSpPr>
          <p:cNvPr id="934915" name="Slide Number Placeholder 3"/>
          <p:cNvSpPr>
            <a:spLocks noGrp="1"/>
          </p:cNvSpPr>
          <p:nvPr>
            <p:ph type="sldNum" sz="quarter" idx="10"/>
          </p:nvPr>
        </p:nvSpPr>
        <p:spPr>
          <a:noFill/>
        </p:spPr>
        <p:txBody>
          <a:bodyPr/>
          <a:lstStyle/>
          <a:p>
            <a:r>
              <a:rPr lang="en-US" smtClean="0">
                <a:latin typeface="Arial" charset="0"/>
                <a:cs typeface="Arial" charset="0"/>
              </a:rPr>
              <a:t>11-</a:t>
            </a:r>
            <a:fld id="{10D4FFA1-AA48-46B8-B7E7-9C8390FBEB5A}" type="slidenum">
              <a:rPr lang="en-US" smtClean="0">
                <a:latin typeface="Arial" charset="0"/>
                <a:cs typeface="Arial" charset="0"/>
              </a:rPr>
              <a:pPr/>
              <a:t>83</a:t>
            </a:fld>
            <a:endParaRPr lang="en-US" smtClean="0">
              <a:latin typeface="Arial" charset="0"/>
              <a:cs typeface="Arial" charset="0"/>
            </a:endParaRPr>
          </a:p>
        </p:txBody>
      </p:sp>
      <p:pic>
        <p:nvPicPr>
          <p:cNvPr id="934916" name="Picture 4" descr="figure 11.26.JPG"/>
          <p:cNvPicPr>
            <a:picLocks noChangeAspect="1"/>
          </p:cNvPicPr>
          <p:nvPr/>
        </p:nvPicPr>
        <p:blipFill>
          <a:blip r:embed="rId2"/>
          <a:srcRect/>
          <a:stretch>
            <a:fillRect/>
          </a:stretch>
        </p:blipFill>
        <p:spPr bwMode="auto">
          <a:xfrm>
            <a:off x="250825" y="2565400"/>
            <a:ext cx="862965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xfrm>
            <a:off x="608428" y="0"/>
            <a:ext cx="7924800" cy="914400"/>
          </a:xfrm>
        </p:spPr>
        <p:txBody>
          <a:bodyPr/>
          <a:lstStyle/>
          <a:p>
            <a:pPr eaLnBrk="1" hangingPunct="1">
              <a:defRPr/>
            </a:pPr>
            <a:r>
              <a:rPr lang="en-US"/>
              <a:t>Durbin-Watson Test</a:t>
            </a:r>
          </a:p>
        </p:txBody>
      </p:sp>
      <p:sp>
        <p:nvSpPr>
          <p:cNvPr id="711683" name="Rectangle 3"/>
          <p:cNvSpPr>
            <a:spLocks noGrp="1" noChangeArrowheads="1"/>
          </p:cNvSpPr>
          <p:nvPr>
            <p:ph idx="1"/>
          </p:nvPr>
        </p:nvSpPr>
        <p:spPr>
          <a:xfrm>
            <a:off x="636588" y="1066800"/>
            <a:ext cx="7924800" cy="5410200"/>
          </a:xfrm>
        </p:spPr>
        <p:txBody>
          <a:bodyPr/>
          <a:lstStyle/>
          <a:p>
            <a:pPr eaLnBrk="1" hangingPunct="1"/>
            <a:r>
              <a:rPr lang="en-US" smtClean="0"/>
              <a:t>One type of autocorrelation is called </a:t>
            </a:r>
            <a:r>
              <a:rPr lang="en-US" i="1" smtClean="0"/>
              <a:t>first-order autocorrelation</a:t>
            </a:r>
          </a:p>
          <a:p>
            <a:pPr eaLnBrk="1" hangingPunct="1"/>
            <a:r>
              <a:rPr lang="en-US" smtClean="0"/>
              <a:t>This is when the error term in time period t (</a:t>
            </a:r>
            <a:r>
              <a:rPr lang="en-US" smtClean="0">
                <a:latin typeface="Symbol" pitchFamily="18" charset="2"/>
              </a:rPr>
              <a:t>e</a:t>
            </a:r>
            <a:r>
              <a:rPr lang="en-US" baseline="-25000" smtClean="0"/>
              <a:t>t</a:t>
            </a:r>
            <a:r>
              <a:rPr lang="en-US" smtClean="0"/>
              <a:t>) is related to the error term in time period t-1 (</a:t>
            </a:r>
            <a:r>
              <a:rPr lang="en-US" smtClean="0">
                <a:latin typeface="Symbol" pitchFamily="18" charset="2"/>
              </a:rPr>
              <a:t>e</a:t>
            </a:r>
            <a:r>
              <a:rPr lang="en-US" baseline="-25000" smtClean="0"/>
              <a:t>t-1</a:t>
            </a:r>
            <a:r>
              <a:rPr lang="en-US" smtClean="0"/>
              <a:t>)</a:t>
            </a:r>
          </a:p>
          <a:p>
            <a:pPr eaLnBrk="1" hangingPunct="1"/>
            <a:r>
              <a:rPr lang="en-US" smtClean="0"/>
              <a:t>The Durbin-Watson statistic checks for first-order autocorrelation</a:t>
            </a:r>
          </a:p>
          <a:p>
            <a:pPr lvl="1" eaLnBrk="1" hangingPunct="1"/>
            <a:endParaRPr lang="en-US" smtClean="0"/>
          </a:p>
          <a:p>
            <a:pPr lvl="1" eaLnBrk="1" hangingPunct="1"/>
            <a:endParaRPr lang="en-US" smtClean="0"/>
          </a:p>
          <a:p>
            <a:pPr lvl="1" eaLnBrk="1" hangingPunct="1"/>
            <a:endParaRPr lang="en-US" smtClean="0"/>
          </a:p>
          <a:p>
            <a:pPr lvl="1" eaLnBrk="1" hangingPunct="1"/>
            <a:endParaRPr lang="en-US" smtClean="0"/>
          </a:p>
          <a:p>
            <a:pPr lvl="1" eaLnBrk="1" hangingPunct="1"/>
            <a:r>
              <a:rPr lang="en-US" smtClean="0"/>
              <a:t>Small values of </a:t>
            </a:r>
            <a:r>
              <a:rPr lang="en-US" i="1" smtClean="0"/>
              <a:t>d lead us to conclude that there is positive autocorrelation</a:t>
            </a:r>
          </a:p>
          <a:p>
            <a:pPr lvl="1" eaLnBrk="1" hangingPunct="1"/>
            <a:r>
              <a:rPr lang="en-US" i="1" smtClean="0"/>
              <a:t>This is because, </a:t>
            </a:r>
            <a:r>
              <a:rPr lang="en-US" smtClean="0"/>
              <a:t>if </a:t>
            </a:r>
            <a:r>
              <a:rPr lang="en-US" i="1" smtClean="0"/>
              <a:t>d is small, the differences (e</a:t>
            </a:r>
            <a:r>
              <a:rPr lang="en-US" sz="800" i="1" smtClean="0"/>
              <a:t>t </a:t>
            </a:r>
            <a:r>
              <a:rPr lang="en-US" i="1" smtClean="0"/>
              <a:t>- e</a:t>
            </a:r>
            <a:r>
              <a:rPr lang="en-US" sz="800" i="1" smtClean="0"/>
              <a:t>t21</a:t>
            </a:r>
            <a:r>
              <a:rPr lang="en-US" i="1" smtClean="0"/>
              <a:t>) are small</a:t>
            </a:r>
            <a:endParaRPr lang="en-US" smtClean="0"/>
          </a:p>
        </p:txBody>
      </p:sp>
      <p:sp>
        <p:nvSpPr>
          <p:cNvPr id="928772" name="Slide Number Placeholder 3"/>
          <p:cNvSpPr>
            <a:spLocks noGrp="1"/>
          </p:cNvSpPr>
          <p:nvPr>
            <p:ph type="sldNum" sz="quarter" idx="10"/>
          </p:nvPr>
        </p:nvSpPr>
        <p:spPr>
          <a:noFill/>
        </p:spPr>
        <p:txBody>
          <a:bodyPr/>
          <a:lstStyle/>
          <a:p>
            <a:r>
              <a:rPr lang="en-US" smtClean="0">
                <a:latin typeface="Arial" charset="0"/>
                <a:cs typeface="Arial" charset="0"/>
              </a:rPr>
              <a:t>11-</a:t>
            </a:r>
            <a:fld id="{206E98ED-F6C7-4CDC-A262-E5C42F542B18}" type="slidenum">
              <a:rPr lang="en-US" smtClean="0">
                <a:latin typeface="Arial" charset="0"/>
                <a:cs typeface="Arial" charset="0"/>
              </a:rPr>
              <a:pPr/>
              <a:t>84</a:t>
            </a:fld>
            <a:endParaRPr lang="en-US" smtClean="0">
              <a:latin typeface="Arial" charset="0"/>
              <a:cs typeface="Arial" charset="0"/>
            </a:endParaRPr>
          </a:p>
        </p:txBody>
      </p:sp>
      <p:graphicFrame>
        <p:nvGraphicFramePr>
          <p:cNvPr id="5" name="Object 1"/>
          <p:cNvGraphicFramePr>
            <a:graphicFrameLocks noChangeAspect="1"/>
          </p:cNvGraphicFramePr>
          <p:nvPr/>
        </p:nvGraphicFramePr>
        <p:xfrm>
          <a:off x="3203575" y="3789363"/>
          <a:ext cx="1873250" cy="1419225"/>
        </p:xfrm>
        <a:graphic>
          <a:graphicData uri="http://schemas.openxmlformats.org/presentationml/2006/ole">
            <p:oleObj spid="_x0000_s928769" name="Equation" r:id="rId3" imgW="1104840" imgH="8380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1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16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711683">
                                            <p:txEl>
                                              <p:pRg st="7" end="7"/>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116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3"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608428" y="0"/>
            <a:ext cx="7924800" cy="914400"/>
          </a:xfrm>
        </p:spPr>
        <p:txBody>
          <a:bodyPr/>
          <a:lstStyle/>
          <a:p>
            <a:pPr eaLnBrk="1" hangingPunct="1">
              <a:defRPr/>
            </a:pPr>
            <a:r>
              <a:rPr lang="en-US"/>
              <a:t>Durbin-Watson Test Statistic</a:t>
            </a:r>
          </a:p>
        </p:txBody>
      </p:sp>
      <p:sp>
        <p:nvSpPr>
          <p:cNvPr id="712711" name="Rectangle 3"/>
          <p:cNvSpPr>
            <a:spLocks noGrp="1" noChangeArrowheads="1"/>
          </p:cNvSpPr>
          <p:nvPr>
            <p:ph idx="1"/>
          </p:nvPr>
        </p:nvSpPr>
        <p:spPr>
          <a:xfrm>
            <a:off x="636588" y="1066800"/>
            <a:ext cx="7924800" cy="5410200"/>
          </a:xfrm>
        </p:spPr>
        <p:txBody>
          <a:bodyPr/>
          <a:lstStyle/>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lvl="1" eaLnBrk="1" hangingPunct="1">
              <a:lnSpc>
                <a:spcPct val="90000"/>
              </a:lnSpc>
            </a:pPr>
            <a:r>
              <a:rPr lang="en-US" smtClean="0"/>
              <a:t>Where e</a:t>
            </a:r>
            <a:r>
              <a:rPr lang="en-US" baseline="-25000" smtClean="0"/>
              <a:t>1</a:t>
            </a:r>
            <a:r>
              <a:rPr lang="en-US" smtClean="0"/>
              <a:t>, e</a:t>
            </a:r>
            <a:r>
              <a:rPr lang="en-US" baseline="-25000" smtClean="0"/>
              <a:t>2</a:t>
            </a:r>
            <a:r>
              <a:rPr lang="en-US" smtClean="0"/>
              <a:t>,…, e</a:t>
            </a:r>
            <a:r>
              <a:rPr lang="en-US" baseline="-25000" smtClean="0"/>
              <a:t>n</a:t>
            </a:r>
            <a:r>
              <a:rPr lang="en-US" smtClean="0"/>
              <a:t> are time-ordered residuals</a:t>
            </a:r>
          </a:p>
          <a:p>
            <a:pPr eaLnBrk="1" hangingPunct="1">
              <a:lnSpc>
                <a:spcPct val="90000"/>
              </a:lnSpc>
            </a:pPr>
            <a:r>
              <a:rPr lang="en-US" smtClean="0"/>
              <a:t>Hypothesis</a:t>
            </a:r>
          </a:p>
          <a:p>
            <a:pPr lvl="1" eaLnBrk="1" hangingPunct="1">
              <a:lnSpc>
                <a:spcPct val="90000"/>
              </a:lnSpc>
            </a:pPr>
            <a:r>
              <a:rPr lang="en-US" b="1" i="1" smtClean="0">
                <a:solidFill>
                  <a:schemeClr val="hlink"/>
                </a:solidFill>
              </a:rPr>
              <a:t>H</a:t>
            </a:r>
            <a:r>
              <a:rPr lang="en-US" b="1" i="1" baseline="-25000" smtClean="0">
                <a:solidFill>
                  <a:schemeClr val="hlink"/>
                </a:solidFill>
              </a:rPr>
              <a:t>0</a:t>
            </a:r>
            <a:r>
              <a:rPr lang="en-US" b="1" i="1" smtClean="0">
                <a:solidFill>
                  <a:schemeClr val="hlink"/>
                </a:solidFill>
              </a:rPr>
              <a:t> that the error terms are not autocorrelated</a:t>
            </a:r>
          </a:p>
          <a:p>
            <a:pPr lvl="1" eaLnBrk="1" hangingPunct="1">
              <a:lnSpc>
                <a:spcPct val="90000"/>
              </a:lnSpc>
            </a:pPr>
            <a:r>
              <a:rPr lang="en-US" b="1" i="1" smtClean="0">
                <a:solidFill>
                  <a:schemeClr val="hlink"/>
                </a:solidFill>
              </a:rPr>
              <a:t>H</a:t>
            </a:r>
            <a:r>
              <a:rPr lang="en-US" b="1" i="1" baseline="-25000" smtClean="0">
                <a:solidFill>
                  <a:schemeClr val="hlink"/>
                </a:solidFill>
              </a:rPr>
              <a:t>a</a:t>
            </a:r>
            <a:r>
              <a:rPr lang="en-US" b="1" i="1" smtClean="0">
                <a:solidFill>
                  <a:schemeClr val="hlink"/>
                </a:solidFill>
              </a:rPr>
              <a:t> that the error terms are negatively autocorrelated</a:t>
            </a:r>
            <a:endParaRPr lang="en-US" smtClean="0">
              <a:solidFill>
                <a:schemeClr val="hlink"/>
              </a:solidFill>
            </a:endParaRPr>
          </a:p>
          <a:p>
            <a:pPr eaLnBrk="1" hangingPunct="1">
              <a:lnSpc>
                <a:spcPct val="90000"/>
              </a:lnSpc>
            </a:pPr>
            <a:r>
              <a:rPr lang="en-US" smtClean="0"/>
              <a:t>Rejection Rules (L = Lower, U = Upper)</a:t>
            </a:r>
          </a:p>
          <a:p>
            <a:pPr lvl="1" eaLnBrk="1" hangingPunct="1">
              <a:lnSpc>
                <a:spcPct val="90000"/>
              </a:lnSpc>
            </a:pPr>
            <a:r>
              <a:rPr lang="en-US" smtClean="0"/>
              <a:t>If d &lt; </a:t>
            </a:r>
            <a:r>
              <a:rPr lang="en-US" noProof="1" smtClean="0"/>
              <a:t>d</a:t>
            </a:r>
            <a:r>
              <a:rPr lang="en-US" baseline="-25000" noProof="1" smtClean="0"/>
              <a:t>L,</a:t>
            </a:r>
            <a:r>
              <a:rPr lang="en-US" baseline="-25000" noProof="1" smtClean="0">
                <a:latin typeface="Symbol" pitchFamily="18" charset="2"/>
              </a:rPr>
              <a:t>a</a:t>
            </a:r>
            <a:r>
              <a:rPr lang="en-US" smtClean="0"/>
              <a:t>, we reject H</a:t>
            </a:r>
            <a:r>
              <a:rPr lang="en-US" baseline="-25000" smtClean="0"/>
              <a:t>0</a:t>
            </a:r>
          </a:p>
          <a:p>
            <a:pPr lvl="1" eaLnBrk="1" hangingPunct="1">
              <a:lnSpc>
                <a:spcPct val="90000"/>
              </a:lnSpc>
            </a:pPr>
            <a:r>
              <a:rPr lang="en-US" smtClean="0"/>
              <a:t>If d &gt; </a:t>
            </a:r>
            <a:r>
              <a:rPr lang="en-US" noProof="1" smtClean="0"/>
              <a:t>d</a:t>
            </a:r>
            <a:r>
              <a:rPr lang="en-US" baseline="-25000" smtClean="0"/>
              <a:t>U</a:t>
            </a:r>
            <a:r>
              <a:rPr lang="en-US" baseline="-25000" noProof="1" smtClean="0"/>
              <a:t>,</a:t>
            </a:r>
            <a:r>
              <a:rPr lang="en-US" baseline="-25000" noProof="1" smtClean="0">
                <a:latin typeface="Symbol" pitchFamily="18" charset="2"/>
              </a:rPr>
              <a:t>a</a:t>
            </a:r>
            <a:r>
              <a:rPr lang="en-US" smtClean="0"/>
              <a:t>, we reject H</a:t>
            </a:r>
            <a:r>
              <a:rPr lang="en-US" baseline="-25000" smtClean="0"/>
              <a:t>0</a:t>
            </a:r>
          </a:p>
          <a:p>
            <a:pPr lvl="1" eaLnBrk="1" hangingPunct="1">
              <a:lnSpc>
                <a:spcPct val="90000"/>
              </a:lnSpc>
            </a:pPr>
            <a:r>
              <a:rPr lang="en-US" smtClean="0"/>
              <a:t>If </a:t>
            </a:r>
            <a:r>
              <a:rPr lang="en-US" noProof="1" smtClean="0"/>
              <a:t>d</a:t>
            </a:r>
            <a:r>
              <a:rPr lang="en-US" baseline="-25000" noProof="1" smtClean="0"/>
              <a:t>L,</a:t>
            </a:r>
            <a:r>
              <a:rPr lang="en-US" baseline="-25000" noProof="1" smtClean="0">
                <a:latin typeface="Symbol" pitchFamily="18" charset="2"/>
              </a:rPr>
              <a:t>a</a:t>
            </a:r>
            <a:r>
              <a:rPr lang="en-US" smtClean="0"/>
              <a:t> </a:t>
            </a:r>
            <a:r>
              <a:rPr lang="en-US" u="sng" smtClean="0"/>
              <a:t>&lt;</a:t>
            </a:r>
            <a:r>
              <a:rPr lang="en-US" smtClean="0"/>
              <a:t> d </a:t>
            </a:r>
            <a:r>
              <a:rPr lang="en-US" u="sng" smtClean="0"/>
              <a:t>&lt;</a:t>
            </a:r>
            <a:r>
              <a:rPr lang="en-US" smtClean="0"/>
              <a:t> </a:t>
            </a:r>
            <a:r>
              <a:rPr lang="en-US" noProof="1" smtClean="0"/>
              <a:t>d</a:t>
            </a:r>
            <a:r>
              <a:rPr lang="en-US" baseline="-25000" smtClean="0"/>
              <a:t>U</a:t>
            </a:r>
            <a:r>
              <a:rPr lang="en-US" baseline="-25000" noProof="1" smtClean="0"/>
              <a:t>,</a:t>
            </a:r>
            <a:r>
              <a:rPr lang="en-US" baseline="-25000" noProof="1" smtClean="0">
                <a:latin typeface="Symbol" pitchFamily="18" charset="2"/>
              </a:rPr>
              <a:t>a</a:t>
            </a:r>
            <a:r>
              <a:rPr lang="en-US" smtClean="0"/>
              <a:t>, the test is inconclusive</a:t>
            </a:r>
          </a:p>
          <a:p>
            <a:pPr lvl="1" eaLnBrk="1" hangingPunct="1">
              <a:lnSpc>
                <a:spcPct val="90000"/>
              </a:lnSpc>
            </a:pPr>
            <a:r>
              <a:rPr lang="en-US" smtClean="0"/>
              <a:t>Tables </a:t>
            </a:r>
            <a:r>
              <a:rPr lang="en-US" smtClean="0">
                <a:hlinkClick r:id="rId3" action="ppaction://hlinksldjump"/>
              </a:rPr>
              <a:t>A.12</a:t>
            </a:r>
            <a:r>
              <a:rPr lang="en-US" smtClean="0"/>
              <a:t>, A.13, and A.14 give values for </a:t>
            </a:r>
            <a:r>
              <a:rPr lang="en-US" noProof="1" smtClean="0"/>
              <a:t>d</a:t>
            </a:r>
            <a:r>
              <a:rPr lang="en-US" baseline="-25000" noProof="1" smtClean="0"/>
              <a:t>L,</a:t>
            </a:r>
            <a:r>
              <a:rPr lang="en-US" baseline="-25000" noProof="1" smtClean="0">
                <a:latin typeface="Symbol" pitchFamily="18" charset="2"/>
              </a:rPr>
              <a:t>a</a:t>
            </a:r>
            <a:r>
              <a:rPr lang="en-US" smtClean="0"/>
              <a:t> and </a:t>
            </a:r>
            <a:r>
              <a:rPr lang="en-US" noProof="1" smtClean="0"/>
              <a:t>d</a:t>
            </a:r>
            <a:r>
              <a:rPr lang="en-US" baseline="-25000" smtClean="0"/>
              <a:t>U</a:t>
            </a:r>
            <a:r>
              <a:rPr lang="en-US" baseline="-25000" noProof="1" smtClean="0"/>
              <a:t>,</a:t>
            </a:r>
            <a:r>
              <a:rPr lang="en-US" baseline="-25000" noProof="1" smtClean="0">
                <a:latin typeface="Symbol" pitchFamily="18" charset="2"/>
              </a:rPr>
              <a:t>a</a:t>
            </a:r>
            <a:r>
              <a:rPr lang="en-US" smtClean="0"/>
              <a:t> at different alpha values</a:t>
            </a:r>
          </a:p>
          <a:p>
            <a:pPr eaLnBrk="1" hangingPunct="1">
              <a:lnSpc>
                <a:spcPct val="90000"/>
              </a:lnSpc>
            </a:pPr>
            <a:endParaRPr lang="en-US" smtClean="0"/>
          </a:p>
        </p:txBody>
      </p:sp>
      <p:sp>
        <p:nvSpPr>
          <p:cNvPr id="712712" name="Slide Number Placeholder 3"/>
          <p:cNvSpPr>
            <a:spLocks noGrp="1"/>
          </p:cNvSpPr>
          <p:nvPr>
            <p:ph type="sldNum" sz="quarter" idx="10"/>
          </p:nvPr>
        </p:nvSpPr>
        <p:spPr>
          <a:noFill/>
        </p:spPr>
        <p:txBody>
          <a:bodyPr/>
          <a:lstStyle/>
          <a:p>
            <a:r>
              <a:rPr lang="en-US" smtClean="0">
                <a:latin typeface="Arial" charset="0"/>
                <a:cs typeface="Arial" charset="0"/>
              </a:rPr>
              <a:t>11-</a:t>
            </a:r>
            <a:fld id="{CD5D21D1-8D0D-454E-A524-663775609649}" type="slidenum">
              <a:rPr lang="en-US" smtClean="0">
                <a:latin typeface="Arial" charset="0"/>
                <a:cs typeface="Arial" charset="0"/>
              </a:rPr>
              <a:pPr/>
              <a:t>85</a:t>
            </a:fld>
            <a:endParaRPr lang="en-US" smtClean="0">
              <a:latin typeface="Arial" charset="0"/>
              <a:cs typeface="Arial" charset="0"/>
            </a:endParaRPr>
          </a:p>
        </p:txBody>
      </p:sp>
      <p:sp>
        <p:nvSpPr>
          <p:cNvPr id="71271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712709" name="Object 5"/>
          <p:cNvGraphicFramePr>
            <a:graphicFrameLocks noChangeAspect="1"/>
          </p:cNvGraphicFramePr>
          <p:nvPr/>
        </p:nvGraphicFramePr>
        <p:xfrm>
          <a:off x="755650" y="981075"/>
          <a:ext cx="1873250" cy="1419225"/>
        </p:xfrm>
        <a:graphic>
          <a:graphicData uri="http://schemas.openxmlformats.org/presentationml/2006/ole">
            <p:oleObj spid="_x0000_s712709" name="Equation" r:id="rId4" imgW="1104840" imgH="838080" progId="Equation.3">
              <p:embed/>
            </p:oleObj>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9009" name="Picture 6"/>
          <p:cNvPicPr>
            <a:picLocks noChangeAspect="1" noChangeArrowheads="1"/>
          </p:cNvPicPr>
          <p:nvPr/>
        </p:nvPicPr>
        <p:blipFill>
          <a:blip r:embed="rId2"/>
          <a:srcRect/>
          <a:stretch>
            <a:fillRect/>
          </a:stretch>
        </p:blipFill>
        <p:spPr bwMode="auto">
          <a:xfrm>
            <a:off x="2124075" y="765175"/>
            <a:ext cx="4672013" cy="5832475"/>
          </a:xfrm>
          <a:prstGeom prst="rect">
            <a:avLst/>
          </a:prstGeom>
          <a:noFill/>
          <a:ln w="9525">
            <a:noFill/>
            <a:miter lim="800000"/>
            <a:headEnd/>
            <a:tailEnd/>
          </a:ln>
        </p:spPr>
      </p:pic>
      <p:sp>
        <p:nvSpPr>
          <p:cNvPr id="793602" name="Rectangle 2"/>
          <p:cNvSpPr>
            <a:spLocks noGrp="1" noChangeArrowheads="1"/>
          </p:cNvSpPr>
          <p:nvPr>
            <p:ph type="title"/>
          </p:nvPr>
        </p:nvSpPr>
        <p:spPr>
          <a:xfrm>
            <a:off x="608428" y="0"/>
            <a:ext cx="7924800" cy="914400"/>
          </a:xfrm>
        </p:spPr>
        <p:txBody>
          <a:bodyPr/>
          <a:lstStyle/>
          <a:p>
            <a:pPr eaLnBrk="1" hangingPunct="1">
              <a:defRPr/>
            </a:pPr>
            <a:r>
              <a:rPr lang="en-US" dirty="0"/>
              <a:t>Durbin </a:t>
            </a:r>
            <a:r>
              <a:rPr lang="en-US" dirty="0" smtClean="0"/>
              <a:t>Watson Table: </a:t>
            </a:r>
            <a:r>
              <a:rPr lang="el-GR" dirty="0">
                <a:cs typeface="Arial" pitchFamily="34" charset="0"/>
              </a:rPr>
              <a:t>α</a:t>
            </a:r>
            <a:r>
              <a:rPr lang="en-US" dirty="0">
                <a:cs typeface="Arial" pitchFamily="34" charset="0"/>
              </a:rPr>
              <a:t>=0.01</a:t>
            </a:r>
          </a:p>
        </p:txBody>
      </p:sp>
      <p:sp>
        <p:nvSpPr>
          <p:cNvPr id="939011" name="Slide Number Placeholder 2"/>
          <p:cNvSpPr>
            <a:spLocks noGrp="1"/>
          </p:cNvSpPr>
          <p:nvPr>
            <p:ph type="sldNum" sz="quarter" idx="10"/>
          </p:nvPr>
        </p:nvSpPr>
        <p:spPr>
          <a:noFill/>
        </p:spPr>
        <p:txBody>
          <a:bodyPr/>
          <a:lstStyle/>
          <a:p>
            <a:r>
              <a:rPr lang="en-US" smtClean="0">
                <a:latin typeface="Arial" charset="0"/>
                <a:cs typeface="Arial" charset="0"/>
              </a:rPr>
              <a:t>11-</a:t>
            </a:r>
            <a:fld id="{8E72A84D-EAB8-4453-80F1-B164B71DED43}" type="slidenum">
              <a:rPr lang="en-US" smtClean="0">
                <a:latin typeface="Arial" charset="0"/>
                <a:cs typeface="Arial" charset="0"/>
              </a:rPr>
              <a:pPr/>
              <a:t>86</a:t>
            </a:fld>
            <a:endParaRPr lang="en-US" smtClean="0">
              <a:latin typeface="Arial" charset="0"/>
              <a:cs typeface="Arial" charset="0"/>
            </a:endParaRPr>
          </a:p>
        </p:txBody>
      </p:sp>
      <p:sp>
        <p:nvSpPr>
          <p:cNvPr id="939012" name="Text Box 4"/>
          <p:cNvSpPr txBox="1">
            <a:spLocks noChangeArrowheads="1"/>
          </p:cNvSpPr>
          <p:nvPr/>
        </p:nvSpPr>
        <p:spPr bwMode="auto">
          <a:xfrm>
            <a:off x="7740650" y="6553200"/>
            <a:ext cx="755650" cy="304800"/>
          </a:xfrm>
          <a:prstGeom prst="rect">
            <a:avLst/>
          </a:prstGeom>
          <a:noFill/>
          <a:ln w="9525">
            <a:noFill/>
            <a:miter lim="800000"/>
            <a:headEnd/>
            <a:tailEnd/>
          </a:ln>
        </p:spPr>
        <p:txBody>
          <a:bodyPr wrap="none">
            <a:spAutoFit/>
          </a:bodyPr>
          <a:lstStyle/>
          <a:p>
            <a:pPr eaLnBrk="0" hangingPunct="0"/>
            <a:r>
              <a:rPr lang="en-US" sz="1400" b="1">
                <a:solidFill>
                  <a:srgbClr val="CC3300"/>
                </a:solidFill>
                <a:latin typeface="Arial" charset="0"/>
                <a:hlinkClick r:id="rId3" action="ppaction://hlinksldjump"/>
              </a:rPr>
              <a:t>Return</a:t>
            </a:r>
            <a:endParaRPr lang="en-US" sz="1400" b="1">
              <a:solidFill>
                <a:srgbClr val="CC3300"/>
              </a:solidFill>
              <a:latin typeface="Arial"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0033" name="Picture 7"/>
          <p:cNvPicPr>
            <a:picLocks noChangeAspect="1" noChangeArrowheads="1"/>
          </p:cNvPicPr>
          <p:nvPr/>
        </p:nvPicPr>
        <p:blipFill>
          <a:blip r:embed="rId2"/>
          <a:srcRect/>
          <a:stretch>
            <a:fillRect/>
          </a:stretch>
        </p:blipFill>
        <p:spPr bwMode="auto">
          <a:xfrm rot="5400000">
            <a:off x="-232568" y="1751806"/>
            <a:ext cx="5494338" cy="3806825"/>
          </a:xfrm>
          <a:prstGeom prst="rect">
            <a:avLst/>
          </a:prstGeom>
          <a:noFill/>
          <a:ln w="9525">
            <a:noFill/>
            <a:miter lim="800000"/>
            <a:headEnd/>
            <a:tailEnd/>
          </a:ln>
        </p:spPr>
      </p:pic>
      <p:sp>
        <p:nvSpPr>
          <p:cNvPr id="794626" name="Rectangle 2"/>
          <p:cNvSpPr>
            <a:spLocks noGrp="1" noChangeArrowheads="1"/>
          </p:cNvSpPr>
          <p:nvPr>
            <p:ph type="title"/>
          </p:nvPr>
        </p:nvSpPr>
        <p:spPr>
          <a:xfrm>
            <a:off x="608428" y="0"/>
            <a:ext cx="7924800" cy="914400"/>
          </a:xfrm>
        </p:spPr>
        <p:txBody>
          <a:bodyPr>
            <a:normAutofit/>
          </a:bodyPr>
          <a:lstStyle/>
          <a:p>
            <a:pPr eaLnBrk="1" hangingPunct="1">
              <a:defRPr/>
            </a:pPr>
            <a:r>
              <a:rPr lang="en-US" sz="3600" dirty="0"/>
              <a:t>Durbin </a:t>
            </a:r>
            <a:r>
              <a:rPr lang="en-US" sz="3600" dirty="0" smtClean="0"/>
              <a:t>Watson Table: </a:t>
            </a:r>
            <a:r>
              <a:rPr lang="el-GR" sz="3600" dirty="0">
                <a:cs typeface="Arial" pitchFamily="34" charset="0"/>
              </a:rPr>
              <a:t>α</a:t>
            </a:r>
            <a:r>
              <a:rPr lang="en-US" sz="3600" dirty="0" smtClean="0">
                <a:cs typeface="Arial" pitchFamily="34" charset="0"/>
              </a:rPr>
              <a:t>=0.05, </a:t>
            </a:r>
            <a:r>
              <a:rPr lang="el-GR" sz="3600" dirty="0" smtClean="0">
                <a:cs typeface="Arial" pitchFamily="34" charset="0"/>
              </a:rPr>
              <a:t>α</a:t>
            </a:r>
            <a:r>
              <a:rPr lang="en-US" sz="3600" dirty="0" smtClean="0">
                <a:cs typeface="Arial" pitchFamily="34" charset="0"/>
              </a:rPr>
              <a:t>=0.025</a:t>
            </a:r>
            <a:endParaRPr lang="en-US" sz="3600" dirty="0">
              <a:cs typeface="Arial" pitchFamily="34" charset="0"/>
            </a:endParaRPr>
          </a:p>
        </p:txBody>
      </p:sp>
      <p:sp>
        <p:nvSpPr>
          <p:cNvPr id="940035" name="Slide Number Placeholder 2"/>
          <p:cNvSpPr>
            <a:spLocks noGrp="1"/>
          </p:cNvSpPr>
          <p:nvPr>
            <p:ph type="sldNum" sz="quarter" idx="10"/>
          </p:nvPr>
        </p:nvSpPr>
        <p:spPr>
          <a:noFill/>
        </p:spPr>
        <p:txBody>
          <a:bodyPr/>
          <a:lstStyle/>
          <a:p>
            <a:r>
              <a:rPr lang="en-US" smtClean="0">
                <a:latin typeface="Arial" charset="0"/>
                <a:cs typeface="Arial" charset="0"/>
              </a:rPr>
              <a:t>11-</a:t>
            </a:r>
            <a:fld id="{9D67B956-90BC-41BC-8F2C-5A4F32DE03D5}" type="slidenum">
              <a:rPr lang="en-US" smtClean="0">
                <a:latin typeface="Arial" charset="0"/>
                <a:cs typeface="Arial" charset="0"/>
              </a:rPr>
              <a:pPr/>
              <a:t>87</a:t>
            </a:fld>
            <a:endParaRPr lang="en-US" smtClean="0">
              <a:latin typeface="Arial" charset="0"/>
              <a:cs typeface="Arial" charset="0"/>
            </a:endParaRPr>
          </a:p>
        </p:txBody>
      </p:sp>
      <p:sp>
        <p:nvSpPr>
          <p:cNvPr id="940036" name="Text Box 3"/>
          <p:cNvSpPr txBox="1">
            <a:spLocks noChangeArrowheads="1"/>
          </p:cNvSpPr>
          <p:nvPr/>
        </p:nvSpPr>
        <p:spPr bwMode="auto">
          <a:xfrm>
            <a:off x="7740650" y="6553200"/>
            <a:ext cx="755650" cy="304800"/>
          </a:xfrm>
          <a:prstGeom prst="rect">
            <a:avLst/>
          </a:prstGeom>
          <a:noFill/>
          <a:ln w="9525">
            <a:noFill/>
            <a:miter lim="800000"/>
            <a:headEnd/>
            <a:tailEnd/>
          </a:ln>
        </p:spPr>
        <p:txBody>
          <a:bodyPr wrap="none">
            <a:spAutoFit/>
          </a:bodyPr>
          <a:lstStyle/>
          <a:p>
            <a:pPr eaLnBrk="0" hangingPunct="0"/>
            <a:r>
              <a:rPr lang="en-US" sz="1400" b="1">
                <a:solidFill>
                  <a:srgbClr val="CC3300"/>
                </a:solidFill>
                <a:latin typeface="Arial" charset="0"/>
                <a:hlinkClick r:id="rId3" action="ppaction://hlinksldjump"/>
              </a:rPr>
              <a:t>Return</a:t>
            </a:r>
            <a:endParaRPr lang="en-US" sz="1400" b="1">
              <a:solidFill>
                <a:srgbClr val="CC3300"/>
              </a:solidFill>
              <a:latin typeface="Arial" charset="0"/>
            </a:endParaRPr>
          </a:p>
        </p:txBody>
      </p:sp>
      <p:pic>
        <p:nvPicPr>
          <p:cNvPr id="940037" name="Picture 8"/>
          <p:cNvPicPr>
            <a:picLocks noChangeAspect="1" noChangeArrowheads="1"/>
          </p:cNvPicPr>
          <p:nvPr/>
        </p:nvPicPr>
        <p:blipFill>
          <a:blip r:embed="rId4"/>
          <a:srcRect/>
          <a:stretch>
            <a:fillRect/>
          </a:stretch>
        </p:blipFill>
        <p:spPr bwMode="auto">
          <a:xfrm rot="5400000">
            <a:off x="3967163" y="1657350"/>
            <a:ext cx="5473700" cy="412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a:xfrm>
            <a:off x="608428" y="0"/>
            <a:ext cx="7924800" cy="914400"/>
          </a:xfrm>
        </p:spPr>
        <p:txBody>
          <a:bodyPr/>
          <a:lstStyle/>
          <a:p>
            <a:pPr eaLnBrk="1" hangingPunct="1">
              <a:defRPr/>
            </a:pPr>
            <a:r>
              <a:rPr lang="en-US"/>
              <a:t>Transforming Variables</a:t>
            </a:r>
          </a:p>
        </p:txBody>
      </p:sp>
      <p:sp>
        <p:nvSpPr>
          <p:cNvPr id="941058" name="Rectangle 3"/>
          <p:cNvSpPr>
            <a:spLocks noGrp="1" noChangeArrowheads="1"/>
          </p:cNvSpPr>
          <p:nvPr>
            <p:ph idx="1"/>
          </p:nvPr>
        </p:nvSpPr>
        <p:spPr>
          <a:xfrm>
            <a:off x="636588" y="1066800"/>
            <a:ext cx="7924800" cy="5410200"/>
          </a:xfrm>
        </p:spPr>
        <p:txBody>
          <a:bodyPr/>
          <a:lstStyle/>
          <a:p>
            <a:pPr eaLnBrk="1" hangingPunct="1"/>
            <a:r>
              <a:rPr lang="en-US" smtClean="0"/>
              <a:t>A possible remedy for violations of the constant variance, correct functional form, and normality assumptions is to </a:t>
            </a:r>
            <a:r>
              <a:rPr lang="en-US" b="1" i="1" u="sng" smtClean="0"/>
              <a:t>transform</a:t>
            </a:r>
            <a:r>
              <a:rPr lang="en-US" smtClean="0"/>
              <a:t> the dependent variable</a:t>
            </a:r>
          </a:p>
          <a:p>
            <a:pPr eaLnBrk="1" hangingPunct="1"/>
            <a:r>
              <a:rPr lang="en-US" smtClean="0"/>
              <a:t>Possible transformations include</a:t>
            </a:r>
          </a:p>
          <a:p>
            <a:pPr lvl="1" eaLnBrk="1" hangingPunct="1"/>
            <a:r>
              <a:rPr lang="en-US" sz="2400" smtClean="0"/>
              <a:t>Square root</a:t>
            </a:r>
          </a:p>
          <a:p>
            <a:pPr lvl="1" eaLnBrk="1" hangingPunct="1"/>
            <a:r>
              <a:rPr lang="en-US" sz="2400" noProof="1" smtClean="0"/>
              <a:t>Quartic</a:t>
            </a:r>
            <a:r>
              <a:rPr lang="en-US" sz="2400" smtClean="0"/>
              <a:t> root</a:t>
            </a:r>
          </a:p>
          <a:p>
            <a:pPr lvl="1" eaLnBrk="1" hangingPunct="1"/>
            <a:r>
              <a:rPr lang="en-US" sz="2400" smtClean="0"/>
              <a:t>Logarithmic</a:t>
            </a:r>
          </a:p>
          <a:p>
            <a:pPr lvl="1" eaLnBrk="1" hangingPunct="1"/>
            <a:r>
              <a:rPr lang="en-US" sz="2400" smtClean="0"/>
              <a:t>Reciprocal</a:t>
            </a:r>
          </a:p>
          <a:p>
            <a:pPr eaLnBrk="1" hangingPunct="1"/>
            <a:r>
              <a:rPr lang="en-US" smtClean="0"/>
              <a:t>The appropriate transformation will depend on the specific problem with the original data set</a:t>
            </a:r>
          </a:p>
        </p:txBody>
      </p:sp>
      <p:sp>
        <p:nvSpPr>
          <p:cNvPr id="941059" name="Slide Number Placeholder 3"/>
          <p:cNvSpPr>
            <a:spLocks noGrp="1"/>
          </p:cNvSpPr>
          <p:nvPr>
            <p:ph type="sldNum" sz="quarter" idx="10"/>
          </p:nvPr>
        </p:nvSpPr>
        <p:spPr>
          <a:noFill/>
        </p:spPr>
        <p:txBody>
          <a:bodyPr/>
          <a:lstStyle/>
          <a:p>
            <a:r>
              <a:rPr lang="en-US" smtClean="0">
                <a:latin typeface="Arial" charset="0"/>
                <a:cs typeface="Arial" charset="0"/>
              </a:rPr>
              <a:t>11-</a:t>
            </a:r>
            <a:fld id="{F1E0D4CA-A4DE-4791-A7B9-E9AFEB61276D}" type="slidenum">
              <a:rPr lang="en-US" smtClean="0">
                <a:latin typeface="Arial" charset="0"/>
                <a:cs typeface="Arial" charset="0"/>
              </a:rPr>
              <a:pPr/>
              <a:t>88</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ChangeArrowheads="1"/>
          </p:cNvSpPr>
          <p:nvPr>
            <p:ph type="title"/>
          </p:nvPr>
        </p:nvSpPr>
        <p:spPr>
          <a:xfrm>
            <a:off x="1141413" y="0"/>
            <a:ext cx="7924800" cy="914400"/>
          </a:xfrm>
        </p:spPr>
        <p:txBody>
          <a:bodyPr lIns="90488" tIns="44450" rIns="90488" bIns="44450" anchor="b"/>
          <a:lstStyle/>
          <a:p>
            <a:pPr eaLnBrk="1" hangingPunct="1">
              <a:defRPr/>
            </a:pPr>
            <a:r>
              <a:rPr lang="en-US" dirty="0"/>
              <a:t>Some Shortcut Formulas</a:t>
            </a:r>
          </a:p>
        </p:txBody>
      </p:sp>
      <p:sp>
        <p:nvSpPr>
          <p:cNvPr id="795654" name="Slide Number Placeholder 2"/>
          <p:cNvSpPr>
            <a:spLocks noGrp="1"/>
          </p:cNvSpPr>
          <p:nvPr>
            <p:ph type="sldNum" sz="quarter" idx="10"/>
          </p:nvPr>
        </p:nvSpPr>
        <p:spPr>
          <a:noFill/>
        </p:spPr>
        <p:txBody>
          <a:bodyPr/>
          <a:lstStyle/>
          <a:p>
            <a:r>
              <a:rPr lang="en-US" smtClean="0">
                <a:latin typeface="Arial" charset="0"/>
                <a:cs typeface="Arial" charset="0"/>
              </a:rPr>
              <a:t>11-</a:t>
            </a:r>
            <a:fld id="{73F87E76-9CBA-4912-8EBB-29C6CE70C110}" type="slidenum">
              <a:rPr lang="en-US" smtClean="0">
                <a:latin typeface="Arial" charset="0"/>
                <a:cs typeface="Arial" charset="0"/>
              </a:rPr>
              <a:pPr/>
              <a:t>89</a:t>
            </a:fld>
            <a:endParaRPr lang="en-US" smtClean="0">
              <a:latin typeface="Arial" charset="0"/>
              <a:cs typeface="Arial" charset="0"/>
            </a:endParaRPr>
          </a:p>
        </p:txBody>
      </p:sp>
      <p:graphicFrame>
        <p:nvGraphicFramePr>
          <p:cNvPr id="795651" name="Object 3"/>
          <p:cNvGraphicFramePr>
            <a:graphicFrameLocks noChangeAspect="1"/>
          </p:cNvGraphicFramePr>
          <p:nvPr/>
        </p:nvGraphicFramePr>
        <p:xfrm>
          <a:off x="611188" y="981075"/>
          <a:ext cx="5761037" cy="2592388"/>
        </p:xfrm>
        <a:graphic>
          <a:graphicData uri="http://schemas.openxmlformats.org/presentationml/2006/ole">
            <p:oleObj spid="_x0000_s795651" name="Equation" r:id="rId3" imgW="2590560" imgH="1193760" progId="Equation.3">
              <p:embed/>
            </p:oleObj>
          </a:graphicData>
        </a:graphic>
      </p:graphicFrame>
      <p:graphicFrame>
        <p:nvGraphicFramePr>
          <p:cNvPr id="795652" name="Object 4"/>
          <p:cNvGraphicFramePr>
            <a:graphicFrameLocks noChangeAspect="1"/>
          </p:cNvGraphicFramePr>
          <p:nvPr/>
        </p:nvGraphicFramePr>
        <p:xfrm>
          <a:off x="1619250" y="4221163"/>
          <a:ext cx="4351338" cy="2062162"/>
        </p:xfrm>
        <a:graphic>
          <a:graphicData uri="http://schemas.openxmlformats.org/presentationml/2006/ole">
            <p:oleObj spid="_x0000_s795652" name="Equation" r:id="rId4" imgW="2895480" imgH="1371600" progId="Equation.3">
              <p:embed/>
            </p:oleObj>
          </a:graphicData>
        </a:graphic>
      </p:graphicFrame>
      <p:sp>
        <p:nvSpPr>
          <p:cNvPr id="795653" name="Text Box 5"/>
          <p:cNvSpPr txBox="1">
            <a:spLocks noChangeArrowheads="1"/>
          </p:cNvSpPr>
          <p:nvPr/>
        </p:nvSpPr>
        <p:spPr bwMode="auto">
          <a:xfrm>
            <a:off x="611188" y="3789363"/>
            <a:ext cx="977900" cy="461962"/>
          </a:xfrm>
          <a:prstGeom prst="rect">
            <a:avLst/>
          </a:prstGeom>
          <a:noFill/>
          <a:ln w="9525">
            <a:noFill/>
            <a:miter lim="800000"/>
            <a:headEnd/>
            <a:tailEnd/>
          </a:ln>
          <a:effectLst/>
        </p:spPr>
        <p:txBody>
          <a:bodyPr wrap="none">
            <a:spAutoFit/>
          </a:bodyPr>
          <a:lstStyle/>
          <a:p>
            <a:pPr eaLnBrk="0" hangingPunct="0">
              <a:defRPr/>
            </a:pPr>
            <a:r>
              <a:rPr lang="en-US" dirty="0">
                <a:latin typeface="+mn-lt"/>
              </a:rPr>
              <a:t>where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5653"/>
                                        </p:tgtEl>
                                        <p:attrNameLst>
                                          <p:attrName>style.visibility</p:attrName>
                                        </p:attrNameLst>
                                      </p:cBhvr>
                                      <p:to>
                                        <p:strVal val="visible"/>
                                      </p:to>
                                    </p:set>
                                  </p:childTnLst>
                                </p:cTn>
                              </p:par>
                              <p:par>
                                <p:cTn id="7" presetID="12" presetClass="entr" presetSubtype="4" fill="hold" nodeType="withEffect">
                                  <p:stCondLst>
                                    <p:cond delay="0"/>
                                  </p:stCondLst>
                                  <p:childTnLst>
                                    <p:set>
                                      <p:cBhvr>
                                        <p:cTn id="8" dur="1" fill="hold">
                                          <p:stCondLst>
                                            <p:cond delay="0"/>
                                          </p:stCondLst>
                                        </p:cTn>
                                        <p:tgtEl>
                                          <p:spTgt spid="795652"/>
                                        </p:tgtEl>
                                        <p:attrNameLst>
                                          <p:attrName>style.visibility</p:attrName>
                                        </p:attrNameLst>
                                      </p:cBhvr>
                                      <p:to>
                                        <p:strVal val="visible"/>
                                      </p:to>
                                    </p:set>
                                    <p:animEffect transition="in" filter="slide(fromBottom)">
                                      <p:cBhvr>
                                        <p:cTn id="9" dur="500"/>
                                        <p:tgtEl>
                                          <p:spTgt spid="795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9" name="Rectangle 5"/>
          <p:cNvSpPr>
            <a:spLocks noGrp="1" noChangeArrowheads="1"/>
          </p:cNvSpPr>
          <p:nvPr>
            <p:ph type="title"/>
          </p:nvPr>
        </p:nvSpPr>
        <p:spPr>
          <a:xfrm>
            <a:off x="608428" y="0"/>
            <a:ext cx="7924800" cy="914400"/>
          </a:xfrm>
        </p:spPr>
        <p:txBody>
          <a:bodyPr/>
          <a:lstStyle/>
          <a:p>
            <a:pPr eaLnBrk="1" hangingPunct="1">
              <a:defRPr/>
            </a:pPr>
            <a:r>
              <a:rPr lang="en-US" sz="3600"/>
              <a:t>Covariance &amp; Correlation Coefficient </a:t>
            </a:r>
          </a:p>
        </p:txBody>
      </p:sp>
      <p:graphicFrame>
        <p:nvGraphicFramePr>
          <p:cNvPr id="798722" name="Rectangle 2"/>
          <p:cNvGraphicFramePr>
            <a:graphicFrameLocks/>
          </p:cNvGraphicFramePr>
          <p:nvPr>
            <p:ph idx="1"/>
          </p:nvPr>
        </p:nvGraphicFramePr>
        <p:xfrm>
          <a:off x="4598988" y="3771900"/>
          <a:ext cx="0" cy="0"/>
        </p:xfrm>
        <a:graphic>
          <a:graphicData uri="http://schemas.openxmlformats.org/presentationml/2006/ole">
            <p:oleObj spid="_x0000_s798722" name="Equation" r:id="rId3" imgW="0" imgH="0" progId="Equation.3">
              <p:embed/>
            </p:oleObj>
          </a:graphicData>
        </a:graphic>
      </p:graphicFrame>
      <p:sp>
        <p:nvSpPr>
          <p:cNvPr id="798726" name="Slide Number Placeholder 4"/>
          <p:cNvSpPr>
            <a:spLocks noGrp="1"/>
          </p:cNvSpPr>
          <p:nvPr>
            <p:ph type="sldNum" sz="quarter" idx="10"/>
          </p:nvPr>
        </p:nvSpPr>
        <p:spPr>
          <a:noFill/>
        </p:spPr>
        <p:txBody>
          <a:bodyPr/>
          <a:lstStyle/>
          <a:p>
            <a:r>
              <a:rPr lang="en-US" smtClean="0">
                <a:latin typeface="Arial" charset="0"/>
                <a:cs typeface="Arial" charset="0"/>
              </a:rPr>
              <a:t>11-</a:t>
            </a:r>
            <a:fld id="{B061702D-5C6B-4795-BCDE-6955997157B3}" type="slidenum">
              <a:rPr lang="en-US" smtClean="0">
                <a:latin typeface="Arial" charset="0"/>
                <a:cs typeface="Arial" charset="0"/>
              </a:rPr>
              <a:pPr/>
              <a:t>9</a:t>
            </a:fld>
            <a:endParaRPr lang="en-US" smtClean="0">
              <a:latin typeface="Arial" charset="0"/>
              <a:cs typeface="Arial" charset="0"/>
            </a:endParaRPr>
          </a:p>
        </p:txBody>
      </p:sp>
      <p:pic>
        <p:nvPicPr>
          <p:cNvPr id="798727" name="Picture 15"/>
          <p:cNvPicPr>
            <a:picLocks noChangeAspect="1" noChangeArrowheads="1"/>
          </p:cNvPicPr>
          <p:nvPr/>
        </p:nvPicPr>
        <p:blipFill>
          <a:blip r:embed="rId4"/>
          <a:srcRect l="21208" t="26367" r="9392" b="35243"/>
          <a:stretch>
            <a:fillRect/>
          </a:stretch>
        </p:blipFill>
        <p:spPr bwMode="auto">
          <a:xfrm>
            <a:off x="755650" y="1052513"/>
            <a:ext cx="7637463" cy="3168650"/>
          </a:xfrm>
          <a:prstGeom prst="rect">
            <a:avLst/>
          </a:prstGeom>
          <a:noFill/>
          <a:ln w="9525">
            <a:noFill/>
            <a:miter lim="800000"/>
            <a:headEnd/>
            <a:tailEnd/>
          </a:ln>
        </p:spPr>
      </p:pic>
      <p:graphicFrame>
        <p:nvGraphicFramePr>
          <p:cNvPr id="798724" name="Object 4"/>
          <p:cNvGraphicFramePr>
            <a:graphicFrameLocks noChangeAspect="1"/>
          </p:cNvGraphicFramePr>
          <p:nvPr/>
        </p:nvGraphicFramePr>
        <p:xfrm>
          <a:off x="755650" y="4437063"/>
          <a:ext cx="4235450" cy="1728787"/>
        </p:xfrm>
        <a:graphic>
          <a:graphicData uri="http://schemas.openxmlformats.org/presentationml/2006/ole">
            <p:oleObj spid="_x0000_s798724" name="Equation" r:id="rId5" imgW="2552400" imgH="1041120" progId="Equation.3">
              <p:embed/>
            </p:oleObj>
          </a:graphicData>
        </a:graphic>
      </p:graphicFrame>
      <p:sp>
        <p:nvSpPr>
          <p:cNvPr id="11" name="TextBox 10"/>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eaLnBrk="0" hangingPunct="0">
              <a:spcBef>
                <a:spcPct val="20000"/>
              </a:spcBef>
              <a:buClr>
                <a:schemeClr val="accent2"/>
              </a:buClr>
              <a:defRPr/>
            </a:pPr>
            <a:r>
              <a:rPr lang="en-US" sz="1400" dirty="0">
                <a:solidFill>
                  <a:srgbClr val="FFC000"/>
                </a:solidFill>
                <a:latin typeface="+mn-lt"/>
              </a:rPr>
              <a:t>L01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a:xfrm>
            <a:off x="608428" y="0"/>
            <a:ext cx="7924800" cy="914400"/>
          </a:xfrm>
        </p:spPr>
        <p:txBody>
          <a:bodyPr/>
          <a:lstStyle/>
          <a:p>
            <a:pPr eaLnBrk="1" hangingPunct="1">
              <a:defRPr/>
            </a:pPr>
            <a:r>
              <a:rPr lang="en-US"/>
              <a:t>Summary</a:t>
            </a:r>
          </a:p>
        </p:txBody>
      </p:sp>
      <p:sp>
        <p:nvSpPr>
          <p:cNvPr id="792579" name="Rectangle 3"/>
          <p:cNvSpPr>
            <a:spLocks noGrp="1" noChangeArrowheads="1"/>
          </p:cNvSpPr>
          <p:nvPr>
            <p:ph idx="1"/>
          </p:nvPr>
        </p:nvSpPr>
        <p:spPr>
          <a:xfrm>
            <a:off x="636588" y="1066800"/>
            <a:ext cx="7924800" cy="5410200"/>
          </a:xfrm>
        </p:spPr>
        <p:txBody>
          <a:bodyPr/>
          <a:lstStyle/>
          <a:p>
            <a:pPr eaLnBrk="1" hangingPunct="1">
              <a:lnSpc>
                <a:spcPct val="80000"/>
              </a:lnSpc>
            </a:pPr>
            <a:r>
              <a:rPr lang="en-US" sz="2000" smtClean="0"/>
              <a:t>The coefficient of correlation “r”, relates a dependent (y) variable to a single independent (x) variable – it can show the strength of that relationship</a:t>
            </a:r>
          </a:p>
          <a:p>
            <a:pPr eaLnBrk="1" hangingPunct="1">
              <a:lnSpc>
                <a:spcPct val="80000"/>
              </a:lnSpc>
            </a:pPr>
            <a:r>
              <a:rPr lang="en-US" sz="2000" smtClean="0"/>
              <a:t>The simple linear regression model employs two parameters 1) slope 2) y intercept</a:t>
            </a:r>
          </a:p>
          <a:p>
            <a:pPr eaLnBrk="1" hangingPunct="1">
              <a:lnSpc>
                <a:spcPct val="80000"/>
              </a:lnSpc>
            </a:pPr>
            <a:r>
              <a:rPr lang="en-US" sz="2000" smtClean="0"/>
              <a:t>It is possible to use the regression model to calculate a point estimate of the mean value of the dependent variable and also a point prediction of an individual value</a:t>
            </a:r>
          </a:p>
          <a:p>
            <a:pPr eaLnBrk="1" hangingPunct="1">
              <a:lnSpc>
                <a:spcPct val="80000"/>
              </a:lnSpc>
            </a:pPr>
            <a:r>
              <a:rPr lang="en-US" sz="2000" smtClean="0"/>
              <a:t>The significance of the regression relationship can be tested by testing the slope of the model </a:t>
            </a:r>
            <a:r>
              <a:rPr lang="el-GR" sz="2000" smtClean="0">
                <a:cs typeface="Arial" charset="0"/>
              </a:rPr>
              <a:t>β</a:t>
            </a:r>
            <a:r>
              <a:rPr lang="en-US" sz="2000" baseline="-25000" smtClean="0">
                <a:cs typeface="Arial" charset="0"/>
              </a:rPr>
              <a:t>1</a:t>
            </a:r>
            <a:r>
              <a:rPr lang="en-US" sz="2000" smtClean="0">
                <a:cs typeface="Arial" charset="0"/>
              </a:rPr>
              <a:t> </a:t>
            </a:r>
          </a:p>
          <a:p>
            <a:pPr eaLnBrk="1" hangingPunct="1">
              <a:lnSpc>
                <a:spcPct val="80000"/>
              </a:lnSpc>
            </a:pPr>
            <a:r>
              <a:rPr lang="en-US" sz="2000" smtClean="0"/>
              <a:t>The F test tests the significance of the overall regression relationship between x and y</a:t>
            </a:r>
            <a:endParaRPr lang="en-US" sz="2000" smtClean="0">
              <a:cs typeface="Arial" charset="0"/>
            </a:endParaRPr>
          </a:p>
          <a:p>
            <a:pPr eaLnBrk="1" hangingPunct="1">
              <a:lnSpc>
                <a:spcPct val="80000"/>
              </a:lnSpc>
            </a:pPr>
            <a:r>
              <a:rPr lang="en-US" sz="2000" smtClean="0">
                <a:cs typeface="Arial" charset="0"/>
              </a:rPr>
              <a:t>The simple coefficient of determination “r</a:t>
            </a:r>
            <a:r>
              <a:rPr lang="en-US" sz="2000" baseline="30000" smtClean="0">
                <a:cs typeface="Arial" charset="0"/>
              </a:rPr>
              <a:t>2” </a:t>
            </a:r>
            <a:r>
              <a:rPr lang="en-US" sz="2000" smtClean="0">
                <a:cs typeface="Arial" charset="0"/>
              </a:rPr>
              <a:t>is </a:t>
            </a:r>
            <a:r>
              <a:rPr lang="en-US" sz="2000" smtClean="0"/>
              <a:t>the proportion of the total variation in the n observed values of the dependent variable that is explained by the simple linear regression model</a:t>
            </a:r>
          </a:p>
          <a:p>
            <a:pPr eaLnBrk="1" hangingPunct="1">
              <a:lnSpc>
                <a:spcPct val="80000"/>
              </a:lnSpc>
            </a:pPr>
            <a:r>
              <a:rPr lang="en-US" sz="2000" smtClean="0">
                <a:cs typeface="Arial" charset="0"/>
              </a:rPr>
              <a:t>Residual Analysis allows us to test if the required assumptions on the regression analysis hold</a:t>
            </a:r>
            <a:endParaRPr lang="el-GR" sz="2000" smtClean="0">
              <a:cs typeface="Arial" charset="0"/>
            </a:endParaRPr>
          </a:p>
        </p:txBody>
      </p:sp>
      <p:sp>
        <p:nvSpPr>
          <p:cNvPr id="943107" name="Slide Number Placeholder 3"/>
          <p:cNvSpPr>
            <a:spLocks noGrp="1"/>
          </p:cNvSpPr>
          <p:nvPr>
            <p:ph type="sldNum" sz="quarter" idx="10"/>
          </p:nvPr>
        </p:nvSpPr>
        <p:spPr>
          <a:noFill/>
        </p:spPr>
        <p:txBody>
          <a:bodyPr/>
          <a:lstStyle/>
          <a:p>
            <a:r>
              <a:rPr lang="en-US" smtClean="0">
                <a:latin typeface="Arial" charset="0"/>
                <a:cs typeface="Arial" charset="0"/>
              </a:rPr>
              <a:t>11-</a:t>
            </a:r>
            <a:fld id="{9244BAB9-3839-4EA0-911C-FC3605978594}" type="slidenum">
              <a:rPr lang="en-US" smtClean="0">
                <a:latin typeface="Arial" charset="0"/>
                <a:cs typeface="Arial" charset="0"/>
              </a:rPr>
              <a:pPr/>
              <a:t>90</a:t>
            </a:fld>
            <a:endParaRPr 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92579">
                                            <p:txEl>
                                              <p:pRg st="0" end="0"/>
                                            </p:txEl>
                                          </p:spTgt>
                                        </p:tgtEl>
                                        <p:attrNameLst>
                                          <p:attrName>style.visibility</p:attrName>
                                        </p:attrNameLst>
                                      </p:cBhvr>
                                      <p:to>
                                        <p:strVal val="visible"/>
                                      </p:to>
                                    </p:set>
                                    <p:animEffect transition="in" filter="fade">
                                      <p:cBhvr>
                                        <p:cTn id="7" dur="1000"/>
                                        <p:tgtEl>
                                          <p:spTgt spid="792579">
                                            <p:txEl>
                                              <p:pRg st="0" end="0"/>
                                            </p:txEl>
                                          </p:spTgt>
                                        </p:tgtEl>
                                      </p:cBhvr>
                                    </p:animEffect>
                                    <p:anim calcmode="lin" valueType="num">
                                      <p:cBhvr>
                                        <p:cTn id="8" dur="1000" fill="hold"/>
                                        <p:tgtEl>
                                          <p:spTgt spid="79257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9257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9257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92579">
                                            <p:txEl>
                                              <p:pRg st="1" end="1"/>
                                            </p:txEl>
                                          </p:spTgt>
                                        </p:tgtEl>
                                        <p:attrNameLst>
                                          <p:attrName>style.visibility</p:attrName>
                                        </p:attrNameLst>
                                      </p:cBhvr>
                                      <p:to>
                                        <p:strVal val="visible"/>
                                      </p:to>
                                    </p:set>
                                    <p:animEffect transition="in" filter="fade">
                                      <p:cBhvr>
                                        <p:cTn id="15" dur="1000"/>
                                        <p:tgtEl>
                                          <p:spTgt spid="792579">
                                            <p:txEl>
                                              <p:pRg st="1" end="1"/>
                                            </p:txEl>
                                          </p:spTgt>
                                        </p:tgtEl>
                                      </p:cBhvr>
                                    </p:animEffect>
                                    <p:anim calcmode="lin" valueType="num">
                                      <p:cBhvr>
                                        <p:cTn id="16" dur="1000" fill="hold"/>
                                        <p:tgtEl>
                                          <p:spTgt spid="79257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9257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9257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92579">
                                            <p:txEl>
                                              <p:pRg st="2" end="2"/>
                                            </p:txEl>
                                          </p:spTgt>
                                        </p:tgtEl>
                                        <p:attrNameLst>
                                          <p:attrName>style.visibility</p:attrName>
                                        </p:attrNameLst>
                                      </p:cBhvr>
                                      <p:to>
                                        <p:strVal val="visible"/>
                                      </p:to>
                                    </p:set>
                                    <p:animEffect transition="in" filter="fade">
                                      <p:cBhvr>
                                        <p:cTn id="23" dur="1000"/>
                                        <p:tgtEl>
                                          <p:spTgt spid="792579">
                                            <p:txEl>
                                              <p:pRg st="2" end="2"/>
                                            </p:txEl>
                                          </p:spTgt>
                                        </p:tgtEl>
                                      </p:cBhvr>
                                    </p:animEffect>
                                    <p:anim calcmode="lin" valueType="num">
                                      <p:cBhvr>
                                        <p:cTn id="24" dur="1000" fill="hold"/>
                                        <p:tgtEl>
                                          <p:spTgt spid="792579">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92579">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9257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92579">
                                            <p:txEl>
                                              <p:pRg st="3" end="3"/>
                                            </p:txEl>
                                          </p:spTgt>
                                        </p:tgtEl>
                                        <p:attrNameLst>
                                          <p:attrName>style.visibility</p:attrName>
                                        </p:attrNameLst>
                                      </p:cBhvr>
                                      <p:to>
                                        <p:strVal val="visible"/>
                                      </p:to>
                                    </p:set>
                                    <p:animEffect transition="in" filter="fade">
                                      <p:cBhvr>
                                        <p:cTn id="31" dur="1000"/>
                                        <p:tgtEl>
                                          <p:spTgt spid="792579">
                                            <p:txEl>
                                              <p:pRg st="3" end="3"/>
                                            </p:txEl>
                                          </p:spTgt>
                                        </p:tgtEl>
                                      </p:cBhvr>
                                    </p:animEffect>
                                    <p:anim calcmode="lin" valueType="num">
                                      <p:cBhvr>
                                        <p:cTn id="32" dur="1000" fill="hold"/>
                                        <p:tgtEl>
                                          <p:spTgt spid="792579">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92579">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9257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792579">
                                            <p:txEl>
                                              <p:pRg st="4" end="4"/>
                                            </p:txEl>
                                          </p:spTgt>
                                        </p:tgtEl>
                                        <p:attrNameLst>
                                          <p:attrName>style.visibility</p:attrName>
                                        </p:attrNameLst>
                                      </p:cBhvr>
                                      <p:to>
                                        <p:strVal val="visible"/>
                                      </p:to>
                                    </p:set>
                                    <p:animEffect transition="in" filter="fade">
                                      <p:cBhvr>
                                        <p:cTn id="39" dur="1000"/>
                                        <p:tgtEl>
                                          <p:spTgt spid="792579">
                                            <p:txEl>
                                              <p:pRg st="4" end="4"/>
                                            </p:txEl>
                                          </p:spTgt>
                                        </p:tgtEl>
                                      </p:cBhvr>
                                    </p:animEffect>
                                    <p:anim calcmode="lin" valueType="num">
                                      <p:cBhvr>
                                        <p:cTn id="40" dur="1000" fill="hold"/>
                                        <p:tgtEl>
                                          <p:spTgt spid="792579">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792579">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9257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792579">
                                            <p:txEl>
                                              <p:pRg st="5" end="5"/>
                                            </p:txEl>
                                          </p:spTgt>
                                        </p:tgtEl>
                                        <p:attrNameLst>
                                          <p:attrName>style.visibility</p:attrName>
                                        </p:attrNameLst>
                                      </p:cBhvr>
                                      <p:to>
                                        <p:strVal val="visible"/>
                                      </p:to>
                                    </p:set>
                                    <p:animEffect transition="in" filter="fade">
                                      <p:cBhvr>
                                        <p:cTn id="47" dur="1000"/>
                                        <p:tgtEl>
                                          <p:spTgt spid="792579">
                                            <p:txEl>
                                              <p:pRg st="5" end="5"/>
                                            </p:txEl>
                                          </p:spTgt>
                                        </p:tgtEl>
                                      </p:cBhvr>
                                    </p:animEffect>
                                    <p:anim calcmode="lin" valueType="num">
                                      <p:cBhvr>
                                        <p:cTn id="48" dur="1000" fill="hold"/>
                                        <p:tgtEl>
                                          <p:spTgt spid="792579">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792579">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9257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792579">
                                            <p:txEl>
                                              <p:pRg st="6" end="6"/>
                                            </p:txEl>
                                          </p:spTgt>
                                        </p:tgtEl>
                                        <p:attrNameLst>
                                          <p:attrName>style.visibility</p:attrName>
                                        </p:attrNameLst>
                                      </p:cBhvr>
                                      <p:to>
                                        <p:strVal val="visible"/>
                                      </p:to>
                                    </p:set>
                                    <p:animEffect transition="in" filter="fade">
                                      <p:cBhvr>
                                        <p:cTn id="55" dur="1000"/>
                                        <p:tgtEl>
                                          <p:spTgt spid="792579">
                                            <p:txEl>
                                              <p:pRg st="6" end="6"/>
                                            </p:txEl>
                                          </p:spTgt>
                                        </p:tgtEl>
                                      </p:cBhvr>
                                    </p:animEffect>
                                    <p:anim calcmode="lin" valueType="num">
                                      <p:cBhvr>
                                        <p:cTn id="56" dur="1000" fill="hold"/>
                                        <p:tgtEl>
                                          <p:spTgt spid="792579">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792579">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92579">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79" grpId="0" build="p"/>
    </p:bldLst>
  </p:timing>
</p:sld>
</file>

<file path=ppt/theme/theme1.xml><?xml version="1.0" encoding="utf-8"?>
<a:theme xmlns:a="http://schemas.openxmlformats.org/drawingml/2006/main" name="Bowerman">
  <a:themeElements>
    <a:clrScheme name="Custom 3">
      <a:dk1>
        <a:srgbClr val="000000"/>
      </a:dk1>
      <a:lt1>
        <a:srgbClr val="FFFFFF"/>
      </a:lt1>
      <a:dk2>
        <a:srgbClr val="FFFFFF"/>
      </a:dk2>
      <a:lt2>
        <a:srgbClr val="000066"/>
      </a:lt2>
      <a:accent1>
        <a:srgbClr val="BBE0E3"/>
      </a:accent1>
      <a:accent2>
        <a:srgbClr val="333399"/>
      </a:accent2>
      <a:accent3>
        <a:srgbClr val="FFFFFF"/>
      </a:accent3>
      <a:accent4>
        <a:srgbClr val="000000"/>
      </a:accent4>
      <a:accent5>
        <a:srgbClr val="DAEDEF"/>
      </a:accent5>
      <a:accent6>
        <a:srgbClr val="2D2D8A"/>
      </a:accent6>
      <a:hlink>
        <a:srgbClr val="C00000"/>
      </a:hlink>
      <a:folHlink>
        <a:srgbClr val="66330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8100000" algn="ctr" rotWithShape="0">
            <a:schemeClr val="bg2">
              <a:alpha val="50000"/>
            </a:schemeClr>
          </a:outerShdw>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FFCC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8100000" algn="ctr" rotWithShape="0">
            <a:schemeClr val="bg2">
              <a:alpha val="50000"/>
            </a:schemeClr>
          </a:outerShdw>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FFCC66"/>
            </a:solidFill>
            <a:effectLst/>
            <a:latin typeface="Arial"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 13">
        <a:dk1>
          <a:srgbClr val="000000"/>
        </a:dk1>
        <a:lt1>
          <a:srgbClr val="FFFFFF"/>
        </a:lt1>
        <a:dk2>
          <a:srgbClr val="FFFFFF"/>
        </a:dk2>
        <a:lt2>
          <a:srgbClr val="000066"/>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Bowerman</Template>
  <TotalTime>12751</TotalTime>
  <Words>3637</Words>
  <Application>Microsoft Office PowerPoint</Application>
  <PresentationFormat>On-screen Show (4:3)</PresentationFormat>
  <Paragraphs>497</Paragraphs>
  <Slides>90</Slides>
  <Notes>14</Notes>
  <HiddenSlides>0</HiddenSlides>
  <MMClips>0</MMClips>
  <ScaleCrop>false</ScaleCrop>
  <HeadingPairs>
    <vt:vector size="8" baseType="variant">
      <vt:variant>
        <vt:lpstr>Fonts Used</vt:lpstr>
      </vt:variant>
      <vt:variant>
        <vt:i4>7</vt:i4>
      </vt:variant>
      <vt:variant>
        <vt:lpstr>Design Template</vt:lpstr>
      </vt:variant>
      <vt:variant>
        <vt:i4>2</vt:i4>
      </vt:variant>
      <vt:variant>
        <vt:lpstr>Embedded OLE Servers</vt:lpstr>
      </vt:variant>
      <vt:variant>
        <vt:i4>3</vt:i4>
      </vt:variant>
      <vt:variant>
        <vt:lpstr>Slide Titles</vt:lpstr>
      </vt:variant>
      <vt:variant>
        <vt:i4>90</vt:i4>
      </vt:variant>
    </vt:vector>
  </HeadingPairs>
  <TitlesOfParts>
    <vt:vector size="102" baseType="lpstr">
      <vt:lpstr>Times New Roman</vt:lpstr>
      <vt:lpstr>Arial</vt:lpstr>
      <vt:lpstr>Calibri</vt:lpstr>
      <vt:lpstr>Book Antiqua</vt:lpstr>
      <vt:lpstr>Symbol</vt:lpstr>
      <vt:lpstr>MS Reference 1</vt:lpstr>
      <vt:lpstr>System</vt:lpstr>
      <vt:lpstr>Bowerman</vt:lpstr>
      <vt:lpstr>Bowerman</vt:lpstr>
      <vt:lpstr>Equation</vt:lpstr>
      <vt:lpstr>Worksheet</vt:lpstr>
      <vt:lpstr>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vector>
  </TitlesOfParts>
  <Company>Willamette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dc:title>
  <dc:creator>McGraw-Hill</dc:creator>
  <cp:lastModifiedBy>amy_rydzanicz</cp:lastModifiedBy>
  <cp:revision>559</cp:revision>
  <dcterms:created xsi:type="dcterms:W3CDTF">2000-06-23T08:21:46Z</dcterms:created>
  <dcterms:modified xsi:type="dcterms:W3CDTF">2011-02-18T15:31:09Z</dcterms:modified>
</cp:coreProperties>
</file>