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77" r:id="rId1"/>
  </p:sldMasterIdLst>
  <p:notesMasterIdLst>
    <p:notesMasterId r:id="rId76"/>
  </p:notesMasterIdLst>
  <p:handoutMasterIdLst>
    <p:handoutMasterId r:id="rId77"/>
  </p:handoutMasterIdLst>
  <p:sldIdLst>
    <p:sldId id="357" r:id="rId2"/>
    <p:sldId id="548" r:id="rId3"/>
    <p:sldId id="566" r:id="rId4"/>
    <p:sldId id="549" r:id="rId5"/>
    <p:sldId id="520" r:id="rId6"/>
    <p:sldId id="521" r:id="rId7"/>
    <p:sldId id="550" r:id="rId8"/>
    <p:sldId id="522" r:id="rId9"/>
    <p:sldId id="523" r:id="rId10"/>
    <p:sldId id="526" r:id="rId11"/>
    <p:sldId id="524" r:id="rId12"/>
    <p:sldId id="527" r:id="rId13"/>
    <p:sldId id="552" r:id="rId14"/>
    <p:sldId id="567" r:id="rId15"/>
    <p:sldId id="529" r:id="rId16"/>
    <p:sldId id="528" r:id="rId17"/>
    <p:sldId id="530" r:id="rId18"/>
    <p:sldId id="531" r:id="rId19"/>
    <p:sldId id="555" r:id="rId20"/>
    <p:sldId id="532" r:id="rId21"/>
    <p:sldId id="588" r:id="rId22"/>
    <p:sldId id="462" r:id="rId23"/>
    <p:sldId id="589" r:id="rId24"/>
    <p:sldId id="590" r:id="rId25"/>
    <p:sldId id="535" r:id="rId26"/>
    <p:sldId id="557" r:id="rId27"/>
    <p:sldId id="591" r:id="rId28"/>
    <p:sldId id="537" r:id="rId29"/>
    <p:sldId id="592" r:id="rId30"/>
    <p:sldId id="540" r:id="rId31"/>
    <p:sldId id="541" r:id="rId32"/>
    <p:sldId id="570" r:id="rId33"/>
    <p:sldId id="464" r:id="rId34"/>
    <p:sldId id="593" r:id="rId35"/>
    <p:sldId id="594" r:id="rId36"/>
    <p:sldId id="595" r:id="rId37"/>
    <p:sldId id="596" r:id="rId38"/>
    <p:sldId id="597" r:id="rId39"/>
    <p:sldId id="571" r:id="rId40"/>
    <p:sldId id="598" r:id="rId41"/>
    <p:sldId id="542" r:id="rId42"/>
    <p:sldId id="543" r:id="rId43"/>
    <p:sldId id="472" r:id="rId44"/>
    <p:sldId id="599" r:id="rId45"/>
    <p:sldId id="477" r:id="rId46"/>
    <p:sldId id="498" r:id="rId47"/>
    <p:sldId id="544" r:id="rId48"/>
    <p:sldId id="547" r:id="rId49"/>
    <p:sldId id="601" r:id="rId50"/>
    <p:sldId id="602" r:id="rId51"/>
    <p:sldId id="603" r:id="rId52"/>
    <p:sldId id="545" r:id="rId53"/>
    <p:sldId id="573" r:id="rId54"/>
    <p:sldId id="604" r:id="rId55"/>
    <p:sldId id="605" r:id="rId56"/>
    <p:sldId id="574" r:id="rId57"/>
    <p:sldId id="606" r:id="rId58"/>
    <p:sldId id="607" r:id="rId59"/>
    <p:sldId id="608" r:id="rId60"/>
    <p:sldId id="609" r:id="rId61"/>
    <p:sldId id="575" r:id="rId62"/>
    <p:sldId id="610" r:id="rId63"/>
    <p:sldId id="611" r:id="rId64"/>
    <p:sldId id="612" r:id="rId65"/>
    <p:sldId id="579" r:id="rId66"/>
    <p:sldId id="581" r:id="rId67"/>
    <p:sldId id="582" r:id="rId68"/>
    <p:sldId id="583" r:id="rId69"/>
    <p:sldId id="615" r:id="rId70"/>
    <p:sldId id="613" r:id="rId71"/>
    <p:sldId id="614" r:id="rId72"/>
    <p:sldId id="616" r:id="rId73"/>
    <p:sldId id="586" r:id="rId74"/>
    <p:sldId id="587" r:id="rId75"/>
  </p:sldIdLst>
  <p:sldSz cx="9144000" cy="6858000" type="screen4x3"/>
  <p:notesSz cx="6858000" cy="9296400"/>
  <p:embeddedFontLst>
    <p:embeddedFont>
      <p:font typeface="Calibri" pitchFamily="34" charset="0"/>
      <p:regular r:id="rId78"/>
      <p:bold r:id="rId79"/>
      <p:italic r:id="rId80"/>
      <p:boldItalic r:id="rId81"/>
    </p:embeddedFont>
    <p:embeddedFont>
      <p:font typeface="Book Antiqua" pitchFamily="18" charset="0"/>
      <p:regular r:id="rId82"/>
      <p:bold r:id="rId83"/>
      <p:italic r:id="rId84"/>
      <p:boldItalic r:id="rId85"/>
    </p:embeddedFont>
    <p:embeddedFont>
      <p:font typeface="MT Extra" pitchFamily="18" charset="2"/>
      <p:regular r:id="rId86"/>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ulcan High Command"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0000"/>
    <a:srgbClr val="660066"/>
    <a:srgbClr val="000099"/>
    <a:srgbClr val="006600"/>
    <a:srgbClr val="FFFFE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3183" autoAdjust="0"/>
    <p:restoredTop sz="99713" autoAdjust="0"/>
  </p:normalViewPr>
  <p:slideViewPr>
    <p:cSldViewPr>
      <p:cViewPr varScale="1">
        <p:scale>
          <a:sx n="95" d="100"/>
          <a:sy n="95" d="100"/>
        </p:scale>
        <p:origin x="-654"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9936"/>
    </p:cViewPr>
  </p:sorterViewPr>
  <p:notesViewPr>
    <p:cSldViewPr>
      <p:cViewPr varScale="1">
        <p:scale>
          <a:sx n="100" d="100"/>
          <a:sy n="100" d="100"/>
        </p:scale>
        <p:origin x="-3516" y="-90"/>
      </p:cViewPr>
      <p:guideLst>
        <p:guide orient="horz" pos="2928"/>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openxmlformats.org/officeDocument/2006/relationships/font" Target="fonts/font7.fntdata"/><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2.fntdata"/><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5.fntdata"/><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eaLnBrk="0" hangingPunct="0">
              <a:defRPr sz="1200"/>
            </a:lvl1pPr>
          </a:lstStyle>
          <a:p>
            <a:pPr>
              <a:defRPr/>
            </a:pPr>
            <a:fld id="{32960BCE-9B1D-46F6-AD19-F3E15A652EB5}" type="datetimeFigureOut">
              <a:rPr lang="en-US"/>
              <a:pPr>
                <a:defRPr/>
              </a:pPr>
              <a:t>12/6/2010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eaLnBrk="0" hangingPunct="0">
              <a:defRPr sz="1200"/>
            </a:lvl1pPr>
          </a:lstStyle>
          <a:p>
            <a:pPr>
              <a:defRPr/>
            </a:pPr>
            <a:fld id="{B13450F9-A7CC-4F92-BE09-27E47140AD2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a:p>
        </p:txBody>
      </p:sp>
      <p:sp>
        <p:nvSpPr>
          <p:cNvPr id="5127"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A9B9DF2D-736F-43BD-8012-5086BA501B1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523E8565-646C-40DB-AE8D-66B9D23F391F}" type="slidenum">
              <a:rPr lang="en-US" smtClean="0"/>
              <a:pPr/>
              <a:t>1</a:t>
            </a:fld>
            <a:endParaRPr lang="en-US" smtClean="0"/>
          </a:p>
        </p:txBody>
      </p:sp>
      <p:sp>
        <p:nvSpPr>
          <p:cNvPr id="21506" name="Rectangle 2"/>
          <p:cNvSpPr>
            <a:spLocks noGrp="1" noRot="1" noChangeAspect="1" noChangeArrowheads="1" noTextEdit="1"/>
          </p:cNvSpPr>
          <p:nvPr>
            <p:ph type="sldImg"/>
          </p:nvPr>
        </p:nvSpPr>
        <p:spPr>
          <a:solidFill>
            <a:srgbClr val="FFFFFF"/>
          </a:solidFill>
          <a:ln/>
        </p:spPr>
      </p:sp>
      <p:sp>
        <p:nvSpPr>
          <p:cNvPr id="215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DD8E04BA-D8E5-4B24-8A04-FF049699B830}" type="slidenum">
              <a:rPr lang="en-US" smtClean="0"/>
              <a:pPr/>
              <a:t>22</a:t>
            </a:fld>
            <a:endParaRPr lang="en-US" smtClean="0"/>
          </a:p>
        </p:txBody>
      </p:sp>
      <p:sp>
        <p:nvSpPr>
          <p:cNvPr id="111618" name="Rectangle 2"/>
          <p:cNvSpPr>
            <a:spLocks noGrp="1" noChangeArrowheads="1"/>
          </p:cNvSpPr>
          <p:nvPr>
            <p:ph type="body" idx="1"/>
          </p:nvPr>
        </p:nvSpPr>
        <p:spPr>
          <a:xfrm>
            <a:off x="912813" y="4414838"/>
            <a:ext cx="5030787" cy="4183062"/>
          </a:xfrm>
          <a:noFill/>
          <a:ln/>
        </p:spPr>
        <p:txBody>
          <a:bodyPr lIns="93663" tIns="46038" rIns="93663" bIns="46038"/>
          <a:lstStyle/>
          <a:p>
            <a:pPr defTabSz="930275" eaLnBrk="1" hangingPunct="1"/>
            <a:endParaRPr lang="en-CA" smtClean="0"/>
          </a:p>
        </p:txBody>
      </p:sp>
      <p:sp>
        <p:nvSpPr>
          <p:cNvPr id="111619" name="Rectangle 3"/>
          <p:cNvSpPr>
            <a:spLocks noGrp="1" noRot="1" noChangeAspect="1" noChangeArrowheads="1" noTextEdit="1"/>
          </p:cNvSpPr>
          <p:nvPr>
            <p:ph type="sldImg"/>
          </p:nvPr>
        </p:nvSpPr>
        <p:spPr>
          <a:xfrm>
            <a:off x="1114425" y="703263"/>
            <a:ext cx="4629150" cy="347345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p:spPr>
        <p:txBody>
          <a:bodyPr/>
          <a:lstStyle/>
          <a:p>
            <a:fld id="{F58DC2EB-0909-4503-AC61-FBC295524470}" type="slidenum">
              <a:rPr lang="en-US" smtClean="0"/>
              <a:pPr/>
              <a:t>33</a:t>
            </a:fld>
            <a:endParaRPr lang="en-US" smtClean="0"/>
          </a:p>
        </p:txBody>
      </p:sp>
      <p:sp>
        <p:nvSpPr>
          <p:cNvPr id="206850" name="Rectangle 2"/>
          <p:cNvSpPr>
            <a:spLocks noGrp="1" noChangeArrowheads="1"/>
          </p:cNvSpPr>
          <p:nvPr>
            <p:ph type="body" idx="1"/>
          </p:nvPr>
        </p:nvSpPr>
        <p:spPr>
          <a:xfrm>
            <a:off x="912813" y="4414838"/>
            <a:ext cx="5030787" cy="4183062"/>
          </a:xfrm>
          <a:noFill/>
          <a:ln/>
        </p:spPr>
        <p:txBody>
          <a:bodyPr lIns="93663" tIns="46038" rIns="93663" bIns="46038"/>
          <a:lstStyle/>
          <a:p>
            <a:pPr defTabSz="930275" eaLnBrk="1" hangingPunct="1"/>
            <a:endParaRPr lang="en-CA" smtClean="0"/>
          </a:p>
        </p:txBody>
      </p:sp>
      <p:sp>
        <p:nvSpPr>
          <p:cNvPr id="206851" name="Rectangle 3"/>
          <p:cNvSpPr>
            <a:spLocks noGrp="1" noRot="1" noChangeAspect="1" noChangeArrowheads="1" noTextEdit="1"/>
          </p:cNvSpPr>
          <p:nvPr>
            <p:ph type="sldImg"/>
          </p:nvPr>
        </p:nvSpPr>
        <p:spPr>
          <a:xfrm>
            <a:off x="1114425" y="703263"/>
            <a:ext cx="4629150" cy="3473450"/>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p:spPr>
        <p:txBody>
          <a:bodyPr/>
          <a:lstStyle/>
          <a:p>
            <a:fld id="{AC8C0185-6DC8-480C-9608-899B4971B9A4}" type="slidenum">
              <a:rPr lang="en-US" smtClean="0"/>
              <a:pPr/>
              <a:t>41</a:t>
            </a:fld>
            <a:endParaRPr lang="en-US" smtClean="0"/>
          </a:p>
        </p:txBody>
      </p:sp>
      <p:sp>
        <p:nvSpPr>
          <p:cNvPr id="208898" name="Rectangle 2"/>
          <p:cNvSpPr>
            <a:spLocks noGrp="1" noChangeArrowheads="1"/>
          </p:cNvSpPr>
          <p:nvPr>
            <p:ph type="body" idx="1"/>
          </p:nvPr>
        </p:nvSpPr>
        <p:spPr>
          <a:xfrm>
            <a:off x="912813" y="4414838"/>
            <a:ext cx="5030787" cy="4183062"/>
          </a:xfrm>
          <a:noFill/>
          <a:ln/>
        </p:spPr>
        <p:txBody>
          <a:bodyPr lIns="93663" tIns="46038" rIns="93663" bIns="46038"/>
          <a:lstStyle/>
          <a:p>
            <a:pPr defTabSz="930275" eaLnBrk="1" hangingPunct="1"/>
            <a:endParaRPr lang="en-CA" smtClean="0"/>
          </a:p>
        </p:txBody>
      </p:sp>
      <p:sp>
        <p:nvSpPr>
          <p:cNvPr id="208899" name="Rectangle 3"/>
          <p:cNvSpPr>
            <a:spLocks noGrp="1" noRot="1" noChangeAspect="1" noChangeArrowheads="1" noTextEdit="1"/>
          </p:cNvSpPr>
          <p:nvPr>
            <p:ph type="sldImg"/>
          </p:nvPr>
        </p:nvSpPr>
        <p:spPr>
          <a:xfrm>
            <a:off x="1114425" y="703263"/>
            <a:ext cx="4629150" cy="3473450"/>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p:spPr>
        <p:txBody>
          <a:bodyPr/>
          <a:lstStyle/>
          <a:p>
            <a:fld id="{02C1AE78-B277-4C24-8A51-4E6E0A625FEC}" type="slidenum">
              <a:rPr lang="en-US" smtClean="0"/>
              <a:pPr/>
              <a:t>43</a:t>
            </a:fld>
            <a:endParaRPr lang="en-US" smtClean="0"/>
          </a:p>
        </p:txBody>
      </p:sp>
      <p:sp>
        <p:nvSpPr>
          <p:cNvPr id="212994" name="Rectangle 2"/>
          <p:cNvSpPr>
            <a:spLocks noGrp="1" noChangeArrowheads="1"/>
          </p:cNvSpPr>
          <p:nvPr>
            <p:ph type="body" idx="1"/>
          </p:nvPr>
        </p:nvSpPr>
        <p:spPr>
          <a:xfrm>
            <a:off x="912813" y="4414838"/>
            <a:ext cx="5030787" cy="4183062"/>
          </a:xfrm>
          <a:noFill/>
          <a:ln/>
        </p:spPr>
        <p:txBody>
          <a:bodyPr lIns="93663" tIns="46038" rIns="93663" bIns="46038"/>
          <a:lstStyle/>
          <a:p>
            <a:pPr defTabSz="930275" eaLnBrk="1" hangingPunct="1"/>
            <a:endParaRPr lang="en-CA" smtClean="0"/>
          </a:p>
        </p:txBody>
      </p:sp>
      <p:sp>
        <p:nvSpPr>
          <p:cNvPr id="212995" name="Rectangle 3"/>
          <p:cNvSpPr>
            <a:spLocks noGrp="1" noRot="1" noChangeAspect="1" noChangeArrowheads="1" noTextEdit="1"/>
          </p:cNvSpPr>
          <p:nvPr>
            <p:ph type="sldImg"/>
          </p:nvPr>
        </p:nvSpPr>
        <p:spPr>
          <a:xfrm>
            <a:off x="1114425" y="703263"/>
            <a:ext cx="4629150" cy="3473450"/>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p:spPr>
        <p:txBody>
          <a:bodyPr/>
          <a:lstStyle/>
          <a:p>
            <a:fld id="{08BA2CD9-B0CC-48B8-A0F9-A712F64564DB}" type="slidenum">
              <a:rPr lang="en-US" smtClean="0"/>
              <a:pPr/>
              <a:t>45</a:t>
            </a:fld>
            <a:endParaRPr lang="en-US" smtClean="0"/>
          </a:p>
        </p:txBody>
      </p:sp>
      <p:sp>
        <p:nvSpPr>
          <p:cNvPr id="252930" name="Rectangle 2"/>
          <p:cNvSpPr>
            <a:spLocks noGrp="1" noChangeArrowheads="1"/>
          </p:cNvSpPr>
          <p:nvPr>
            <p:ph type="body" idx="1"/>
          </p:nvPr>
        </p:nvSpPr>
        <p:spPr>
          <a:xfrm>
            <a:off x="912813" y="4414838"/>
            <a:ext cx="5030787" cy="4183062"/>
          </a:xfrm>
          <a:noFill/>
          <a:ln/>
        </p:spPr>
        <p:txBody>
          <a:bodyPr lIns="93663" tIns="46038" rIns="93663" bIns="46038"/>
          <a:lstStyle/>
          <a:p>
            <a:pPr defTabSz="930275" eaLnBrk="1" hangingPunct="1"/>
            <a:endParaRPr lang="en-CA" smtClean="0"/>
          </a:p>
        </p:txBody>
      </p:sp>
      <p:sp>
        <p:nvSpPr>
          <p:cNvPr id="252931" name="Rectangle 3"/>
          <p:cNvSpPr>
            <a:spLocks noGrp="1" noRot="1" noChangeAspect="1" noChangeArrowheads="1" noTextEdit="1"/>
          </p:cNvSpPr>
          <p:nvPr>
            <p:ph type="sldImg"/>
          </p:nvPr>
        </p:nvSpPr>
        <p:spPr>
          <a:xfrm>
            <a:off x="1114425" y="703263"/>
            <a:ext cx="4629150" cy="3473450"/>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5"/>
          </p:nvPr>
        </p:nvSpPr>
        <p:spPr>
          <a:noFill/>
        </p:spPr>
        <p:txBody>
          <a:bodyPr/>
          <a:lstStyle/>
          <a:p>
            <a:fld id="{15D8D8E4-F5AD-4282-AEAF-370DDC7AF439}" type="slidenum">
              <a:rPr lang="en-US" smtClean="0"/>
              <a:pPr/>
              <a:t>46</a:t>
            </a:fld>
            <a:endParaRPr lang="en-US" smtClean="0"/>
          </a:p>
        </p:txBody>
      </p:sp>
      <p:sp>
        <p:nvSpPr>
          <p:cNvPr id="218114" name="Rectangle 2"/>
          <p:cNvSpPr>
            <a:spLocks noGrp="1" noChangeArrowheads="1"/>
          </p:cNvSpPr>
          <p:nvPr>
            <p:ph type="body" idx="1"/>
          </p:nvPr>
        </p:nvSpPr>
        <p:spPr>
          <a:xfrm>
            <a:off x="912813" y="4414838"/>
            <a:ext cx="5030787" cy="4183062"/>
          </a:xfrm>
          <a:noFill/>
          <a:ln/>
        </p:spPr>
        <p:txBody>
          <a:bodyPr lIns="93663" tIns="46038" rIns="93663" bIns="46038"/>
          <a:lstStyle/>
          <a:p>
            <a:pPr defTabSz="930275" eaLnBrk="1" hangingPunct="1"/>
            <a:endParaRPr lang="en-CA" smtClean="0"/>
          </a:p>
        </p:txBody>
      </p:sp>
      <p:sp>
        <p:nvSpPr>
          <p:cNvPr id="218115" name="Rectangle 3"/>
          <p:cNvSpPr>
            <a:spLocks noGrp="1" noRot="1" noChangeAspect="1" noChangeArrowheads="1" noTextEdit="1"/>
          </p:cNvSpPr>
          <p:nvPr>
            <p:ph type="sldImg"/>
          </p:nvPr>
        </p:nvSpPr>
        <p:spPr>
          <a:xfrm>
            <a:off x="1114425" y="703263"/>
            <a:ext cx="4629150" cy="3473450"/>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a:noFill/>
        </p:spPr>
        <p:txBody>
          <a:bodyPr/>
          <a:lstStyle/>
          <a:p>
            <a:fld id="{00148F39-CF98-4C65-883F-AAE3BD63768C}" type="slidenum">
              <a:rPr lang="en-US" smtClean="0"/>
              <a:pPr/>
              <a:t>67</a:t>
            </a:fld>
            <a:endParaRPr lang="en-US" smtClean="0"/>
          </a:p>
        </p:txBody>
      </p:sp>
      <p:sp>
        <p:nvSpPr>
          <p:cNvPr id="246786" name="Rectangle 2"/>
          <p:cNvSpPr>
            <a:spLocks noGrp="1" noChangeArrowheads="1"/>
          </p:cNvSpPr>
          <p:nvPr>
            <p:ph type="body" idx="1"/>
          </p:nvPr>
        </p:nvSpPr>
        <p:spPr>
          <a:xfrm>
            <a:off x="912813" y="4414838"/>
            <a:ext cx="5030787" cy="4183062"/>
          </a:xfrm>
          <a:noFill/>
          <a:ln/>
        </p:spPr>
        <p:txBody>
          <a:bodyPr lIns="93663" tIns="46038" rIns="93663" bIns="46038"/>
          <a:lstStyle/>
          <a:p>
            <a:pPr defTabSz="930275" eaLnBrk="1" hangingPunct="1"/>
            <a:endParaRPr lang="en-CA" smtClean="0"/>
          </a:p>
        </p:txBody>
      </p:sp>
      <p:sp>
        <p:nvSpPr>
          <p:cNvPr id="246787" name="Rectangle 3"/>
          <p:cNvSpPr>
            <a:spLocks noGrp="1" noRot="1" noChangeAspect="1" noChangeArrowheads="1" noTextEdit="1"/>
          </p:cNvSpPr>
          <p:nvPr>
            <p:ph type="sldImg"/>
          </p:nvPr>
        </p:nvSpPr>
        <p:spPr>
          <a:xfrm>
            <a:off x="1114425" y="703263"/>
            <a:ext cx="4629150" cy="3473450"/>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p:spPr>
        <p:txBody>
          <a:bodyPr/>
          <a:lstStyle/>
          <a:p>
            <a:fld id="{107BB56D-6A62-46E2-B27C-8049153574C3}" type="slidenum">
              <a:rPr lang="en-US" smtClean="0"/>
              <a:pPr/>
              <a:t>68</a:t>
            </a:fld>
            <a:endParaRPr lang="en-US" smtClean="0"/>
          </a:p>
        </p:txBody>
      </p:sp>
      <p:sp>
        <p:nvSpPr>
          <p:cNvPr id="249858" name="Rectangle 2"/>
          <p:cNvSpPr>
            <a:spLocks noGrp="1" noChangeArrowheads="1"/>
          </p:cNvSpPr>
          <p:nvPr>
            <p:ph type="body" idx="1"/>
          </p:nvPr>
        </p:nvSpPr>
        <p:spPr>
          <a:xfrm>
            <a:off x="912813" y="4414838"/>
            <a:ext cx="5030787" cy="4183062"/>
          </a:xfrm>
          <a:noFill/>
          <a:ln/>
        </p:spPr>
        <p:txBody>
          <a:bodyPr lIns="93663" tIns="46038" rIns="93663" bIns="46038"/>
          <a:lstStyle/>
          <a:p>
            <a:pPr defTabSz="930275" eaLnBrk="1" hangingPunct="1"/>
            <a:endParaRPr lang="en-CA" smtClean="0"/>
          </a:p>
        </p:txBody>
      </p:sp>
      <p:sp>
        <p:nvSpPr>
          <p:cNvPr id="249859" name="Rectangle 3"/>
          <p:cNvSpPr>
            <a:spLocks noGrp="1" noRot="1" noChangeAspect="1" noChangeArrowheads="1" noTextEdit="1"/>
          </p:cNvSpPr>
          <p:nvPr>
            <p:ph type="sldImg"/>
          </p:nvPr>
        </p:nvSpPr>
        <p:spPr>
          <a:xfrm>
            <a:off x="1114425" y="703263"/>
            <a:ext cx="4629150" cy="347345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6400800"/>
            <a:ext cx="8839200" cy="457200"/>
          </a:xfrm>
          <a:prstGeom prst="rect">
            <a:avLst/>
          </a:prstGeom>
          <a:noFill/>
          <a:ln w="12700" cap="sq">
            <a:noFill/>
            <a:miter lim="800000"/>
            <a:headEnd type="none" w="sm" len="sm"/>
            <a:tailEnd type="none" w="sm" len="sm"/>
          </a:ln>
          <a:effectLst/>
        </p:spPr>
        <p:txBody>
          <a:bodyPr/>
          <a:lstStyle/>
          <a:p>
            <a:pPr algn="r" eaLnBrk="0" hangingPunct="0">
              <a:spcBef>
                <a:spcPct val="50000"/>
              </a:spcBef>
              <a:defRPr/>
            </a:pPr>
            <a:endParaRPr lang="en-US" sz="1200" b="1" i="1" dirty="0">
              <a:solidFill>
                <a:schemeClr val="bg1"/>
              </a:solidFill>
              <a:latin typeface="Arial" pitchFamily="34" charset="0"/>
              <a:cs typeface="Arial" pitchFamily="34" charset="0"/>
            </a:endParaRPr>
          </a:p>
        </p:txBody>
      </p:sp>
      <p:pic>
        <p:nvPicPr>
          <p:cNvPr id="5" name="Picture 6" descr="Bowerman 0002371 low.jpg"/>
          <p:cNvPicPr>
            <a:picLocks noChangeAspect="1"/>
          </p:cNvPicPr>
          <p:nvPr/>
        </p:nvPicPr>
        <p:blipFill>
          <a:blip r:embed="rId2"/>
          <a:srcRect/>
          <a:stretch>
            <a:fillRect/>
          </a:stretch>
        </p:blipFill>
        <p:spPr bwMode="auto">
          <a:xfrm>
            <a:off x="180975" y="352425"/>
            <a:ext cx="4552950" cy="5922963"/>
          </a:xfrm>
          <a:prstGeom prst="rect">
            <a:avLst/>
          </a:prstGeom>
          <a:gradFill rotWithShape="0">
            <a:gsLst>
              <a:gs pos="0">
                <a:srgbClr val="5E9EFF"/>
              </a:gs>
              <a:gs pos="39999">
                <a:srgbClr val="85C2FF"/>
              </a:gs>
              <a:gs pos="70000">
                <a:srgbClr val="C4D6EB"/>
              </a:gs>
              <a:gs pos="100000">
                <a:srgbClr val="FFEBFA"/>
              </a:gs>
            </a:gsLst>
            <a:lin ang="5400000"/>
          </a:gradFill>
          <a:ln w="9525">
            <a:noFill/>
            <a:miter lim="800000"/>
            <a:headEnd/>
            <a:tailEnd/>
          </a:ln>
        </p:spPr>
      </p:pic>
      <p:sp>
        <p:nvSpPr>
          <p:cNvPr id="6" name="Text Box 6"/>
          <p:cNvSpPr txBox="1">
            <a:spLocks noChangeArrowheads="1"/>
          </p:cNvSpPr>
          <p:nvPr/>
        </p:nvSpPr>
        <p:spPr bwMode="auto">
          <a:xfrm>
            <a:off x="5100638" y="4953000"/>
            <a:ext cx="3713162" cy="307975"/>
          </a:xfrm>
          <a:prstGeom prst="rect">
            <a:avLst/>
          </a:prstGeom>
          <a:gradFill rotWithShape="0">
            <a:gsLst>
              <a:gs pos="0">
                <a:schemeClr val="bg1"/>
              </a:gs>
              <a:gs pos="100000">
                <a:schemeClr val="bg1">
                  <a:gamma/>
                  <a:shade val="66667"/>
                  <a:invGamma/>
                </a:schemeClr>
              </a:gs>
            </a:gsLst>
            <a:lin ang="5400000" scaled="1"/>
          </a:gradFill>
          <a:ln w="9525" algn="ctr">
            <a:noFill/>
            <a:miter lim="800000"/>
            <a:headEnd/>
            <a:tailEnd/>
          </a:ln>
          <a:effectLst>
            <a:outerShdw dist="35921" dir="8100000" algn="ctr" rotWithShape="0">
              <a:schemeClr val="bg2">
                <a:alpha val="50000"/>
              </a:schemeClr>
            </a:outerShdw>
          </a:effectLst>
        </p:spPr>
        <p:txBody>
          <a:bodyPr anchorCtr="1">
            <a:spAutoFit/>
          </a:bodyPr>
          <a:lstStyle/>
          <a:p>
            <a:pPr algn="ctr" eaLnBrk="0" hangingPunct="0">
              <a:defRPr/>
            </a:pPr>
            <a:r>
              <a:rPr lang="en-US" sz="1400" dirty="0">
                <a:latin typeface="Arial" pitchFamily="34" charset="0"/>
                <a:cs typeface="Arial" pitchFamily="34" charset="0"/>
              </a:rPr>
              <a:t>Adapted by Peter Au, George Brown College</a:t>
            </a:r>
          </a:p>
        </p:txBody>
      </p:sp>
      <p:sp>
        <p:nvSpPr>
          <p:cNvPr id="7" name="Rectangle 7"/>
          <p:cNvSpPr>
            <a:spLocks noChangeArrowheads="1"/>
          </p:cNvSpPr>
          <p:nvPr userDrawn="1"/>
        </p:nvSpPr>
        <p:spPr bwMode="auto">
          <a:xfrm>
            <a:off x="136525" y="6400800"/>
            <a:ext cx="8839200" cy="457200"/>
          </a:xfrm>
          <a:prstGeom prst="rect">
            <a:avLst/>
          </a:prstGeom>
          <a:noFill/>
          <a:ln w="12700" cap="sq">
            <a:noFill/>
            <a:miter lim="800000"/>
            <a:headEnd type="none" w="sm" len="sm"/>
            <a:tailEnd type="none" w="sm" len="sm"/>
          </a:ln>
          <a:effectLst/>
        </p:spPr>
        <p:txBody>
          <a:bodyPr/>
          <a:lstStyle/>
          <a:p>
            <a:pPr algn="r" eaLnBrk="0" hangingPunct="0">
              <a:spcBef>
                <a:spcPct val="50000"/>
              </a:spcBef>
              <a:defRPr/>
            </a:pPr>
            <a:r>
              <a:rPr lang="en-US" sz="1200" b="1" i="1">
                <a:solidFill>
                  <a:schemeClr val="bg1"/>
                </a:solidFill>
                <a:latin typeface="Book Antiqua" pitchFamily="18" charset="0"/>
              </a:rPr>
              <a:t>McGraw-Hill Ryerson                                                                                                  Copyright</a:t>
            </a:r>
            <a:r>
              <a:rPr lang="en-US" sz="1200">
                <a:solidFill>
                  <a:schemeClr val="bg1"/>
                </a:solidFill>
                <a:latin typeface="Book Antiqua" pitchFamily="18" charset="0"/>
              </a:rPr>
              <a:t> </a:t>
            </a:r>
            <a:r>
              <a:rPr lang="en-US" sz="1200" b="1" i="1">
                <a:solidFill>
                  <a:schemeClr val="bg1"/>
                </a:solidFill>
                <a:latin typeface="Book Antiqua" pitchFamily="18" charset="0"/>
              </a:rPr>
              <a:t>© 2011 McGraw-Hill Ryerson Limited.</a:t>
            </a:r>
          </a:p>
        </p:txBody>
      </p:sp>
      <p:sp>
        <p:nvSpPr>
          <p:cNvPr id="244740" name="Rectangle 4"/>
          <p:cNvSpPr>
            <a:spLocks noGrp="1" noChangeArrowheads="1"/>
          </p:cNvSpPr>
          <p:nvPr>
            <p:ph type="ctrTitle"/>
          </p:nvPr>
        </p:nvSpPr>
        <p:spPr>
          <a:xfrm>
            <a:off x="4895850" y="352425"/>
            <a:ext cx="4038600" cy="1238250"/>
          </a:xfrm>
          <a:effectLst>
            <a:outerShdw dist="35921" dir="8100000" algn="ctr" rotWithShape="0">
              <a:schemeClr val="bg2">
                <a:alpha val="50000"/>
              </a:schemeClr>
            </a:outerShdw>
          </a:effectLst>
        </p:spPr>
        <p:txBody>
          <a:bodyPr/>
          <a:lstStyle>
            <a:lvl1pPr>
              <a:defRPr sz="3600">
                <a:solidFill>
                  <a:srgbClr val="FFCC66"/>
                </a:solidFill>
              </a:defRPr>
            </a:lvl1pPr>
          </a:lstStyle>
          <a:p>
            <a:r>
              <a:rPr lang="en-US" smtClean="0"/>
              <a:t>Click to edit Master title style</a:t>
            </a:r>
            <a:endParaRPr lang="en-US" dirty="0"/>
          </a:p>
        </p:txBody>
      </p:sp>
      <p:sp>
        <p:nvSpPr>
          <p:cNvPr id="244741" name="Rectangle 5"/>
          <p:cNvSpPr>
            <a:spLocks noGrp="1" noChangeArrowheads="1"/>
          </p:cNvSpPr>
          <p:nvPr>
            <p:ph type="subTitle" idx="1"/>
          </p:nvPr>
        </p:nvSpPr>
        <p:spPr>
          <a:xfrm>
            <a:off x="4924425" y="1828800"/>
            <a:ext cx="4038600" cy="3810000"/>
          </a:xfrm>
          <a:effectLst>
            <a:outerShdw dist="35921" dir="8100000" algn="ctr" rotWithShape="0">
              <a:schemeClr val="bg2">
                <a:alpha val="50000"/>
              </a:schemeClr>
            </a:outerShdw>
          </a:effectLst>
        </p:spPr>
        <p:txBody>
          <a:bodyPr anchor="ctr" anchorCtr="1">
            <a:scene3d>
              <a:camera prst="obliqueTopLeft"/>
              <a:lightRig rig="threePt" dir="t"/>
            </a:scene3d>
            <a:sp3d extrusionH="57150" contourW="12700">
              <a:extrusionClr>
                <a:srgbClr val="663300"/>
              </a:extrusionClr>
              <a:contourClr>
                <a:srgbClr val="663300"/>
              </a:contourClr>
            </a:sp3d>
          </a:bodyPr>
          <a:lstStyle>
            <a:lvl1pPr marL="0" indent="0" algn="ctr">
              <a:buFontTx/>
              <a:buNone/>
              <a:defRPr>
                <a:solidFill>
                  <a:schemeClr val="bg1"/>
                </a:solidFill>
                <a:effectLst>
                  <a:outerShdw blurRad="60007" dist="310007" dir="7680000" sy="30000" kx="1300200" algn="ctr" rotWithShape="0">
                    <a:prstClr val="black">
                      <a:alpha val="32000"/>
                    </a:prstClr>
                  </a:outerShdw>
                </a:effectLst>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10-</a:t>
            </a:r>
            <a:fld id="{443DC6F6-963C-48F4-A02B-F91043B5996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19812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0"/>
            <a:ext cx="57912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10-</a:t>
            </a:r>
            <a:fld id="{831E3C6F-0D27-4556-9490-19F6BB51691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7924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80293" y="1225061"/>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994" y="1218028"/>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7028" y="387096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r>
              <a:rPr lang="en-US"/>
              <a:t>10-</a:t>
            </a:r>
            <a:fld id="{8FE7C78E-219E-45C6-9009-E4201DBD987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8427" y="0"/>
            <a:ext cx="79248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1394" y="1210994"/>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8129" y="1210994"/>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3259" y="3969434"/>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8129" y="3962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t>10-</a:t>
            </a:r>
            <a:fld id="{4B2D7AE5-565A-4806-A211-EF9EC1FF0F1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462" y="0"/>
            <a:ext cx="7924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5461" y="1218028"/>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63" y="1225062"/>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t>10-</a:t>
            </a:r>
            <a:fld id="{D8E967E0-17CA-45C2-AB21-0E001F44364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9248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43000" y="1295400"/>
            <a:ext cx="7924800" cy="5181600"/>
          </a:xfrm>
        </p:spPr>
        <p:txBody>
          <a:bodyPr/>
          <a:lstStyle/>
          <a:p>
            <a:pPr lvl="0"/>
            <a:r>
              <a:rPr lang="en-US" noProof="0" smtClean="0"/>
              <a:t>Click icon to add table</a:t>
            </a:r>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r>
              <a:rPr lang="en-US"/>
              <a:t>10-</a:t>
            </a:r>
            <a:fld id="{454C3DE5-6A7C-4779-8920-09394FC1F06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9248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295400"/>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295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3962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r>
              <a:rPr lang="en-US"/>
              <a:t>10-</a:t>
            </a:r>
            <a:fld id="{5E1A9A4C-2BE6-4C4D-8121-E605C0D0DBF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80728"/>
          </a:xfrm>
        </p:spPr>
        <p:txBody>
          <a:bodyPr/>
          <a:lstStyle>
            <a:lvl1pPr>
              <a:defRPr>
                <a:effectLst>
                  <a:outerShdw blurRad="60007" dist="310007" dir="7680000" sy="30000" kx="1300200" algn="ctr" rotWithShape="0">
                    <a:prstClr val="black">
                      <a:alpha val="32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36563" y="1066800"/>
            <a:ext cx="7924800" cy="5410200"/>
          </a:xfrm>
        </p:spPr>
        <p:txBody>
          <a:bodyPr/>
          <a:lstStyle>
            <a:lvl1pPr>
              <a:defRPr sz="2800" baseline="0"/>
            </a:lvl1pPr>
            <a:lvl2pPr>
              <a:defRPr sz="2000"/>
            </a:lvl2pPr>
            <a:lvl3pPr>
              <a:defRPr sz="2000"/>
            </a:lvl3pPr>
            <a:lvl4pPr>
              <a:defRPr sz="18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a:t>10-</a:t>
            </a:r>
            <a:fld id="{23E8594F-6D27-4EC8-9D36-0DCB46698A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a:t>10-</a:t>
            </a:r>
            <a:fld id="{93657DD4-F304-4F98-AD75-0D6AB8737F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1394" y="1239129"/>
            <a:ext cx="3886200" cy="5181600"/>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8129" y="1246163"/>
            <a:ext cx="3886200" cy="5181600"/>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sldNum" sz="quarter" idx="10"/>
          </p:nvPr>
        </p:nvSpPr>
        <p:spPr>
          <a:ln/>
        </p:spPr>
        <p:txBody>
          <a:bodyPr/>
          <a:lstStyle>
            <a:lvl1pPr>
              <a:defRPr/>
            </a:lvl1pPr>
          </a:lstStyle>
          <a:p>
            <a:pPr>
              <a:defRPr/>
            </a:pPr>
            <a:r>
              <a:rPr lang="en-US"/>
              <a:t>10-</a:t>
            </a:r>
            <a:fld id="{B1ADE09A-5FA9-4707-97E3-A98CACED1D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5063"/>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56214"/>
            <a:ext cx="4040188"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t>10-</a:t>
            </a:r>
            <a:fld id="{558DB1EA-67FA-48FC-AFC9-FCACFFFF88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lvl1pPr>
              <a:defRPr sz="4400"/>
            </a:lvl1pPr>
          </a:lstStyle>
          <a:p>
            <a:r>
              <a:rPr lang="en-US" smtClean="0"/>
              <a:t>Click to edit Master title style</a:t>
            </a:r>
            <a:endParaRPr lang="en-US" dirty="0"/>
          </a:p>
        </p:txBody>
      </p:sp>
      <p:sp>
        <p:nvSpPr>
          <p:cNvPr id="3" name="Rectangle 5"/>
          <p:cNvSpPr>
            <a:spLocks noGrp="1" noChangeArrowheads="1"/>
          </p:cNvSpPr>
          <p:nvPr>
            <p:ph type="sldNum" sz="quarter" idx="10"/>
          </p:nvPr>
        </p:nvSpPr>
        <p:spPr>
          <a:ln/>
        </p:spPr>
        <p:txBody>
          <a:bodyPr/>
          <a:lstStyle>
            <a:lvl1pPr>
              <a:defRPr/>
            </a:lvl1pPr>
          </a:lstStyle>
          <a:p>
            <a:pPr>
              <a:defRPr/>
            </a:pPr>
            <a:r>
              <a:rPr lang="en-US"/>
              <a:t>10-</a:t>
            </a:r>
            <a:fld id="{C4567DC9-563D-4D14-B992-61C40FC169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a:t>10-</a:t>
            </a:r>
            <a:fld id="{C37783AD-55E5-4C0E-BE07-7F31BAAA42A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t>10-</a:t>
            </a:r>
            <a:fld id="{9A9EFB38-233A-4068-B4B9-CCE1BF7EFA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t>10-</a:t>
            </a:r>
            <a:fld id="{56B77A2E-F357-45B1-ADD0-6C0CA49599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A8486"/>
            </a:gs>
            <a:gs pos="50000">
              <a:schemeClr val="accent1">
                <a:shade val="67500"/>
                <a:satMod val="115000"/>
              </a:schemeClr>
            </a:gs>
            <a:gs pos="100000">
              <a:schemeClr val="accent1">
                <a:shade val="100000"/>
                <a:satMod val="115000"/>
              </a:schemeClr>
            </a:gs>
          </a:gsLst>
          <a:lin ang="8100000" scaled="0"/>
          <a:tileRect/>
        </a:gradFill>
        <a:effectLst/>
      </p:bgPr>
    </p:bg>
    <p:spTree>
      <p:nvGrpSpPr>
        <p:cNvPr id="1" name=""/>
        <p:cNvGrpSpPr/>
        <p:nvPr/>
      </p:nvGrpSpPr>
      <p:grpSpPr>
        <a:xfrm>
          <a:off x="0" y="0"/>
          <a:ext cx="0" cy="0"/>
          <a:chOff x="0" y="0"/>
          <a:chExt cx="0" cy="0"/>
        </a:xfrm>
      </p:grpSpPr>
      <p:sp>
        <p:nvSpPr>
          <p:cNvPr id="243715" name="Rectangle 3"/>
          <p:cNvSpPr>
            <a:spLocks noGrp="1" noChangeArrowheads="1"/>
          </p:cNvSpPr>
          <p:nvPr>
            <p:ph type="title"/>
          </p:nvPr>
        </p:nvSpPr>
        <p:spPr bwMode="auto">
          <a:xfrm>
            <a:off x="608013" y="0"/>
            <a:ext cx="79248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bliqueTopLeft"/>
              <a:lightRig rig="threePt" dir="t"/>
            </a:scene3d>
          </a:bodyPr>
          <a:lstStyle/>
          <a:p>
            <a:pPr lvl="0"/>
            <a:r>
              <a:rPr lang="en-US" smtClean="0"/>
              <a:t>Click to edit Master title style</a:t>
            </a:r>
            <a:endParaRPr lang="en-US" dirty="0" smtClean="0"/>
          </a:p>
        </p:txBody>
      </p:sp>
      <p:sp>
        <p:nvSpPr>
          <p:cNvPr id="114691" name="Rectangle 4"/>
          <p:cNvSpPr>
            <a:spLocks noGrp="1" noChangeArrowheads="1"/>
          </p:cNvSpPr>
          <p:nvPr>
            <p:ph type="body" idx="1"/>
          </p:nvPr>
        </p:nvSpPr>
        <p:spPr bwMode="auto">
          <a:xfrm>
            <a:off x="630238" y="1225550"/>
            <a:ext cx="7924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3717" name="Rectangle 5"/>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solidFill>
                  <a:schemeClr val="accent2"/>
                </a:solidFill>
                <a:latin typeface="Arial" pitchFamily="34" charset="0"/>
                <a:cs typeface="Arial" pitchFamily="34" charset="0"/>
              </a:defRPr>
            </a:lvl1pPr>
          </a:lstStyle>
          <a:p>
            <a:pPr>
              <a:defRPr/>
            </a:pPr>
            <a:r>
              <a:rPr lang="en-US"/>
              <a:t>10-</a:t>
            </a:r>
            <a:fld id="{D7F2C3CD-1CA7-41FD-995A-2C7F8A2E48F1}" type="slidenum">
              <a:rPr lang="en-US"/>
              <a:pPr>
                <a:defRPr/>
              </a:pPr>
              <a:t>‹#›</a:t>
            </a:fld>
            <a:endParaRPr lang="en-US"/>
          </a:p>
        </p:txBody>
      </p:sp>
      <p:sp>
        <p:nvSpPr>
          <p:cNvPr id="243720" name="Text Box 8"/>
          <p:cNvSpPr txBox="1">
            <a:spLocks noChangeArrowheads="1"/>
          </p:cNvSpPr>
          <p:nvPr/>
        </p:nvSpPr>
        <p:spPr bwMode="auto">
          <a:xfrm>
            <a:off x="0" y="6583363"/>
            <a:ext cx="4987925" cy="274637"/>
          </a:xfrm>
          <a:prstGeom prst="rect">
            <a:avLst/>
          </a:prstGeom>
          <a:noFill/>
          <a:ln w="9525" algn="ctr">
            <a:noFill/>
            <a:miter lim="800000"/>
            <a:headEnd/>
            <a:tailEnd/>
          </a:ln>
          <a:effectLst/>
        </p:spPr>
        <p:txBody>
          <a:bodyPr>
            <a:spAutoFit/>
          </a:bodyPr>
          <a:lstStyle/>
          <a:p>
            <a:pPr eaLnBrk="0" hangingPunct="0">
              <a:defRPr/>
            </a:pPr>
            <a:r>
              <a:rPr lang="en-US" sz="1200" dirty="0">
                <a:effectLst>
                  <a:outerShdw blurRad="38100" dist="38100" dir="2700000" algn="tl">
                    <a:srgbClr val="C0C0C0"/>
                  </a:outerShdw>
                </a:effectLst>
                <a:latin typeface="Arial" pitchFamily="34" charset="0"/>
                <a:cs typeface="Arial" pitchFamily="34" charset="0"/>
              </a:rPr>
              <a:t>Copyright © 2011 McGraw-Hill Ryerson Limited</a:t>
            </a:r>
          </a:p>
        </p:txBody>
      </p:sp>
    </p:spTree>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3" r:id="rId12"/>
    <p:sldLayoutId id="2147483682" r:id="rId13"/>
    <p:sldLayoutId id="2147483681" r:id="rId14"/>
    <p:sldLayoutId id="2147483680" r:id="rId15"/>
    <p:sldLayoutId id="2147483679" r:id="rId1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bg1"/>
          </a:solidFill>
          <a:effectLst>
            <a:outerShdw blurRad="60007" dist="310007" dir="7680000" sy="30000" kx="1300200" algn="ctr" rotWithShape="0">
              <a:prstClr val="black">
                <a:alpha val="32000"/>
              </a:prstClr>
            </a:outerShdw>
          </a:effectLst>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bg1"/>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62.xml"/><Relationship Id="rId4" Type="http://schemas.openxmlformats.org/officeDocument/2006/relationships/slide" Target="slide41.xml"/></Relationships>
</file>

<file path=ppt/slides/_rels/slide2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9.bin"/></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3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30.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vmlDrawing" Target="../drawings/vmlDrawing13.vml"/><Relationship Id="rId4" Type="http://schemas.openxmlformats.org/officeDocument/2006/relationships/oleObject" Target="../embeddings/oleObject24.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34.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7.jpeg"/></Relationships>
</file>

<file path=ppt/slides/_rels/slide52.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7.jpeg"/></Relationships>
</file>

<file path=ppt/slides/_rels/slide55.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4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oleObject" Target="../embeddings/oleObject46.bin"/></Relationships>
</file>

<file path=ppt/slides/_rels/slide61.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30.w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oleObject" Target="../embeddings/oleObject47.bin"/><Relationship Id="rId4" Type="http://schemas.openxmlformats.org/officeDocument/2006/relationships/image" Target="../media/image64.jpe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oleObject" Target="../embeddings/oleObject52.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oleObject54.bin"/></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oleObject" Target="../embeddings/oleObject56.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3" name="Rectangle 5"/>
          <p:cNvSpPr>
            <a:spLocks noGrp="1" noChangeArrowheads="1"/>
          </p:cNvSpPr>
          <p:nvPr>
            <p:ph type="ctrTitle"/>
          </p:nvPr>
        </p:nvSpPr>
        <p:spPr/>
        <p:txBody>
          <a:bodyPr/>
          <a:lstStyle/>
          <a:p>
            <a:pPr eaLnBrk="1" hangingPunct="1">
              <a:defRPr/>
            </a:pPr>
            <a:r>
              <a:rPr lang="en-US" smtClean="0"/>
              <a:t>Chapter 10</a:t>
            </a:r>
          </a:p>
        </p:txBody>
      </p:sp>
      <p:sp>
        <p:nvSpPr>
          <p:cNvPr id="206852" name="Rectangle 4"/>
          <p:cNvSpPr>
            <a:spLocks noGrp="1" noChangeArrowheads="1"/>
          </p:cNvSpPr>
          <p:nvPr>
            <p:ph type="subTitle" idx="1"/>
          </p:nvPr>
        </p:nvSpPr>
        <p:spPr/>
        <p:txBody>
          <a:bodyPr/>
          <a:lstStyle/>
          <a:p>
            <a:pPr eaLnBrk="1" hangingPunct="1">
              <a:defRPr/>
            </a:pPr>
            <a:r>
              <a:rPr lang="en-US" smtClean="0"/>
              <a:t>Experimental Design and Analysis of Variance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noAutofit/>
          </a:bodyPr>
          <a:lstStyle/>
          <a:p>
            <a:pPr eaLnBrk="1" hangingPunct="1">
              <a:defRPr/>
            </a:pPr>
            <a:r>
              <a:rPr lang="en-US" sz="3600" dirty="0" smtClean="0"/>
              <a:t>Example 10.1 Training Method Experiment Case</a:t>
            </a:r>
          </a:p>
        </p:txBody>
      </p:sp>
      <p:sp>
        <p:nvSpPr>
          <p:cNvPr id="40964" name="Rectangle 3"/>
          <p:cNvSpPr>
            <a:spLocks noGrp="1" noChangeArrowheads="1"/>
          </p:cNvSpPr>
          <p:nvPr>
            <p:ph idx="1"/>
          </p:nvPr>
        </p:nvSpPr>
        <p:spPr>
          <a:xfrm>
            <a:off x="636588" y="1066800"/>
            <a:ext cx="7924800" cy="5410200"/>
          </a:xfrm>
        </p:spPr>
        <p:txBody>
          <a:bodyPr/>
          <a:lstStyle/>
          <a:p>
            <a:pPr eaLnBrk="1" hangingPunct="1">
              <a:lnSpc>
                <a:spcPct val="90000"/>
              </a:lnSpc>
            </a:pPr>
            <a:r>
              <a:rPr lang="en-US" sz="2400" smtClean="0"/>
              <a:t>Use a completely randomized experimental design</a:t>
            </a:r>
          </a:p>
          <a:p>
            <a:pPr lvl="1" eaLnBrk="1" hangingPunct="1">
              <a:lnSpc>
                <a:spcPct val="90000"/>
              </a:lnSpc>
            </a:pPr>
            <a:r>
              <a:rPr lang="en-US" smtClean="0"/>
              <a:t>Have available a large pool of newly hired employees</a:t>
            </a:r>
          </a:p>
          <a:p>
            <a:pPr lvl="1" eaLnBrk="1" hangingPunct="1">
              <a:lnSpc>
                <a:spcPct val="90000"/>
              </a:lnSpc>
            </a:pPr>
            <a:r>
              <a:rPr lang="en-US" smtClean="0"/>
              <a:t>Need samples of size five for each training type</a:t>
            </a:r>
          </a:p>
          <a:p>
            <a:pPr lvl="1" eaLnBrk="1" hangingPunct="1">
              <a:lnSpc>
                <a:spcPct val="90000"/>
              </a:lnSpc>
            </a:pPr>
            <a:r>
              <a:rPr lang="en-US" smtClean="0"/>
              <a:t>Randomly select five people from the pool; assign these five to training method A (Video Training)</a:t>
            </a:r>
          </a:p>
          <a:p>
            <a:pPr lvl="1" eaLnBrk="1" hangingPunct="1">
              <a:lnSpc>
                <a:spcPct val="90000"/>
              </a:lnSpc>
            </a:pPr>
            <a:r>
              <a:rPr lang="en-US" smtClean="0"/>
              <a:t>Randomly select five people from the </a:t>
            </a:r>
            <a:r>
              <a:rPr lang="en-US" b="1" smtClean="0"/>
              <a:t>remaining</a:t>
            </a:r>
            <a:r>
              <a:rPr lang="en-US" smtClean="0"/>
              <a:t> new employees; these five are assigned to training method B (Interactive)</a:t>
            </a:r>
          </a:p>
          <a:p>
            <a:pPr lvl="1" eaLnBrk="1" hangingPunct="1">
              <a:lnSpc>
                <a:spcPct val="90000"/>
              </a:lnSpc>
            </a:pPr>
            <a:r>
              <a:rPr lang="en-US" smtClean="0"/>
              <a:t>Randomly select five people from the </a:t>
            </a:r>
            <a:r>
              <a:rPr lang="en-US" b="1" smtClean="0"/>
              <a:t>remaining</a:t>
            </a:r>
            <a:r>
              <a:rPr lang="en-US" smtClean="0"/>
              <a:t> employees; these five are assigned to training method C (Standard-reading only)</a:t>
            </a:r>
          </a:p>
          <a:p>
            <a:pPr eaLnBrk="1" hangingPunct="1">
              <a:lnSpc>
                <a:spcPct val="90000"/>
              </a:lnSpc>
            </a:pPr>
            <a:r>
              <a:rPr lang="en-US" sz="2400" smtClean="0"/>
              <a:t>Each randomly trainee is trained using the assigned method and results of the average number of boxed packed per hour is recorded </a:t>
            </a:r>
          </a:p>
        </p:txBody>
      </p:sp>
      <p:sp>
        <p:nvSpPr>
          <p:cNvPr id="30723" name="Slide Number Placeholder 4"/>
          <p:cNvSpPr>
            <a:spLocks noGrp="1"/>
          </p:cNvSpPr>
          <p:nvPr>
            <p:ph type="sldNum" sz="quarter" idx="10"/>
          </p:nvPr>
        </p:nvSpPr>
        <p:spPr>
          <a:noFill/>
        </p:spPr>
        <p:txBody>
          <a:bodyPr/>
          <a:lstStyle/>
          <a:p>
            <a:r>
              <a:rPr lang="en-US" smtClean="0">
                <a:latin typeface="Arial" charset="0"/>
                <a:cs typeface="Arial" charset="0"/>
              </a:rPr>
              <a:t>10-</a:t>
            </a:r>
            <a:fld id="{AC124FCB-CCB6-4778-AD16-E1F8DC058EE9}" type="slidenum">
              <a:rPr lang="en-US" smtClean="0">
                <a:latin typeface="Arial" charset="0"/>
                <a:cs typeface="Arial" charset="0"/>
              </a:rPr>
              <a:pPr/>
              <a:t>10</a:t>
            </a:fld>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noAutofit/>
          </a:bodyPr>
          <a:lstStyle/>
          <a:p>
            <a:pPr eaLnBrk="1" hangingPunct="1">
              <a:defRPr/>
            </a:pPr>
            <a:r>
              <a:rPr lang="en-US" sz="3600" dirty="0" smtClean="0"/>
              <a:t>Example 10.1 Training Method Experiment Case</a:t>
            </a:r>
          </a:p>
        </p:txBody>
      </p:sp>
      <p:sp>
        <p:nvSpPr>
          <p:cNvPr id="31746" name="Rectangle 3"/>
          <p:cNvSpPr>
            <a:spLocks noGrp="1" noChangeArrowheads="1"/>
          </p:cNvSpPr>
          <p:nvPr>
            <p:ph idx="1"/>
          </p:nvPr>
        </p:nvSpPr>
        <p:spPr>
          <a:xfrm>
            <a:off x="636588" y="1066800"/>
            <a:ext cx="7924800" cy="5410200"/>
          </a:xfrm>
        </p:spPr>
        <p:txBody>
          <a:bodyPr/>
          <a:lstStyle/>
          <a:p>
            <a:pPr eaLnBrk="1" hangingPunct="1"/>
            <a:r>
              <a:rPr lang="en-US" sz="3000" smtClean="0"/>
              <a:t>The data is as shown below</a:t>
            </a:r>
          </a:p>
          <a:p>
            <a:pPr lvl="1" eaLnBrk="1" hangingPunct="1"/>
            <a:r>
              <a:rPr lang="en-US" sz="2600" smtClean="0"/>
              <a:t>Let </a:t>
            </a:r>
            <a:r>
              <a:rPr lang="en-US" sz="2600" i="1" smtClean="0"/>
              <a:t>x</a:t>
            </a:r>
            <a:r>
              <a:rPr lang="en-US" sz="2600" i="1" baseline="-25000" smtClean="0"/>
              <a:t>ij</a:t>
            </a:r>
            <a:r>
              <a:rPr lang="en-US" sz="2600" smtClean="0"/>
              <a:t> denote the average number of boxes packed by the </a:t>
            </a:r>
            <a:r>
              <a:rPr lang="en-US" sz="2600" i="1" smtClean="0"/>
              <a:t>j</a:t>
            </a:r>
            <a:r>
              <a:rPr lang="en-US" sz="2600" baseline="30000" smtClean="0"/>
              <a:t>th</a:t>
            </a:r>
            <a:r>
              <a:rPr lang="en-US" sz="2600" smtClean="0"/>
              <a:t> employee (</a:t>
            </a:r>
            <a:r>
              <a:rPr lang="en-US" sz="2600" i="1" smtClean="0"/>
              <a:t>j</a:t>
            </a:r>
            <a:r>
              <a:rPr lang="en-US" sz="2600" smtClean="0"/>
              <a:t> = 1,2, … , 5) using training method </a:t>
            </a:r>
            <a:r>
              <a:rPr lang="en-US" sz="2600" i="1" smtClean="0"/>
              <a:t>i</a:t>
            </a:r>
            <a:r>
              <a:rPr lang="en-US" sz="2600" smtClean="0"/>
              <a:t> (</a:t>
            </a:r>
            <a:r>
              <a:rPr lang="en-US" sz="2600" i="1" smtClean="0"/>
              <a:t>i</a:t>
            </a:r>
            <a:r>
              <a:rPr lang="en-US" sz="2600" smtClean="0"/>
              <a:t> = A, B, or C)</a:t>
            </a:r>
          </a:p>
          <a:p>
            <a:pPr lvl="1" eaLnBrk="1" hangingPunct="1"/>
            <a:endParaRPr lang="en-US" sz="2600" smtClean="0"/>
          </a:p>
          <a:p>
            <a:pPr lvl="1" eaLnBrk="1" hangingPunct="1"/>
            <a:endParaRPr lang="en-US" sz="2600" smtClean="0"/>
          </a:p>
          <a:p>
            <a:pPr lvl="1" eaLnBrk="1" hangingPunct="1"/>
            <a:endParaRPr lang="en-US" sz="2600" smtClean="0"/>
          </a:p>
          <a:p>
            <a:pPr lvl="1" eaLnBrk="1" hangingPunct="1"/>
            <a:endParaRPr lang="en-US" sz="2600" smtClean="0"/>
          </a:p>
          <a:p>
            <a:pPr lvl="1" eaLnBrk="1" hangingPunct="1">
              <a:buFontTx/>
              <a:buNone/>
            </a:pPr>
            <a:endParaRPr lang="en-US" sz="2600" smtClean="0"/>
          </a:p>
          <a:p>
            <a:pPr lvl="1" eaLnBrk="1" hangingPunct="1"/>
            <a:r>
              <a:rPr lang="en-US" smtClean="0"/>
              <a:t>Examining the box plots shown next to the data, we see some evidence that the interactive training method (</a:t>
            </a:r>
            <a:r>
              <a:rPr lang="en-US" i="1" smtClean="0"/>
              <a:t>B) may result in the greatest </a:t>
            </a:r>
            <a:r>
              <a:rPr lang="en-US" smtClean="0"/>
              <a:t>efficiency in packing camera parts</a:t>
            </a:r>
            <a:endParaRPr lang="en-US" sz="7200" smtClean="0"/>
          </a:p>
        </p:txBody>
      </p:sp>
      <p:sp>
        <p:nvSpPr>
          <p:cNvPr id="31747" name="Slide Number Placeholder 4"/>
          <p:cNvSpPr>
            <a:spLocks noGrp="1"/>
          </p:cNvSpPr>
          <p:nvPr>
            <p:ph type="sldNum" sz="quarter" idx="10"/>
          </p:nvPr>
        </p:nvSpPr>
        <p:spPr>
          <a:noFill/>
        </p:spPr>
        <p:txBody>
          <a:bodyPr/>
          <a:lstStyle/>
          <a:p>
            <a:r>
              <a:rPr lang="en-US" smtClean="0">
                <a:latin typeface="Arial" charset="0"/>
                <a:cs typeface="Arial" charset="0"/>
              </a:rPr>
              <a:t>10-</a:t>
            </a:r>
            <a:fld id="{6953FF36-6E47-47B1-BBFE-F18372FA5DF2}" type="slidenum">
              <a:rPr lang="en-US" smtClean="0">
                <a:latin typeface="Arial" charset="0"/>
                <a:cs typeface="Arial" charset="0"/>
              </a:rPr>
              <a:pPr/>
              <a:t>11</a:t>
            </a:fld>
            <a:endParaRPr lang="en-US" smtClean="0">
              <a:latin typeface="Arial" charset="0"/>
              <a:cs typeface="Arial" charset="0"/>
            </a:endParaRPr>
          </a:p>
        </p:txBody>
      </p:sp>
      <p:pic>
        <p:nvPicPr>
          <p:cNvPr id="31750" name="Picture 6"/>
          <p:cNvPicPr>
            <a:picLocks noChangeAspect="1" noChangeArrowheads="1"/>
          </p:cNvPicPr>
          <p:nvPr/>
        </p:nvPicPr>
        <p:blipFill>
          <a:blip r:embed="rId2"/>
          <a:srcRect/>
          <a:stretch>
            <a:fillRect/>
          </a:stretch>
        </p:blipFill>
        <p:spPr bwMode="auto">
          <a:xfrm>
            <a:off x="1403350" y="2852738"/>
            <a:ext cx="6551613" cy="2378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pPr eaLnBrk="1" hangingPunct="1">
              <a:defRPr/>
            </a:pPr>
            <a:r>
              <a:rPr lang="en-US" smtClean="0"/>
              <a:t>One-Way Analysis of Variance</a:t>
            </a:r>
          </a:p>
        </p:txBody>
      </p:sp>
      <p:sp>
        <p:nvSpPr>
          <p:cNvPr id="45060" name="Rectangle 3"/>
          <p:cNvSpPr>
            <a:spLocks noGrp="1" noChangeArrowheads="1"/>
          </p:cNvSpPr>
          <p:nvPr>
            <p:ph idx="1"/>
          </p:nvPr>
        </p:nvSpPr>
        <p:spPr>
          <a:xfrm>
            <a:off x="636588" y="1066800"/>
            <a:ext cx="7924800" cy="5410200"/>
          </a:xfrm>
        </p:spPr>
        <p:txBody>
          <a:bodyPr/>
          <a:lstStyle/>
          <a:p>
            <a:pPr eaLnBrk="1" hangingPunct="1"/>
            <a:r>
              <a:rPr lang="en-US" smtClean="0"/>
              <a:t>Want to study the effects of all </a:t>
            </a:r>
            <a:r>
              <a:rPr lang="en-US" i="1" smtClean="0"/>
              <a:t>p</a:t>
            </a:r>
            <a:r>
              <a:rPr lang="en-US" smtClean="0"/>
              <a:t> treatments on a response variable</a:t>
            </a:r>
          </a:p>
          <a:p>
            <a:pPr lvl="1" eaLnBrk="1" hangingPunct="1"/>
            <a:r>
              <a:rPr lang="en-US" sz="2400" smtClean="0"/>
              <a:t>For each treatment, find the mean and standard deviation of all possible values of the response variable when using that treatment</a:t>
            </a:r>
          </a:p>
          <a:p>
            <a:pPr lvl="1" eaLnBrk="1" hangingPunct="1"/>
            <a:r>
              <a:rPr lang="en-US" sz="2400" smtClean="0"/>
              <a:t>For treatment </a:t>
            </a:r>
            <a:r>
              <a:rPr lang="en-US" sz="2400" i="1" smtClean="0"/>
              <a:t>i</a:t>
            </a:r>
            <a:r>
              <a:rPr lang="en-US" sz="2400" smtClean="0"/>
              <a:t>, find </a:t>
            </a:r>
            <a:r>
              <a:rPr lang="en-US" sz="2400" b="1" smtClean="0"/>
              <a:t>treatment (Group) mean</a:t>
            </a:r>
            <a:r>
              <a:rPr lang="en-US" sz="2400" smtClean="0"/>
              <a:t> </a:t>
            </a:r>
            <a:r>
              <a:rPr lang="en-US" sz="2400" smtClean="0">
                <a:latin typeface="Symbol" pitchFamily="18" charset="2"/>
              </a:rPr>
              <a:t>m</a:t>
            </a:r>
            <a:r>
              <a:rPr lang="en-US" sz="2400" i="1" baseline="-25000" smtClean="0"/>
              <a:t>i</a:t>
            </a:r>
            <a:endParaRPr lang="en-US" sz="2400" smtClean="0"/>
          </a:p>
          <a:p>
            <a:pPr eaLnBrk="1" hangingPunct="1"/>
            <a:r>
              <a:rPr lang="en-US" smtClean="0"/>
              <a:t>One-way analysis of variance estimates and compares the effects of the different treatments on the response variable</a:t>
            </a:r>
          </a:p>
          <a:p>
            <a:pPr lvl="1" eaLnBrk="1" hangingPunct="1"/>
            <a:r>
              <a:rPr lang="en-US" sz="2400" smtClean="0"/>
              <a:t>By estimating and comparing the treatment means </a:t>
            </a:r>
            <a:r>
              <a:rPr lang="en-US" sz="2400" smtClean="0">
                <a:latin typeface="Symbol" pitchFamily="18" charset="2"/>
              </a:rPr>
              <a:t>m</a:t>
            </a:r>
            <a:r>
              <a:rPr lang="en-US" sz="2400" baseline="-25000" smtClean="0"/>
              <a:t>1</a:t>
            </a:r>
            <a:r>
              <a:rPr lang="en-US" sz="2400" smtClean="0"/>
              <a:t>, </a:t>
            </a:r>
            <a:r>
              <a:rPr lang="en-US" sz="2400" smtClean="0">
                <a:latin typeface="Symbol" pitchFamily="18" charset="2"/>
              </a:rPr>
              <a:t>m</a:t>
            </a:r>
            <a:r>
              <a:rPr lang="en-US" sz="2400" baseline="-25000" smtClean="0"/>
              <a:t>2</a:t>
            </a:r>
            <a:r>
              <a:rPr lang="en-US" sz="2400" smtClean="0"/>
              <a:t>, …, </a:t>
            </a:r>
            <a:r>
              <a:rPr lang="en-US" sz="2400" smtClean="0">
                <a:latin typeface="Symbol" pitchFamily="18" charset="2"/>
              </a:rPr>
              <a:t>m</a:t>
            </a:r>
            <a:r>
              <a:rPr lang="en-US" sz="2400" i="1" baseline="-25000" smtClean="0"/>
              <a:t>p</a:t>
            </a:r>
            <a:endParaRPr lang="en-US" sz="2400" smtClean="0"/>
          </a:p>
          <a:p>
            <a:pPr lvl="1" eaLnBrk="1" hangingPunct="1"/>
            <a:r>
              <a:rPr lang="en-US" sz="2400" smtClean="0"/>
              <a:t>One-way </a:t>
            </a:r>
            <a:r>
              <a:rPr lang="en-US" sz="2400" u="sng" smtClean="0"/>
              <a:t>an</a:t>
            </a:r>
            <a:r>
              <a:rPr lang="en-US" sz="2400" smtClean="0"/>
              <a:t>alysis </a:t>
            </a:r>
            <a:r>
              <a:rPr lang="en-US" sz="2400" u="sng" smtClean="0"/>
              <a:t>o</a:t>
            </a:r>
            <a:r>
              <a:rPr lang="en-US" sz="2400" smtClean="0"/>
              <a:t>f </a:t>
            </a:r>
            <a:r>
              <a:rPr lang="en-US" sz="2400" u="sng" smtClean="0"/>
              <a:t>va</a:t>
            </a:r>
            <a:r>
              <a:rPr lang="en-US" sz="2400" smtClean="0"/>
              <a:t>riance, or one-way ANOVA</a:t>
            </a:r>
          </a:p>
        </p:txBody>
      </p:sp>
      <p:sp>
        <p:nvSpPr>
          <p:cNvPr id="32771" name="Slide Number Placeholder 4"/>
          <p:cNvSpPr>
            <a:spLocks noGrp="1"/>
          </p:cNvSpPr>
          <p:nvPr>
            <p:ph type="sldNum" sz="quarter" idx="10"/>
          </p:nvPr>
        </p:nvSpPr>
        <p:spPr>
          <a:noFill/>
        </p:spPr>
        <p:txBody>
          <a:bodyPr/>
          <a:lstStyle/>
          <a:p>
            <a:r>
              <a:rPr lang="en-US" smtClean="0">
                <a:latin typeface="Arial" charset="0"/>
                <a:cs typeface="Arial" charset="0"/>
              </a:rPr>
              <a:t>10-</a:t>
            </a:r>
            <a:fld id="{23D73614-F8F6-4E74-A3DF-27C6757716E6}" type="slidenum">
              <a:rPr lang="en-US" smtClean="0">
                <a:latin typeface="Arial" charset="0"/>
                <a:cs typeface="Arial" charset="0"/>
              </a:rPr>
              <a:pPr/>
              <a:t>12</a:t>
            </a:fld>
            <a:endParaRPr lang="en-US" smtClean="0">
              <a:latin typeface="Arial" charset="0"/>
              <a:cs typeface="Arial" charset="0"/>
            </a:endParaRPr>
          </a:p>
        </p:txBody>
      </p:sp>
      <p:sp>
        <p:nvSpPr>
          <p:cNvPr id="7" name="TextBox 6"/>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6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06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0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a:xfrm>
            <a:off x="608428" y="0"/>
            <a:ext cx="7924800" cy="1052736"/>
          </a:xfrm>
        </p:spPr>
        <p:txBody>
          <a:bodyPr>
            <a:noAutofit/>
          </a:bodyPr>
          <a:lstStyle/>
          <a:p>
            <a:pPr eaLnBrk="1" hangingPunct="1">
              <a:defRPr/>
            </a:pPr>
            <a:r>
              <a:rPr lang="en-US" sz="3600" dirty="0" smtClean="0"/>
              <a:t>Example 10.3 Training Method Experiment Case</a:t>
            </a:r>
          </a:p>
        </p:txBody>
      </p:sp>
      <p:sp>
        <p:nvSpPr>
          <p:cNvPr id="33794" name="Rectangle 3"/>
          <p:cNvSpPr>
            <a:spLocks noGrp="1" noChangeArrowheads="1"/>
          </p:cNvSpPr>
          <p:nvPr>
            <p:ph idx="1"/>
          </p:nvPr>
        </p:nvSpPr>
        <p:spPr>
          <a:xfrm>
            <a:off x="636588" y="1066800"/>
            <a:ext cx="7924800" cy="5410200"/>
          </a:xfrm>
        </p:spPr>
        <p:txBody>
          <a:bodyPr/>
          <a:lstStyle/>
          <a:p>
            <a:pPr eaLnBrk="1" hangingPunct="1"/>
            <a:r>
              <a:rPr lang="en-US" smtClean="0"/>
              <a:t>The mean of a sample is the point estimate for the corresponding treatment mean</a:t>
            </a:r>
            <a:br>
              <a:rPr lang="en-US" smtClean="0"/>
            </a:br>
            <a:r>
              <a:rPr lang="en-US" smtClean="0"/>
              <a:t/>
            </a:r>
            <a:br>
              <a:rPr lang="en-US" smtClean="0"/>
            </a:br>
            <a:r>
              <a:rPr lang="en-US" noProof="1" smtClean="0">
                <a:latin typeface="MS Reference 1"/>
              </a:rPr>
              <a:t>x</a:t>
            </a:r>
            <a:r>
              <a:rPr lang="en-US" baseline="-25000" noProof="1" smtClean="0"/>
              <a:t>A</a:t>
            </a:r>
            <a:r>
              <a:rPr lang="en-US" smtClean="0"/>
              <a:t> = 34.92 boxes/hr estimates </a:t>
            </a:r>
            <a:r>
              <a:rPr lang="en-US" smtClean="0">
                <a:latin typeface="Symbol" pitchFamily="18" charset="2"/>
              </a:rPr>
              <a:t>m</a:t>
            </a:r>
            <a:r>
              <a:rPr lang="en-US" baseline="-25000" noProof="1" smtClean="0"/>
              <a:t>A</a:t>
            </a:r>
            <a:r>
              <a:rPr lang="en-US" baseline="-25000" smtClean="0"/>
              <a:t/>
            </a:r>
            <a:br>
              <a:rPr lang="en-US" baseline="-25000" smtClean="0"/>
            </a:br>
            <a:r>
              <a:rPr lang="en-US" noProof="1" smtClean="0">
                <a:latin typeface="MS Reference 1"/>
              </a:rPr>
              <a:t>x</a:t>
            </a:r>
            <a:r>
              <a:rPr lang="en-US" baseline="-25000" smtClean="0"/>
              <a:t>B</a:t>
            </a:r>
            <a:r>
              <a:rPr lang="en-US" smtClean="0"/>
              <a:t> = 36.56 boxes/hr estimates </a:t>
            </a:r>
            <a:r>
              <a:rPr lang="en-US" noProof="1" smtClean="0">
                <a:latin typeface="Symbol" pitchFamily="18" charset="2"/>
              </a:rPr>
              <a:t>m</a:t>
            </a:r>
            <a:r>
              <a:rPr lang="en-US" baseline="-25000" noProof="1" smtClean="0"/>
              <a:t>B</a:t>
            </a:r>
            <a:r>
              <a:rPr lang="en-US" baseline="-25000" smtClean="0"/>
              <a:t/>
            </a:r>
            <a:br>
              <a:rPr lang="en-US" baseline="-25000" smtClean="0"/>
            </a:br>
            <a:r>
              <a:rPr lang="en-US" noProof="1" smtClean="0">
                <a:latin typeface="MS Reference 1"/>
              </a:rPr>
              <a:t>x</a:t>
            </a:r>
            <a:r>
              <a:rPr lang="en-US" baseline="-25000" smtClean="0"/>
              <a:t>C</a:t>
            </a:r>
            <a:r>
              <a:rPr lang="en-US" smtClean="0"/>
              <a:t> = 33.98 boxes/hr estimates </a:t>
            </a:r>
            <a:r>
              <a:rPr lang="en-US" noProof="1" smtClean="0">
                <a:latin typeface="Symbol" pitchFamily="18" charset="2"/>
              </a:rPr>
              <a:t>m</a:t>
            </a:r>
            <a:r>
              <a:rPr lang="en-US" baseline="-25000" noProof="1" smtClean="0"/>
              <a:t>C</a:t>
            </a:r>
          </a:p>
        </p:txBody>
      </p:sp>
      <p:sp>
        <p:nvSpPr>
          <p:cNvPr id="33795" name="Slide Number Placeholder 4"/>
          <p:cNvSpPr>
            <a:spLocks noGrp="1"/>
          </p:cNvSpPr>
          <p:nvPr>
            <p:ph type="sldNum" sz="quarter" idx="10"/>
          </p:nvPr>
        </p:nvSpPr>
        <p:spPr>
          <a:noFill/>
        </p:spPr>
        <p:txBody>
          <a:bodyPr/>
          <a:lstStyle/>
          <a:p>
            <a:r>
              <a:rPr lang="en-US" smtClean="0">
                <a:latin typeface="Arial" charset="0"/>
                <a:cs typeface="Arial" charset="0"/>
              </a:rPr>
              <a:t>10-</a:t>
            </a:r>
            <a:fld id="{90F54A3C-A32A-43C4-9760-C70C6D482F4E}" type="slidenum">
              <a:rPr lang="en-US" smtClean="0">
                <a:latin typeface="Arial" charset="0"/>
                <a:cs typeface="Arial" charset="0"/>
              </a:rPr>
              <a:pPr/>
              <a:t>13</a:t>
            </a:fld>
            <a:endParaRPr lang="en-US" smtClean="0">
              <a:latin typeface="Arial" charset="0"/>
              <a:cs typeface="Arial" charset="0"/>
            </a:endParaRPr>
          </a:p>
        </p:txBody>
      </p:sp>
      <p:sp>
        <p:nvSpPr>
          <p:cNvPr id="6"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p:txBody>
          <a:bodyPr>
            <a:noAutofit/>
          </a:bodyPr>
          <a:lstStyle/>
          <a:p>
            <a:pPr eaLnBrk="1" hangingPunct="1">
              <a:defRPr/>
            </a:pPr>
            <a:r>
              <a:rPr lang="en-US" sz="3600" dirty="0" smtClean="0"/>
              <a:t>Example 10.3 Training Method Experiment Case</a:t>
            </a:r>
          </a:p>
        </p:txBody>
      </p:sp>
      <p:sp>
        <p:nvSpPr>
          <p:cNvPr id="34818" name="Rectangle 3"/>
          <p:cNvSpPr>
            <a:spLocks noGrp="1" noChangeArrowheads="1"/>
          </p:cNvSpPr>
          <p:nvPr>
            <p:ph idx="1"/>
          </p:nvPr>
        </p:nvSpPr>
        <p:spPr>
          <a:xfrm>
            <a:off x="636588" y="1066800"/>
            <a:ext cx="7924800" cy="5410200"/>
          </a:xfrm>
        </p:spPr>
        <p:txBody>
          <a:bodyPr/>
          <a:lstStyle/>
          <a:p>
            <a:pPr eaLnBrk="1" hangingPunct="1"/>
            <a:r>
              <a:rPr lang="en-US" smtClean="0"/>
              <a:t>The standard deviation of a sample is the point estimate for the corresponding treatment standard estimates</a:t>
            </a:r>
            <a:br>
              <a:rPr lang="en-US" smtClean="0"/>
            </a:br>
            <a:r>
              <a:rPr lang="en-US" smtClean="0"/>
              <a:t/>
            </a:r>
            <a:br>
              <a:rPr lang="en-US" smtClean="0"/>
            </a:br>
            <a:r>
              <a:rPr lang="en-US" noProof="1" smtClean="0"/>
              <a:t>s</a:t>
            </a:r>
            <a:r>
              <a:rPr lang="en-US" baseline="-25000" noProof="1" smtClean="0"/>
              <a:t>A</a:t>
            </a:r>
            <a:r>
              <a:rPr lang="en-US" smtClean="0"/>
              <a:t> = 0.7662 boxes/hr estimates </a:t>
            </a:r>
            <a:r>
              <a:rPr lang="en-US" noProof="1" smtClean="0">
                <a:latin typeface="Symbol" pitchFamily="18" charset="2"/>
              </a:rPr>
              <a:t>s</a:t>
            </a:r>
            <a:r>
              <a:rPr lang="en-US" baseline="-25000" noProof="1" smtClean="0"/>
              <a:t>A</a:t>
            </a:r>
            <a:r>
              <a:rPr lang="en-US" smtClean="0"/>
              <a:t/>
            </a:r>
            <a:br>
              <a:rPr lang="en-US" smtClean="0"/>
            </a:br>
            <a:r>
              <a:rPr lang="en-US" noProof="1" smtClean="0"/>
              <a:t>s</a:t>
            </a:r>
            <a:r>
              <a:rPr lang="en-US" baseline="-25000" noProof="1" smtClean="0"/>
              <a:t>B</a:t>
            </a:r>
            <a:r>
              <a:rPr lang="en-US" smtClean="0"/>
              <a:t> = 0.8503 boxes/hr estimates </a:t>
            </a:r>
            <a:r>
              <a:rPr lang="en-US" noProof="1" smtClean="0">
                <a:latin typeface="Symbol" pitchFamily="18" charset="2"/>
              </a:rPr>
              <a:t>s</a:t>
            </a:r>
            <a:r>
              <a:rPr lang="en-US" baseline="-25000" smtClean="0"/>
              <a:t>B</a:t>
            </a:r>
            <a:r>
              <a:rPr lang="en-US" smtClean="0"/>
              <a:t/>
            </a:r>
            <a:br>
              <a:rPr lang="en-US" smtClean="0"/>
            </a:br>
            <a:r>
              <a:rPr lang="en-US" noProof="1" smtClean="0"/>
              <a:t>s</a:t>
            </a:r>
            <a:r>
              <a:rPr lang="en-US" baseline="-25000" noProof="1" smtClean="0"/>
              <a:t>C</a:t>
            </a:r>
            <a:r>
              <a:rPr lang="en-US" smtClean="0"/>
              <a:t> = 0.8349 boxes/hr estimates </a:t>
            </a:r>
            <a:r>
              <a:rPr lang="en-US" noProof="1" smtClean="0">
                <a:latin typeface="Symbol" pitchFamily="18" charset="2"/>
              </a:rPr>
              <a:t>s</a:t>
            </a:r>
            <a:r>
              <a:rPr lang="en-US" baseline="-25000" smtClean="0"/>
              <a:t>C</a:t>
            </a:r>
            <a:endParaRPr lang="en-US" smtClean="0"/>
          </a:p>
          <a:p>
            <a:pPr lvl="1" eaLnBrk="1" hangingPunct="1"/>
            <a:endParaRPr lang="en-US" smtClean="0"/>
          </a:p>
        </p:txBody>
      </p:sp>
      <p:sp>
        <p:nvSpPr>
          <p:cNvPr id="34819" name="Slide Number Placeholder 4"/>
          <p:cNvSpPr>
            <a:spLocks noGrp="1"/>
          </p:cNvSpPr>
          <p:nvPr>
            <p:ph type="sldNum" sz="quarter" idx="10"/>
          </p:nvPr>
        </p:nvSpPr>
        <p:spPr>
          <a:noFill/>
        </p:spPr>
        <p:txBody>
          <a:bodyPr/>
          <a:lstStyle/>
          <a:p>
            <a:r>
              <a:rPr lang="en-US" smtClean="0">
                <a:latin typeface="Arial" charset="0"/>
                <a:cs typeface="Arial" charset="0"/>
              </a:rPr>
              <a:t>10-</a:t>
            </a:r>
            <a:fld id="{39832275-62FE-4F02-90D4-AB83E1A6CBFE}" type="slidenum">
              <a:rPr lang="en-US" smtClean="0">
                <a:latin typeface="Arial" charset="0"/>
                <a:cs typeface="Arial" charset="0"/>
              </a:rPr>
              <a:pPr/>
              <a:t>14</a:t>
            </a:fld>
            <a:endParaRPr lang="en-US" smtClean="0">
              <a:latin typeface="Arial" charset="0"/>
              <a:cs typeface="Arial" charset="0"/>
            </a:endParaRPr>
          </a:p>
        </p:txBody>
      </p:sp>
      <p:sp>
        <p:nvSpPr>
          <p:cNvPr id="6"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pPr eaLnBrk="1" hangingPunct="1">
              <a:defRPr/>
            </a:pPr>
            <a:r>
              <a:rPr lang="en-US" smtClean="0"/>
              <a:t>ANOVA Notation</a:t>
            </a:r>
          </a:p>
        </p:txBody>
      </p:sp>
      <p:sp>
        <p:nvSpPr>
          <p:cNvPr id="521219" name="Rectangle 3"/>
          <p:cNvSpPr>
            <a:spLocks noGrp="1" noChangeArrowheads="1"/>
          </p:cNvSpPr>
          <p:nvPr>
            <p:ph idx="1"/>
          </p:nvPr>
        </p:nvSpPr>
        <p:spPr>
          <a:xfrm>
            <a:off x="636588" y="1066800"/>
            <a:ext cx="7924800" cy="5410200"/>
          </a:xfrm>
        </p:spPr>
        <p:txBody>
          <a:bodyPr/>
          <a:lstStyle/>
          <a:p>
            <a:pPr eaLnBrk="1" hangingPunct="1"/>
            <a:r>
              <a:rPr lang="en-US" sz="3000" i="1" noProof="1" smtClean="0"/>
              <a:t>n</a:t>
            </a:r>
            <a:r>
              <a:rPr lang="en-US" sz="3000" i="1" baseline="-25000" noProof="1" smtClean="0"/>
              <a:t>i</a:t>
            </a:r>
            <a:r>
              <a:rPr lang="en-US" sz="3000" smtClean="0"/>
              <a:t> denotes the size of the sample randomly selected for treatment </a:t>
            </a:r>
            <a:r>
              <a:rPr lang="en-US" sz="3000" i="1" smtClean="0"/>
              <a:t>i</a:t>
            </a:r>
            <a:endParaRPr lang="en-US" sz="3000" smtClean="0"/>
          </a:p>
          <a:p>
            <a:pPr eaLnBrk="1" hangingPunct="1"/>
            <a:r>
              <a:rPr lang="en-US" sz="3000" i="1" smtClean="0"/>
              <a:t>x</a:t>
            </a:r>
            <a:r>
              <a:rPr lang="en-US" sz="3000" i="1" baseline="-25000" smtClean="0"/>
              <a:t>ij</a:t>
            </a:r>
            <a:r>
              <a:rPr lang="en-US" sz="3000" smtClean="0"/>
              <a:t> is the </a:t>
            </a:r>
            <a:r>
              <a:rPr lang="en-US" sz="3000" i="1" smtClean="0"/>
              <a:t>j</a:t>
            </a:r>
            <a:r>
              <a:rPr lang="en-US" sz="3000" baseline="30000" smtClean="0"/>
              <a:t>th</a:t>
            </a:r>
            <a:r>
              <a:rPr lang="en-US" sz="3000" smtClean="0"/>
              <a:t> value of the response variable using treatment </a:t>
            </a:r>
            <a:r>
              <a:rPr lang="en-US" sz="3000" i="1" smtClean="0"/>
              <a:t>i</a:t>
            </a:r>
            <a:endParaRPr lang="en-US" sz="3000" smtClean="0"/>
          </a:p>
          <a:p>
            <a:pPr eaLnBrk="1" hangingPunct="1"/>
            <a:r>
              <a:rPr lang="en-US" sz="3000" smtClean="0"/>
              <a:t> </a:t>
            </a:r>
            <a:r>
              <a:rPr lang="en-US" sz="3000" smtClean="0">
                <a:latin typeface="MS Reference 1"/>
              </a:rPr>
              <a:t>x</a:t>
            </a:r>
            <a:r>
              <a:rPr lang="en-US" sz="3000" baseline="-25000" smtClean="0"/>
              <a:t>i</a:t>
            </a:r>
            <a:r>
              <a:rPr lang="en-US" sz="3000" smtClean="0"/>
              <a:t> is average of the sample of </a:t>
            </a:r>
            <a:r>
              <a:rPr lang="en-US" sz="3000" i="1" noProof="1" smtClean="0"/>
              <a:t>n</a:t>
            </a:r>
            <a:r>
              <a:rPr lang="en-US" sz="3000" i="1" baseline="-25000" noProof="1" smtClean="0"/>
              <a:t>i</a:t>
            </a:r>
            <a:r>
              <a:rPr lang="en-US" sz="3000" smtClean="0"/>
              <a:t> values for treatment </a:t>
            </a:r>
            <a:r>
              <a:rPr lang="en-US" sz="3000" i="1" smtClean="0"/>
              <a:t>i</a:t>
            </a:r>
            <a:endParaRPr lang="en-US" sz="3000" smtClean="0"/>
          </a:p>
          <a:p>
            <a:pPr lvl="1" eaLnBrk="1" hangingPunct="1"/>
            <a:r>
              <a:rPr lang="en-US" sz="2600" smtClean="0"/>
              <a:t> </a:t>
            </a:r>
            <a:r>
              <a:rPr lang="en-US" sz="2600" smtClean="0">
                <a:latin typeface="MS Reference 1"/>
              </a:rPr>
              <a:t>x</a:t>
            </a:r>
            <a:r>
              <a:rPr lang="en-US" sz="2600" baseline="-25000" smtClean="0"/>
              <a:t>i</a:t>
            </a:r>
            <a:r>
              <a:rPr lang="en-US" sz="2600" smtClean="0"/>
              <a:t> is the point estimate of the treatment mean </a:t>
            </a:r>
            <a:r>
              <a:rPr lang="en-US" sz="2600" smtClean="0">
                <a:latin typeface="Symbol" pitchFamily="18" charset="2"/>
              </a:rPr>
              <a:t>m</a:t>
            </a:r>
            <a:r>
              <a:rPr lang="en-US" sz="2600" baseline="-25000" smtClean="0"/>
              <a:t>i</a:t>
            </a:r>
            <a:endParaRPr lang="en-US" sz="2600" smtClean="0"/>
          </a:p>
          <a:p>
            <a:pPr eaLnBrk="1" hangingPunct="1"/>
            <a:r>
              <a:rPr lang="en-US" sz="3000" i="1" noProof="1" smtClean="0"/>
              <a:t>s</a:t>
            </a:r>
            <a:r>
              <a:rPr lang="en-US" sz="3000" i="1" baseline="-25000" noProof="1" smtClean="0"/>
              <a:t>i</a:t>
            </a:r>
            <a:r>
              <a:rPr lang="en-US" sz="3000" smtClean="0"/>
              <a:t> is the standard deviation of the sample of </a:t>
            </a:r>
            <a:r>
              <a:rPr lang="en-US" sz="3000" i="1" noProof="1" smtClean="0"/>
              <a:t>n</a:t>
            </a:r>
            <a:r>
              <a:rPr lang="en-US" sz="3000" i="1" baseline="-25000" noProof="1" smtClean="0"/>
              <a:t>i</a:t>
            </a:r>
            <a:r>
              <a:rPr lang="en-US" sz="3000" smtClean="0"/>
              <a:t> values for treatment </a:t>
            </a:r>
            <a:r>
              <a:rPr lang="en-US" sz="3000" i="1" smtClean="0"/>
              <a:t>i</a:t>
            </a:r>
            <a:endParaRPr lang="en-US" sz="3000" smtClean="0"/>
          </a:p>
          <a:p>
            <a:pPr lvl="1" eaLnBrk="1" hangingPunct="1"/>
            <a:r>
              <a:rPr lang="en-US" sz="2600" i="1" noProof="1" smtClean="0">
                <a:cs typeface="Times New Roman" pitchFamily="18" charset="0"/>
              </a:rPr>
              <a:t>s</a:t>
            </a:r>
            <a:r>
              <a:rPr lang="en-US" sz="2600" baseline="-25000" noProof="1" smtClean="0"/>
              <a:t>i</a:t>
            </a:r>
            <a:r>
              <a:rPr lang="en-US" sz="2600" smtClean="0"/>
              <a:t> is the point estimate for the treatment (population) standard deviation </a:t>
            </a:r>
            <a:r>
              <a:rPr lang="en-US" sz="2600" noProof="1" smtClean="0">
                <a:latin typeface="Symbol" pitchFamily="18" charset="2"/>
              </a:rPr>
              <a:t>s</a:t>
            </a:r>
            <a:r>
              <a:rPr lang="en-US" sz="2600" baseline="-25000" noProof="1" smtClean="0"/>
              <a:t>i</a:t>
            </a:r>
            <a:endParaRPr lang="en-US" sz="2200" smtClean="0"/>
          </a:p>
        </p:txBody>
      </p:sp>
      <p:sp>
        <p:nvSpPr>
          <p:cNvPr id="35843" name="Slide Number Placeholder 4"/>
          <p:cNvSpPr>
            <a:spLocks noGrp="1"/>
          </p:cNvSpPr>
          <p:nvPr>
            <p:ph type="sldNum" sz="quarter" idx="10"/>
          </p:nvPr>
        </p:nvSpPr>
        <p:spPr>
          <a:noFill/>
        </p:spPr>
        <p:txBody>
          <a:bodyPr/>
          <a:lstStyle/>
          <a:p>
            <a:r>
              <a:rPr lang="en-US" smtClean="0">
                <a:latin typeface="Arial" charset="0"/>
                <a:cs typeface="Arial" charset="0"/>
              </a:rPr>
              <a:t>10-</a:t>
            </a:r>
            <a:fld id="{6E43A7CE-3D1E-447A-B91F-EC36509B74D7}" type="slidenum">
              <a:rPr lang="en-US" smtClean="0">
                <a:latin typeface="Arial" charset="0"/>
                <a:cs typeface="Arial" charset="0"/>
              </a:rPr>
              <a:pPr/>
              <a:t>15</a:t>
            </a:fld>
            <a:endParaRPr lang="en-US" smtClean="0">
              <a:latin typeface="Arial" charset="0"/>
              <a:cs typeface="Arial" charset="0"/>
            </a:endParaRPr>
          </a:p>
        </p:txBody>
      </p:sp>
      <p:sp>
        <p:nvSpPr>
          <p:cNvPr id="6"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1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121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121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121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1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pPr eaLnBrk="1" hangingPunct="1">
              <a:defRPr/>
            </a:pPr>
            <a:r>
              <a:rPr lang="en-US" sz="4000" dirty="0" smtClean="0"/>
              <a:t>One-Way ANOVA Assumptions</a:t>
            </a:r>
          </a:p>
        </p:txBody>
      </p:sp>
      <p:sp>
        <p:nvSpPr>
          <p:cNvPr id="520195" name="Rectangle 3"/>
          <p:cNvSpPr>
            <a:spLocks noGrp="1" noChangeArrowheads="1"/>
          </p:cNvSpPr>
          <p:nvPr>
            <p:ph idx="1"/>
          </p:nvPr>
        </p:nvSpPr>
        <p:spPr>
          <a:xfrm>
            <a:off x="636588" y="1066800"/>
            <a:ext cx="7924800" cy="5410200"/>
          </a:xfrm>
        </p:spPr>
        <p:txBody>
          <a:bodyPr/>
          <a:lstStyle/>
          <a:p>
            <a:pPr eaLnBrk="1" hangingPunct="1"/>
            <a:r>
              <a:rPr lang="en-US" smtClean="0"/>
              <a:t>Completely randomized experimental design</a:t>
            </a:r>
          </a:p>
          <a:p>
            <a:pPr lvl="1" eaLnBrk="1" hangingPunct="1"/>
            <a:r>
              <a:rPr lang="en-US" smtClean="0"/>
              <a:t>Assume that a sample has been selected randomly for each of the </a:t>
            </a:r>
            <a:r>
              <a:rPr lang="en-US" i="1" smtClean="0"/>
              <a:t>p</a:t>
            </a:r>
            <a:r>
              <a:rPr lang="en-US" smtClean="0"/>
              <a:t> treatments on the response variable by using a completely randomized experimental design</a:t>
            </a:r>
          </a:p>
          <a:p>
            <a:pPr eaLnBrk="1" hangingPunct="1"/>
            <a:r>
              <a:rPr lang="en-US" smtClean="0"/>
              <a:t>Constant variance</a:t>
            </a:r>
          </a:p>
          <a:p>
            <a:pPr lvl="1" eaLnBrk="1" hangingPunct="1"/>
            <a:r>
              <a:rPr lang="en-US" smtClean="0"/>
              <a:t>The </a:t>
            </a:r>
            <a:r>
              <a:rPr lang="en-US" i="1" smtClean="0"/>
              <a:t>p</a:t>
            </a:r>
            <a:r>
              <a:rPr lang="en-US" smtClean="0"/>
              <a:t> populations of values of the response variable (associated with the </a:t>
            </a:r>
            <a:r>
              <a:rPr lang="en-US" i="1" smtClean="0"/>
              <a:t>p</a:t>
            </a:r>
            <a:r>
              <a:rPr lang="en-US" smtClean="0"/>
              <a:t> treatments) all have the same variance</a:t>
            </a:r>
          </a:p>
          <a:p>
            <a:pPr eaLnBrk="1" hangingPunct="1"/>
            <a:r>
              <a:rPr lang="en-US" smtClean="0"/>
              <a:t>Normality</a:t>
            </a:r>
          </a:p>
          <a:p>
            <a:pPr lvl="1" eaLnBrk="1" hangingPunct="1"/>
            <a:r>
              <a:rPr lang="en-US" smtClean="0"/>
              <a:t>The </a:t>
            </a:r>
            <a:r>
              <a:rPr lang="en-US" i="1" smtClean="0"/>
              <a:t>p</a:t>
            </a:r>
            <a:r>
              <a:rPr lang="en-US" smtClean="0"/>
              <a:t> populations of values of the response variable all have normal distributions</a:t>
            </a:r>
          </a:p>
          <a:p>
            <a:pPr eaLnBrk="1" hangingPunct="1"/>
            <a:r>
              <a:rPr lang="en-US" smtClean="0"/>
              <a:t>Independence</a:t>
            </a:r>
          </a:p>
          <a:p>
            <a:pPr lvl="1" eaLnBrk="1" hangingPunct="1"/>
            <a:r>
              <a:rPr lang="en-US" smtClean="0"/>
              <a:t>The samples of experimental units are randomly selected, independent samples</a:t>
            </a:r>
          </a:p>
          <a:p>
            <a:pPr eaLnBrk="1" hangingPunct="1"/>
            <a:endParaRPr lang="en-US" smtClean="0"/>
          </a:p>
        </p:txBody>
      </p:sp>
      <p:sp>
        <p:nvSpPr>
          <p:cNvPr id="36867" name="Slide Number Placeholder 4"/>
          <p:cNvSpPr>
            <a:spLocks noGrp="1"/>
          </p:cNvSpPr>
          <p:nvPr>
            <p:ph type="sldNum" sz="quarter" idx="10"/>
          </p:nvPr>
        </p:nvSpPr>
        <p:spPr>
          <a:noFill/>
        </p:spPr>
        <p:txBody>
          <a:bodyPr/>
          <a:lstStyle/>
          <a:p>
            <a:r>
              <a:rPr lang="en-US" smtClean="0">
                <a:latin typeface="Arial" charset="0"/>
                <a:cs typeface="Arial" charset="0"/>
              </a:rPr>
              <a:t>10-</a:t>
            </a:r>
            <a:fld id="{568A9A49-6B64-49B1-BD60-DCE4756C51E2}" type="slidenum">
              <a:rPr lang="en-US" smtClean="0">
                <a:latin typeface="Arial" charset="0"/>
                <a:cs typeface="Arial" charset="0"/>
              </a:rPr>
              <a:pPr/>
              <a:t>16</a:t>
            </a:fld>
            <a:endParaRPr lang="en-US" smtClean="0">
              <a:latin typeface="Arial" charset="0"/>
              <a:cs typeface="Arial" charset="0"/>
            </a:endParaRPr>
          </a:p>
        </p:txBody>
      </p:sp>
      <p:sp>
        <p:nvSpPr>
          <p:cNvPr id="6"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0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01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01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019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019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019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019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0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pPr eaLnBrk="1" hangingPunct="1">
              <a:defRPr/>
            </a:pPr>
            <a:r>
              <a:rPr lang="en-US" smtClean="0"/>
              <a:t>Notes on Assumptions</a:t>
            </a:r>
          </a:p>
        </p:txBody>
      </p:sp>
      <p:sp>
        <p:nvSpPr>
          <p:cNvPr id="37890" name="Rectangle 3"/>
          <p:cNvSpPr>
            <a:spLocks noGrp="1" noChangeArrowheads="1"/>
          </p:cNvSpPr>
          <p:nvPr>
            <p:ph idx="1"/>
          </p:nvPr>
        </p:nvSpPr>
        <p:spPr>
          <a:xfrm>
            <a:off x="636588" y="1066800"/>
            <a:ext cx="7924800" cy="5410200"/>
          </a:xfrm>
        </p:spPr>
        <p:txBody>
          <a:bodyPr/>
          <a:lstStyle/>
          <a:p>
            <a:pPr eaLnBrk="1" hangingPunct="1"/>
            <a:r>
              <a:rPr lang="en-US" smtClean="0"/>
              <a:t>One-way ANOVA is not very sensitive to violations of the equal variances assumption</a:t>
            </a:r>
          </a:p>
          <a:p>
            <a:pPr lvl="1" eaLnBrk="1" hangingPunct="1"/>
            <a:r>
              <a:rPr lang="en-US" smtClean="0"/>
              <a:t>Especially when all the samples are about the same size</a:t>
            </a:r>
          </a:p>
          <a:p>
            <a:pPr lvl="1" eaLnBrk="1" hangingPunct="1"/>
            <a:r>
              <a:rPr lang="en-US" smtClean="0"/>
              <a:t>All of the sample standard deviations should be reasonably equal to each other</a:t>
            </a:r>
          </a:p>
          <a:p>
            <a:pPr lvl="1" eaLnBrk="1" hangingPunct="1"/>
            <a:r>
              <a:rPr lang="en-US" smtClean="0"/>
              <a:t>General rule, the one-way ANOVA results will be approximately correct if the largest sample standard deviation is no more than twice the smallest sample standard</a:t>
            </a:r>
          </a:p>
          <a:p>
            <a:pPr eaLnBrk="1" hangingPunct="1"/>
            <a:r>
              <a:rPr lang="en-US" smtClean="0"/>
              <a:t>Normality is not crucial</a:t>
            </a:r>
          </a:p>
          <a:p>
            <a:pPr lvl="1" eaLnBrk="1" hangingPunct="1"/>
            <a:r>
              <a:rPr lang="en-US" smtClean="0"/>
              <a:t>ANOVA results are approximately valid for mound-shaped distributions</a:t>
            </a:r>
          </a:p>
          <a:p>
            <a:pPr lvl="2" eaLnBrk="1" hangingPunct="1"/>
            <a:r>
              <a:rPr lang="en-US" smtClean="0"/>
              <a:t>If the sample distributions are reasonably symmetric and if there are no outliers, then ANOVA results are valid for even samples as small as 4 or 5</a:t>
            </a:r>
          </a:p>
          <a:p>
            <a:pPr eaLnBrk="1" hangingPunct="1"/>
            <a:endParaRPr lang="en-US" smtClean="0"/>
          </a:p>
        </p:txBody>
      </p:sp>
      <p:sp>
        <p:nvSpPr>
          <p:cNvPr id="37891" name="Slide Number Placeholder 4"/>
          <p:cNvSpPr>
            <a:spLocks noGrp="1"/>
          </p:cNvSpPr>
          <p:nvPr>
            <p:ph type="sldNum" sz="quarter" idx="10"/>
          </p:nvPr>
        </p:nvSpPr>
        <p:spPr>
          <a:noFill/>
        </p:spPr>
        <p:txBody>
          <a:bodyPr/>
          <a:lstStyle/>
          <a:p>
            <a:r>
              <a:rPr lang="en-US" smtClean="0">
                <a:latin typeface="Arial" charset="0"/>
                <a:cs typeface="Arial" charset="0"/>
              </a:rPr>
              <a:t>10-</a:t>
            </a:r>
            <a:fld id="{C22F414B-8708-4412-94B2-29FAC1464DC6}" type="slidenum">
              <a:rPr lang="en-US" smtClean="0">
                <a:latin typeface="Arial" charset="0"/>
                <a:cs typeface="Arial" charset="0"/>
              </a:rPr>
              <a:pPr/>
              <a:t>17</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pPr eaLnBrk="1" hangingPunct="1">
              <a:defRPr/>
            </a:pPr>
            <a:r>
              <a:rPr lang="en-US" sz="3600" dirty="0" smtClean="0"/>
              <a:t>Testing for Significant Differences</a:t>
            </a:r>
            <a:br>
              <a:rPr lang="en-US" sz="3600" dirty="0" smtClean="0"/>
            </a:br>
            <a:r>
              <a:rPr lang="en-US" sz="2400" dirty="0" smtClean="0"/>
              <a:t>Between Treatment (Group) Means</a:t>
            </a:r>
          </a:p>
        </p:txBody>
      </p:sp>
      <p:sp>
        <p:nvSpPr>
          <p:cNvPr id="38914" name="Rectangle 3"/>
          <p:cNvSpPr>
            <a:spLocks noGrp="1" noChangeArrowheads="1"/>
          </p:cNvSpPr>
          <p:nvPr>
            <p:ph idx="1"/>
          </p:nvPr>
        </p:nvSpPr>
        <p:spPr>
          <a:xfrm>
            <a:off x="636588" y="1066800"/>
            <a:ext cx="7924800" cy="5410200"/>
          </a:xfrm>
        </p:spPr>
        <p:txBody>
          <a:bodyPr/>
          <a:lstStyle/>
          <a:p>
            <a:pPr eaLnBrk="1" hangingPunct="1">
              <a:spcBef>
                <a:spcPct val="10000"/>
              </a:spcBef>
            </a:pPr>
            <a:r>
              <a:rPr lang="en-US" smtClean="0"/>
              <a:t>Are there any statistically significant differences between the sample (treatment) means?</a:t>
            </a:r>
          </a:p>
          <a:p>
            <a:pPr eaLnBrk="1" hangingPunct="1">
              <a:spcBef>
                <a:spcPct val="10000"/>
              </a:spcBef>
            </a:pPr>
            <a:r>
              <a:rPr lang="en-US" smtClean="0"/>
              <a:t>The null hypothesis is that the mean of all </a:t>
            </a:r>
            <a:r>
              <a:rPr lang="en-US" i="1" smtClean="0"/>
              <a:t>p</a:t>
            </a:r>
            <a:r>
              <a:rPr lang="en-US" smtClean="0"/>
              <a:t> treatments are the same</a:t>
            </a:r>
          </a:p>
          <a:p>
            <a:pPr lvl="1" eaLnBrk="1" hangingPunct="1">
              <a:spcBef>
                <a:spcPct val="10000"/>
              </a:spcBef>
            </a:pPr>
            <a:r>
              <a:rPr lang="en-US" smtClean="0">
                <a:solidFill>
                  <a:srgbClr val="CC0000"/>
                </a:solidFill>
              </a:rPr>
              <a:t>H</a:t>
            </a:r>
            <a:r>
              <a:rPr lang="en-US" baseline="-25000" smtClean="0">
                <a:solidFill>
                  <a:srgbClr val="CC0000"/>
                </a:solidFill>
              </a:rPr>
              <a:t>0</a:t>
            </a:r>
            <a:r>
              <a:rPr lang="en-US" smtClean="0">
                <a:solidFill>
                  <a:srgbClr val="CC0000"/>
                </a:solidFill>
              </a:rPr>
              <a:t>: </a:t>
            </a:r>
            <a:r>
              <a:rPr lang="en-US" smtClean="0">
                <a:solidFill>
                  <a:srgbClr val="CC0000"/>
                </a:solidFill>
                <a:latin typeface="Symbol" pitchFamily="18" charset="2"/>
              </a:rPr>
              <a:t>m</a:t>
            </a:r>
            <a:r>
              <a:rPr lang="en-US" baseline="-25000" smtClean="0">
                <a:solidFill>
                  <a:srgbClr val="CC0000"/>
                </a:solidFill>
              </a:rPr>
              <a:t>1</a:t>
            </a:r>
            <a:r>
              <a:rPr lang="en-US" smtClean="0">
                <a:solidFill>
                  <a:srgbClr val="CC0000"/>
                </a:solidFill>
              </a:rPr>
              <a:t> = </a:t>
            </a:r>
            <a:r>
              <a:rPr lang="en-US" smtClean="0">
                <a:solidFill>
                  <a:srgbClr val="CC0000"/>
                </a:solidFill>
                <a:latin typeface="Symbol" pitchFamily="18" charset="2"/>
              </a:rPr>
              <a:t>m</a:t>
            </a:r>
            <a:r>
              <a:rPr lang="en-US" baseline="-25000" smtClean="0">
                <a:solidFill>
                  <a:srgbClr val="CC0000"/>
                </a:solidFill>
              </a:rPr>
              <a:t>2</a:t>
            </a:r>
            <a:r>
              <a:rPr lang="en-US" smtClean="0">
                <a:solidFill>
                  <a:srgbClr val="CC0000"/>
                </a:solidFill>
              </a:rPr>
              <a:t> = … = </a:t>
            </a:r>
            <a:r>
              <a:rPr lang="en-US" smtClean="0">
                <a:solidFill>
                  <a:srgbClr val="CC0000"/>
                </a:solidFill>
                <a:latin typeface="Symbol" pitchFamily="18" charset="2"/>
              </a:rPr>
              <a:t>m</a:t>
            </a:r>
            <a:r>
              <a:rPr lang="en-US" i="1" baseline="-25000" smtClean="0">
                <a:solidFill>
                  <a:srgbClr val="CC0000"/>
                </a:solidFill>
              </a:rPr>
              <a:t>p</a:t>
            </a:r>
          </a:p>
          <a:p>
            <a:pPr eaLnBrk="1" hangingPunct="1">
              <a:spcBef>
                <a:spcPct val="10000"/>
              </a:spcBef>
            </a:pPr>
            <a:r>
              <a:rPr lang="en-US" smtClean="0"/>
              <a:t>The alternative is that at least two of the </a:t>
            </a:r>
            <a:r>
              <a:rPr lang="en-US" i="1" smtClean="0"/>
              <a:t>p</a:t>
            </a:r>
            <a:r>
              <a:rPr lang="en-US" smtClean="0"/>
              <a:t> treatments have different effects on the mean response</a:t>
            </a:r>
          </a:p>
          <a:p>
            <a:pPr lvl="1" eaLnBrk="1" hangingPunct="1">
              <a:spcBef>
                <a:spcPct val="10000"/>
              </a:spcBef>
            </a:pPr>
            <a:r>
              <a:rPr lang="en-US" smtClean="0">
                <a:solidFill>
                  <a:srgbClr val="CC0000"/>
                </a:solidFill>
              </a:rPr>
              <a:t>H</a:t>
            </a:r>
            <a:r>
              <a:rPr lang="en-US" baseline="-25000" smtClean="0">
                <a:solidFill>
                  <a:srgbClr val="CC0000"/>
                </a:solidFill>
              </a:rPr>
              <a:t>a</a:t>
            </a:r>
            <a:r>
              <a:rPr lang="en-US" smtClean="0">
                <a:solidFill>
                  <a:srgbClr val="CC0000"/>
                </a:solidFill>
              </a:rPr>
              <a:t>: at least two of </a:t>
            </a:r>
            <a:r>
              <a:rPr lang="en-US" smtClean="0">
                <a:solidFill>
                  <a:srgbClr val="CC0000"/>
                </a:solidFill>
                <a:latin typeface="Symbol" pitchFamily="18" charset="2"/>
              </a:rPr>
              <a:t>m</a:t>
            </a:r>
            <a:r>
              <a:rPr lang="en-US" baseline="-25000" smtClean="0">
                <a:solidFill>
                  <a:srgbClr val="CC0000"/>
                </a:solidFill>
              </a:rPr>
              <a:t>1</a:t>
            </a:r>
            <a:r>
              <a:rPr lang="en-US" b="1" smtClean="0">
                <a:solidFill>
                  <a:srgbClr val="CC0000"/>
                </a:solidFill>
                <a:cs typeface="Times New Roman" pitchFamily="18" charset="0"/>
              </a:rPr>
              <a:t>,</a:t>
            </a:r>
            <a:r>
              <a:rPr lang="en-US" smtClean="0">
                <a:solidFill>
                  <a:srgbClr val="CC0000"/>
                </a:solidFill>
              </a:rPr>
              <a:t> </a:t>
            </a:r>
            <a:r>
              <a:rPr lang="en-US" smtClean="0">
                <a:solidFill>
                  <a:srgbClr val="CC0000"/>
                </a:solidFill>
                <a:latin typeface="Symbol" pitchFamily="18" charset="2"/>
              </a:rPr>
              <a:t>m</a:t>
            </a:r>
            <a:r>
              <a:rPr lang="en-US" baseline="-25000" smtClean="0">
                <a:solidFill>
                  <a:srgbClr val="CC0000"/>
                </a:solidFill>
              </a:rPr>
              <a:t>2</a:t>
            </a:r>
            <a:r>
              <a:rPr lang="en-US" smtClean="0">
                <a:solidFill>
                  <a:srgbClr val="CC0000"/>
                </a:solidFill>
              </a:rPr>
              <a:t> </a:t>
            </a:r>
            <a:r>
              <a:rPr lang="en-US" b="1" smtClean="0">
                <a:solidFill>
                  <a:srgbClr val="CC0000"/>
                </a:solidFill>
                <a:cs typeface="Times New Roman" pitchFamily="18" charset="0"/>
              </a:rPr>
              <a:t>, </a:t>
            </a:r>
            <a:r>
              <a:rPr lang="en-US" b="1" smtClean="0">
                <a:solidFill>
                  <a:srgbClr val="CC0000"/>
                </a:solidFill>
                <a:latin typeface="Times New Roman" pitchFamily="18" charset="0"/>
                <a:cs typeface="Times New Roman" pitchFamily="18" charset="0"/>
              </a:rPr>
              <a:t>…</a:t>
            </a:r>
            <a:r>
              <a:rPr lang="en-US" b="1" smtClean="0">
                <a:solidFill>
                  <a:srgbClr val="CC0000"/>
                </a:solidFill>
                <a:cs typeface="Times New Roman" pitchFamily="18" charset="0"/>
              </a:rPr>
              <a:t>, </a:t>
            </a:r>
            <a:r>
              <a:rPr lang="en-US" smtClean="0">
                <a:solidFill>
                  <a:srgbClr val="CC0000"/>
                </a:solidFill>
                <a:latin typeface="Symbol" pitchFamily="18" charset="2"/>
              </a:rPr>
              <a:t>m</a:t>
            </a:r>
            <a:r>
              <a:rPr lang="en-US" i="1" baseline="-25000" smtClean="0">
                <a:solidFill>
                  <a:srgbClr val="CC0000"/>
                </a:solidFill>
              </a:rPr>
              <a:t>p</a:t>
            </a:r>
            <a:r>
              <a:rPr lang="en-US" smtClean="0">
                <a:solidFill>
                  <a:srgbClr val="CC0000"/>
                </a:solidFill>
              </a:rPr>
              <a:t> differ</a:t>
            </a:r>
          </a:p>
        </p:txBody>
      </p:sp>
      <p:sp>
        <p:nvSpPr>
          <p:cNvPr id="38915" name="Slide Number Placeholder 4"/>
          <p:cNvSpPr>
            <a:spLocks noGrp="1"/>
          </p:cNvSpPr>
          <p:nvPr>
            <p:ph type="sldNum" sz="quarter" idx="10"/>
          </p:nvPr>
        </p:nvSpPr>
        <p:spPr>
          <a:noFill/>
        </p:spPr>
        <p:txBody>
          <a:bodyPr/>
          <a:lstStyle/>
          <a:p>
            <a:r>
              <a:rPr lang="en-US" smtClean="0">
                <a:latin typeface="Arial" charset="0"/>
                <a:cs typeface="Arial" charset="0"/>
              </a:rPr>
              <a:t>10-</a:t>
            </a:r>
            <a:fld id="{100547C3-95A5-4DB5-83AB-3E5999AC9A24}" type="slidenum">
              <a:rPr lang="en-US" smtClean="0">
                <a:latin typeface="Arial" charset="0"/>
                <a:cs typeface="Arial" charset="0"/>
              </a:rPr>
              <a:pPr/>
              <a:t>18</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normAutofit fontScale="90000"/>
          </a:bodyPr>
          <a:lstStyle/>
          <a:p>
            <a:pPr eaLnBrk="1" hangingPunct="1">
              <a:defRPr/>
            </a:pPr>
            <a:r>
              <a:rPr lang="en-US" sz="3600" dirty="0" smtClean="0"/>
              <a:t>Testing for Significant Differences</a:t>
            </a:r>
            <a:br>
              <a:rPr lang="en-US" sz="3600" dirty="0" smtClean="0"/>
            </a:br>
            <a:r>
              <a:rPr lang="en-US" sz="3600" dirty="0" smtClean="0"/>
              <a:t>Between Treatment (Group) Means</a:t>
            </a:r>
          </a:p>
        </p:txBody>
      </p:sp>
      <p:sp>
        <p:nvSpPr>
          <p:cNvPr id="39938" name="Rectangle 3"/>
          <p:cNvSpPr>
            <a:spLocks noGrp="1" noChangeArrowheads="1"/>
          </p:cNvSpPr>
          <p:nvPr>
            <p:ph idx="1"/>
          </p:nvPr>
        </p:nvSpPr>
        <p:spPr>
          <a:xfrm>
            <a:off x="636588" y="1066800"/>
            <a:ext cx="7924800" cy="5410200"/>
          </a:xfrm>
        </p:spPr>
        <p:txBody>
          <a:bodyPr/>
          <a:lstStyle/>
          <a:p>
            <a:pPr eaLnBrk="1" hangingPunct="1">
              <a:spcBef>
                <a:spcPct val="10000"/>
              </a:spcBef>
            </a:pPr>
            <a:r>
              <a:rPr lang="en-US" smtClean="0"/>
              <a:t>Compare the </a:t>
            </a:r>
            <a:r>
              <a:rPr lang="en-US" b="1" smtClean="0"/>
              <a:t>between-treatment variability</a:t>
            </a:r>
            <a:r>
              <a:rPr lang="en-US" smtClean="0"/>
              <a:t> to the </a:t>
            </a:r>
            <a:r>
              <a:rPr lang="en-US" b="1" smtClean="0"/>
              <a:t>within-treatment variability</a:t>
            </a:r>
            <a:endParaRPr lang="en-US" smtClean="0"/>
          </a:p>
          <a:p>
            <a:pPr lvl="1" eaLnBrk="1" hangingPunct="1">
              <a:spcBef>
                <a:spcPct val="10000"/>
              </a:spcBef>
            </a:pPr>
            <a:r>
              <a:rPr lang="en-US" smtClean="0"/>
              <a:t>Between-treatment variability is the variability of the sample means from sample to sample</a:t>
            </a:r>
          </a:p>
          <a:p>
            <a:pPr lvl="1" eaLnBrk="1" hangingPunct="1">
              <a:spcBef>
                <a:spcPct val="10000"/>
              </a:spcBef>
            </a:pPr>
            <a:r>
              <a:rPr lang="en-US" smtClean="0"/>
              <a:t>Within-treatment variability is the variability of the treatments within each sample</a:t>
            </a:r>
          </a:p>
        </p:txBody>
      </p:sp>
      <p:sp>
        <p:nvSpPr>
          <p:cNvPr id="39939" name="Slide Number Placeholder 4"/>
          <p:cNvSpPr>
            <a:spLocks noGrp="1"/>
          </p:cNvSpPr>
          <p:nvPr>
            <p:ph type="sldNum" sz="quarter" idx="10"/>
          </p:nvPr>
        </p:nvSpPr>
        <p:spPr>
          <a:noFill/>
        </p:spPr>
        <p:txBody>
          <a:bodyPr/>
          <a:lstStyle/>
          <a:p>
            <a:r>
              <a:rPr lang="en-US" smtClean="0">
                <a:latin typeface="Arial" charset="0"/>
                <a:cs typeface="Arial" charset="0"/>
              </a:rPr>
              <a:t>10-</a:t>
            </a:r>
            <a:fld id="{F737C6E8-D33E-4E1D-AF44-050BAC6D38EC}" type="slidenum">
              <a:rPr lang="en-US" smtClean="0">
                <a:latin typeface="Arial" charset="0"/>
                <a:cs typeface="Arial" charset="0"/>
              </a:rPr>
              <a:pPr/>
              <a:t>19</a:t>
            </a:fld>
            <a:endParaRPr lang="en-US" smtClean="0">
              <a:latin typeface="Arial" charset="0"/>
              <a:cs typeface="Arial" charset="0"/>
            </a:endParaRPr>
          </a:p>
        </p:txBody>
      </p:sp>
      <p:pic>
        <p:nvPicPr>
          <p:cNvPr id="39940" name="Picture 6"/>
          <p:cNvPicPr>
            <a:picLocks noChangeAspect="1" noChangeArrowheads="1"/>
          </p:cNvPicPr>
          <p:nvPr/>
        </p:nvPicPr>
        <p:blipFill>
          <a:blip r:embed="rId2"/>
          <a:srcRect/>
          <a:stretch>
            <a:fillRect/>
          </a:stretch>
        </p:blipFill>
        <p:spPr bwMode="auto">
          <a:xfrm>
            <a:off x="2051050" y="3213100"/>
            <a:ext cx="5329238" cy="337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pPr eaLnBrk="1" hangingPunct="1">
              <a:defRPr/>
            </a:pPr>
            <a:r>
              <a:rPr lang="en-US" sz="3600" dirty="0" smtClean="0"/>
              <a:t>Experimental Design and Analysis</a:t>
            </a:r>
            <a:br>
              <a:rPr lang="en-US" sz="3600" dirty="0" smtClean="0"/>
            </a:br>
            <a:r>
              <a:rPr lang="en-US" sz="2400" dirty="0" smtClean="0"/>
              <a:t>of Variance</a:t>
            </a:r>
          </a:p>
        </p:txBody>
      </p:sp>
      <p:sp>
        <p:nvSpPr>
          <p:cNvPr id="579587" name="Rectangle 3"/>
          <p:cNvSpPr>
            <a:spLocks noGrp="1" noChangeArrowheads="1"/>
          </p:cNvSpPr>
          <p:nvPr>
            <p:ph idx="1"/>
          </p:nvPr>
        </p:nvSpPr>
        <p:spPr>
          <a:xfrm>
            <a:off x="636588" y="1066800"/>
            <a:ext cx="7924800" cy="5410200"/>
          </a:xfrm>
        </p:spPr>
        <p:txBody>
          <a:bodyPr/>
          <a:lstStyle/>
          <a:p>
            <a:pPr eaLnBrk="1" hangingPunct="1">
              <a:lnSpc>
                <a:spcPct val="90000"/>
              </a:lnSpc>
              <a:buFontTx/>
              <a:buNone/>
            </a:pPr>
            <a:r>
              <a:rPr lang="en-US" sz="3400" smtClean="0"/>
              <a:t>10.1	</a:t>
            </a:r>
            <a:r>
              <a:rPr lang="en-US" sz="3400" smtClean="0">
                <a:hlinkClick r:id="rId2" action="ppaction://hlinksldjump"/>
              </a:rPr>
              <a:t>Basic Concepts of Experimental Design</a:t>
            </a:r>
            <a:endParaRPr lang="en-US" sz="3400" smtClean="0"/>
          </a:p>
          <a:p>
            <a:pPr eaLnBrk="1" hangingPunct="1">
              <a:lnSpc>
                <a:spcPct val="90000"/>
              </a:lnSpc>
              <a:buFontTx/>
              <a:buNone/>
            </a:pPr>
            <a:r>
              <a:rPr lang="en-US" sz="3400" smtClean="0"/>
              <a:t>10.2	</a:t>
            </a:r>
            <a:r>
              <a:rPr lang="en-US" sz="3400" smtClean="0">
                <a:hlinkClick r:id="rId3" action="ppaction://hlinksldjump"/>
              </a:rPr>
              <a:t>One-Way Analysis of Variance</a:t>
            </a:r>
            <a:endParaRPr lang="en-US" sz="3400" smtClean="0"/>
          </a:p>
          <a:p>
            <a:pPr eaLnBrk="1" hangingPunct="1">
              <a:lnSpc>
                <a:spcPct val="90000"/>
              </a:lnSpc>
              <a:buFontTx/>
              <a:buNone/>
            </a:pPr>
            <a:r>
              <a:rPr lang="en-US" sz="3400" smtClean="0"/>
              <a:t>10.3	</a:t>
            </a:r>
            <a:r>
              <a:rPr lang="en-US" sz="3400" smtClean="0">
                <a:hlinkClick r:id="rId4" action="ppaction://hlinksldjump"/>
              </a:rPr>
              <a:t>The Randomized Block Design</a:t>
            </a:r>
            <a:endParaRPr lang="en-US" sz="3400" smtClean="0"/>
          </a:p>
          <a:p>
            <a:pPr eaLnBrk="1" hangingPunct="1">
              <a:lnSpc>
                <a:spcPct val="90000"/>
              </a:lnSpc>
              <a:buFontTx/>
              <a:buNone/>
            </a:pPr>
            <a:r>
              <a:rPr lang="en-US" sz="3400" smtClean="0"/>
              <a:t>10.4 </a:t>
            </a:r>
            <a:r>
              <a:rPr lang="en-US" sz="3400" smtClean="0">
                <a:hlinkClick r:id="rId5" action="ppaction://hlinksldjump"/>
              </a:rPr>
              <a:t>Two-Way Analysis of Variance</a:t>
            </a:r>
            <a:endParaRPr lang="en-US" sz="3400" smtClean="0"/>
          </a:p>
          <a:p>
            <a:pPr eaLnBrk="1" hangingPunct="1">
              <a:lnSpc>
                <a:spcPct val="90000"/>
              </a:lnSpc>
              <a:buFontTx/>
              <a:buNone/>
            </a:pPr>
            <a:endParaRPr lang="en-US" sz="3400" smtClean="0"/>
          </a:p>
        </p:txBody>
      </p:sp>
      <p:sp>
        <p:nvSpPr>
          <p:cNvPr id="22531" name="Slide Number Placeholder 4"/>
          <p:cNvSpPr>
            <a:spLocks noGrp="1"/>
          </p:cNvSpPr>
          <p:nvPr>
            <p:ph type="sldNum" sz="quarter" idx="10"/>
          </p:nvPr>
        </p:nvSpPr>
        <p:spPr>
          <a:noFill/>
        </p:spPr>
        <p:txBody>
          <a:bodyPr/>
          <a:lstStyle/>
          <a:p>
            <a:r>
              <a:rPr lang="en-US" smtClean="0">
                <a:latin typeface="Arial" charset="0"/>
                <a:cs typeface="Arial" charset="0"/>
              </a:rPr>
              <a:t>10-</a:t>
            </a:r>
            <a:fld id="{D19C8DBD-5A55-4B4B-B884-00BD39C9EAAA}" type="slidenum">
              <a:rPr lang="en-US" smtClean="0">
                <a:latin typeface="Arial" charset="0"/>
                <a:cs typeface="Arial" charset="0"/>
              </a:rPr>
              <a:pPr/>
              <a:t>2</a:t>
            </a:fld>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9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9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9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normAutofit fontScale="90000"/>
          </a:bodyPr>
          <a:lstStyle/>
          <a:p>
            <a:pPr eaLnBrk="1" hangingPunct="1">
              <a:defRPr/>
            </a:pPr>
            <a:r>
              <a:rPr lang="en-US" sz="4000" dirty="0" smtClean="0"/>
              <a:t>Example 10.3 Training Method Experiment Case</a:t>
            </a:r>
            <a:endParaRPr lang="en-US" sz="2800" dirty="0" smtClean="0"/>
          </a:p>
        </p:txBody>
      </p:sp>
      <p:sp>
        <p:nvSpPr>
          <p:cNvPr id="40962" name="Rectangle 3"/>
          <p:cNvSpPr>
            <a:spLocks noGrp="1" noChangeArrowheads="1"/>
          </p:cNvSpPr>
          <p:nvPr>
            <p:ph idx="1"/>
          </p:nvPr>
        </p:nvSpPr>
        <p:spPr>
          <a:xfrm>
            <a:off x="636588" y="1066800"/>
            <a:ext cx="7924800" cy="5410200"/>
          </a:xfrm>
        </p:spPr>
        <p:txBody>
          <a:bodyPr/>
          <a:lstStyle/>
          <a:p>
            <a:pPr eaLnBrk="1" hangingPunct="1">
              <a:lnSpc>
                <a:spcPct val="90000"/>
              </a:lnSpc>
            </a:pPr>
            <a:r>
              <a:rPr lang="en-US" sz="3100" smtClean="0"/>
              <a:t>In Figure </a:t>
            </a:r>
            <a:r>
              <a:rPr lang="en-US" sz="3100" smtClean="0">
                <a:hlinkClick r:id="rId2" action="ppaction://hlinksldjump"/>
              </a:rPr>
              <a:t>10.1(a)</a:t>
            </a:r>
            <a:r>
              <a:rPr lang="en-US" sz="3100" smtClean="0"/>
              <a:t>, the </a:t>
            </a:r>
            <a:r>
              <a:rPr lang="en-US" sz="3100" b="1" smtClean="0"/>
              <a:t>between-treatment</a:t>
            </a:r>
            <a:r>
              <a:rPr lang="en-US" sz="3100" smtClean="0"/>
              <a:t> variability is not large compared to the </a:t>
            </a:r>
            <a:r>
              <a:rPr lang="en-US" sz="3100" b="1" smtClean="0"/>
              <a:t>within-treatment</a:t>
            </a:r>
            <a:r>
              <a:rPr lang="en-US" sz="3100" smtClean="0"/>
              <a:t> variability</a:t>
            </a:r>
          </a:p>
          <a:p>
            <a:pPr lvl="1" eaLnBrk="1" hangingPunct="1">
              <a:lnSpc>
                <a:spcPct val="90000"/>
              </a:lnSpc>
            </a:pPr>
            <a:r>
              <a:rPr lang="en-US" sz="2400" smtClean="0"/>
              <a:t>The between-treatment variability could be the result of sampling variability</a:t>
            </a:r>
          </a:p>
          <a:p>
            <a:pPr lvl="1" eaLnBrk="1" hangingPunct="1">
              <a:lnSpc>
                <a:spcPct val="90000"/>
              </a:lnSpc>
            </a:pPr>
            <a:r>
              <a:rPr lang="en-US" sz="2400" b="1" smtClean="0"/>
              <a:t>Do not </a:t>
            </a:r>
            <a:r>
              <a:rPr lang="en-US" sz="2400" smtClean="0"/>
              <a:t>have enough evidence to reject H</a:t>
            </a:r>
            <a:r>
              <a:rPr lang="en-US" sz="2400" baseline="-25000" smtClean="0"/>
              <a:t>0</a:t>
            </a:r>
            <a:r>
              <a:rPr lang="en-US" sz="2400" smtClean="0"/>
              <a:t>: </a:t>
            </a:r>
            <a:r>
              <a:rPr lang="en-US" sz="2400" noProof="1" smtClean="0">
                <a:latin typeface="Symbol" pitchFamily="18" charset="2"/>
              </a:rPr>
              <a:t>m</a:t>
            </a:r>
            <a:r>
              <a:rPr lang="en-US" sz="2400" baseline="-25000" noProof="1" smtClean="0"/>
              <a:t>A</a:t>
            </a:r>
            <a:r>
              <a:rPr lang="en-US" sz="2400" smtClean="0"/>
              <a:t> = </a:t>
            </a:r>
            <a:r>
              <a:rPr lang="en-US" sz="2400" noProof="1" smtClean="0">
                <a:latin typeface="Symbol" pitchFamily="18" charset="2"/>
              </a:rPr>
              <a:t>m</a:t>
            </a:r>
            <a:r>
              <a:rPr lang="en-US" sz="2400" baseline="-25000" noProof="1" smtClean="0"/>
              <a:t>B</a:t>
            </a:r>
            <a:r>
              <a:rPr lang="en-US" sz="2400" smtClean="0"/>
              <a:t> = </a:t>
            </a:r>
            <a:r>
              <a:rPr lang="en-US" sz="2400" noProof="1" smtClean="0">
                <a:latin typeface="Symbol" pitchFamily="18" charset="2"/>
              </a:rPr>
              <a:t>m</a:t>
            </a:r>
            <a:r>
              <a:rPr lang="en-US" sz="2400" baseline="-25000" noProof="1" smtClean="0"/>
              <a:t>C</a:t>
            </a:r>
            <a:endParaRPr lang="en-US" sz="2400" noProof="1" smtClean="0"/>
          </a:p>
          <a:p>
            <a:pPr eaLnBrk="1" hangingPunct="1">
              <a:lnSpc>
                <a:spcPct val="90000"/>
              </a:lnSpc>
            </a:pPr>
            <a:r>
              <a:rPr lang="en-US" smtClean="0"/>
              <a:t>In figure </a:t>
            </a:r>
            <a:r>
              <a:rPr lang="en-US" smtClean="0">
                <a:hlinkClick r:id="rId2" action="ppaction://hlinksldjump"/>
              </a:rPr>
              <a:t>10.1(b)</a:t>
            </a:r>
            <a:r>
              <a:rPr lang="en-US" smtClean="0"/>
              <a:t>, </a:t>
            </a:r>
            <a:r>
              <a:rPr lang="en-US" sz="3100" b="1" smtClean="0"/>
              <a:t>between-treatment</a:t>
            </a:r>
            <a:r>
              <a:rPr lang="en-US" sz="3100" smtClean="0"/>
              <a:t> variability is large compared to the within-treatment variability</a:t>
            </a:r>
          </a:p>
          <a:p>
            <a:pPr lvl="1" eaLnBrk="1" hangingPunct="1">
              <a:lnSpc>
                <a:spcPct val="90000"/>
              </a:lnSpc>
            </a:pPr>
            <a:r>
              <a:rPr lang="en-US" sz="2400" b="1" smtClean="0"/>
              <a:t>May</a:t>
            </a:r>
            <a:r>
              <a:rPr lang="en-US" sz="2400" smtClean="0"/>
              <a:t> have enough evidence to reject H</a:t>
            </a:r>
            <a:r>
              <a:rPr lang="en-US" sz="2400" baseline="-25000" smtClean="0"/>
              <a:t>0</a:t>
            </a:r>
            <a:r>
              <a:rPr lang="en-US" sz="2400" smtClean="0"/>
              <a:t> in favor of </a:t>
            </a:r>
          </a:p>
          <a:p>
            <a:pPr lvl="1" eaLnBrk="1" hangingPunct="1">
              <a:lnSpc>
                <a:spcPct val="90000"/>
              </a:lnSpc>
              <a:buFontTx/>
              <a:buNone/>
            </a:pPr>
            <a:r>
              <a:rPr lang="en-US" sz="2400" smtClean="0"/>
              <a:t>	H</a:t>
            </a:r>
            <a:r>
              <a:rPr lang="en-US" sz="2400" baseline="-25000" smtClean="0"/>
              <a:t>a</a:t>
            </a:r>
            <a:r>
              <a:rPr lang="en-US" sz="2400" smtClean="0"/>
              <a:t>: at least two of </a:t>
            </a:r>
            <a:r>
              <a:rPr lang="en-US" sz="2400" noProof="1" smtClean="0">
                <a:latin typeface="Symbol" pitchFamily="18" charset="2"/>
              </a:rPr>
              <a:t>m</a:t>
            </a:r>
            <a:r>
              <a:rPr lang="en-US" sz="2400" baseline="-25000" noProof="1" smtClean="0"/>
              <a:t>A</a:t>
            </a:r>
            <a:r>
              <a:rPr lang="en-US" sz="2400" b="1" smtClean="0">
                <a:cs typeface="Times New Roman" pitchFamily="18" charset="0"/>
              </a:rPr>
              <a:t>,</a:t>
            </a:r>
            <a:r>
              <a:rPr lang="en-US" sz="2400" smtClean="0"/>
              <a:t> </a:t>
            </a:r>
            <a:r>
              <a:rPr lang="en-US" sz="2400" noProof="1" smtClean="0">
                <a:latin typeface="Symbol" pitchFamily="18" charset="2"/>
              </a:rPr>
              <a:t>m</a:t>
            </a:r>
            <a:r>
              <a:rPr lang="en-US" sz="2400" baseline="-25000" noProof="1" smtClean="0"/>
              <a:t>B</a:t>
            </a:r>
            <a:r>
              <a:rPr lang="en-US" sz="2400" b="1" smtClean="0">
                <a:cs typeface="Times New Roman" pitchFamily="18" charset="0"/>
              </a:rPr>
              <a:t>, </a:t>
            </a:r>
            <a:r>
              <a:rPr lang="en-US" sz="2400" noProof="1" smtClean="0">
                <a:latin typeface="Symbol" pitchFamily="18" charset="2"/>
              </a:rPr>
              <a:t>m</a:t>
            </a:r>
            <a:r>
              <a:rPr lang="en-US" sz="2400" baseline="-25000" noProof="1" smtClean="0"/>
              <a:t>C</a:t>
            </a:r>
            <a:r>
              <a:rPr lang="en-US" sz="2400" smtClean="0"/>
              <a:t> differ</a:t>
            </a:r>
            <a:endParaRPr lang="en-US" sz="2600" smtClean="0"/>
          </a:p>
        </p:txBody>
      </p:sp>
      <p:sp>
        <p:nvSpPr>
          <p:cNvPr id="40963" name="Slide Number Placeholder 4"/>
          <p:cNvSpPr>
            <a:spLocks noGrp="1"/>
          </p:cNvSpPr>
          <p:nvPr>
            <p:ph type="sldNum" sz="quarter" idx="10"/>
          </p:nvPr>
        </p:nvSpPr>
        <p:spPr>
          <a:noFill/>
        </p:spPr>
        <p:txBody>
          <a:bodyPr/>
          <a:lstStyle/>
          <a:p>
            <a:r>
              <a:rPr lang="en-US" smtClean="0">
                <a:latin typeface="Arial" charset="0"/>
                <a:cs typeface="Arial" charset="0"/>
              </a:rPr>
              <a:t>10-</a:t>
            </a:r>
            <a:fld id="{DF10FA5E-B498-4F6D-A40E-0B4A15184E0B}" type="slidenum">
              <a:rPr lang="en-US" smtClean="0">
                <a:latin typeface="Arial" charset="0"/>
                <a:cs typeface="Arial" charset="0"/>
              </a:rPr>
              <a:pPr/>
              <a:t>20</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3600" dirty="0" smtClean="0"/>
              <a:t>To Compare the Between-Groups and Within-Group Variability</a:t>
            </a:r>
            <a:endParaRPr lang="en-US" sz="3600" dirty="0"/>
          </a:p>
        </p:txBody>
      </p:sp>
      <p:sp>
        <p:nvSpPr>
          <p:cNvPr id="108550" name="Content Placeholder 2"/>
          <p:cNvSpPr>
            <a:spLocks noGrp="1"/>
          </p:cNvSpPr>
          <p:nvPr>
            <p:ph idx="1"/>
          </p:nvPr>
        </p:nvSpPr>
        <p:spPr>
          <a:xfrm>
            <a:off x="636588" y="1066800"/>
            <a:ext cx="7924800" cy="5410200"/>
          </a:xfrm>
        </p:spPr>
        <p:txBody>
          <a:bodyPr/>
          <a:lstStyle/>
          <a:p>
            <a:pPr eaLnBrk="1" hangingPunct="1"/>
            <a:r>
              <a:rPr lang="en-US" smtClean="0"/>
              <a:t>Terminology </a:t>
            </a:r>
          </a:p>
          <a:p>
            <a:pPr lvl="1" eaLnBrk="1" hangingPunct="1"/>
            <a:r>
              <a:rPr lang="en-US" smtClean="0"/>
              <a:t>Sums of squares</a:t>
            </a:r>
          </a:p>
          <a:p>
            <a:pPr lvl="1" eaLnBrk="1" hangingPunct="1"/>
            <a:r>
              <a:rPr lang="en-US" smtClean="0"/>
              <a:t>Mean squares</a:t>
            </a:r>
          </a:p>
          <a:p>
            <a:pPr lvl="1" eaLnBrk="1" hangingPunct="1"/>
            <a:r>
              <a:rPr lang="en-US" b="1" smtClean="0"/>
              <a:t>n</a:t>
            </a:r>
            <a:r>
              <a:rPr lang="en-US" smtClean="0"/>
              <a:t> is the total number of experimental units used in the one-way ANOVA</a:t>
            </a:r>
          </a:p>
          <a:p>
            <a:pPr lvl="1" eaLnBrk="1" hangingPunct="1"/>
            <a:r>
              <a:rPr lang="en-US" smtClean="0"/>
              <a:t>   is the overall mean of the observed values of the response variable</a:t>
            </a:r>
          </a:p>
          <a:p>
            <a:pPr eaLnBrk="1" hangingPunct="1"/>
            <a:r>
              <a:rPr lang="en-US" smtClean="0"/>
              <a:t>Define </a:t>
            </a:r>
          </a:p>
          <a:p>
            <a:pPr lvl="1" eaLnBrk="1" hangingPunct="1"/>
            <a:r>
              <a:rPr lang="en-US" smtClean="0"/>
              <a:t>Between-groups sum of squares</a:t>
            </a:r>
          </a:p>
          <a:p>
            <a:pPr lvl="1" eaLnBrk="1" hangingPunct="1"/>
            <a:endParaRPr lang="en-US" smtClean="0"/>
          </a:p>
          <a:p>
            <a:pPr lvl="1" eaLnBrk="1" hangingPunct="1"/>
            <a:endParaRPr lang="en-US" smtClean="0"/>
          </a:p>
          <a:p>
            <a:pPr lvl="1" eaLnBrk="1" hangingPunct="1"/>
            <a:r>
              <a:rPr lang="en-US" smtClean="0"/>
              <a:t>Error sum of squares</a:t>
            </a:r>
          </a:p>
        </p:txBody>
      </p:sp>
      <p:sp>
        <p:nvSpPr>
          <p:cNvPr id="108551" name="Slide Number Placeholder 3"/>
          <p:cNvSpPr>
            <a:spLocks noGrp="1"/>
          </p:cNvSpPr>
          <p:nvPr>
            <p:ph type="sldNum" sz="quarter" idx="10"/>
          </p:nvPr>
        </p:nvSpPr>
        <p:spPr>
          <a:noFill/>
        </p:spPr>
        <p:txBody>
          <a:bodyPr/>
          <a:lstStyle/>
          <a:p>
            <a:r>
              <a:rPr lang="en-US" smtClean="0">
                <a:latin typeface="Arial" charset="0"/>
                <a:cs typeface="Arial" charset="0"/>
              </a:rPr>
              <a:t>10-</a:t>
            </a:r>
            <a:fld id="{D5CFE26E-EF9B-4EC4-9844-176C55C0BAA1}" type="slidenum">
              <a:rPr lang="en-US" smtClean="0">
                <a:latin typeface="Arial" charset="0"/>
                <a:cs typeface="Arial" charset="0"/>
              </a:rPr>
              <a:pPr/>
              <a:t>21</a:t>
            </a:fld>
            <a:endParaRPr lang="en-US" smtClean="0">
              <a:latin typeface="Arial" charset="0"/>
              <a:cs typeface="Arial" charset="0"/>
            </a:endParaRPr>
          </a:p>
        </p:txBody>
      </p:sp>
      <p:graphicFrame>
        <p:nvGraphicFramePr>
          <p:cNvPr id="108546" name="Object 2"/>
          <p:cNvGraphicFramePr>
            <a:graphicFrameLocks noChangeAspect="1"/>
          </p:cNvGraphicFramePr>
          <p:nvPr/>
        </p:nvGraphicFramePr>
        <p:xfrm>
          <a:off x="1403350" y="2997200"/>
          <a:ext cx="239713" cy="287338"/>
        </p:xfrm>
        <a:graphic>
          <a:graphicData uri="http://schemas.openxmlformats.org/presentationml/2006/ole">
            <p:oleObj spid="_x0000_s108546" name="Equation" r:id="rId3" imgW="126720" imgH="152280" progId="Equation.3">
              <p:embed/>
            </p:oleObj>
          </a:graphicData>
        </a:graphic>
      </p:graphicFrame>
      <p:graphicFrame>
        <p:nvGraphicFramePr>
          <p:cNvPr id="108547" name="Object 3"/>
          <p:cNvGraphicFramePr>
            <a:graphicFrameLocks noChangeAspect="1"/>
          </p:cNvGraphicFramePr>
          <p:nvPr/>
        </p:nvGraphicFramePr>
        <p:xfrm>
          <a:off x="1476375" y="4508500"/>
          <a:ext cx="1989138" cy="720725"/>
        </p:xfrm>
        <a:graphic>
          <a:graphicData uri="http://schemas.openxmlformats.org/presentationml/2006/ole">
            <p:oleObj spid="_x0000_s108547" name="Equation" r:id="rId4" imgW="1193760" imgH="431640" progId="Equation.3">
              <p:embed/>
            </p:oleObj>
          </a:graphicData>
        </a:graphic>
      </p:graphicFrame>
      <p:graphicFrame>
        <p:nvGraphicFramePr>
          <p:cNvPr id="108548" name="Object 4"/>
          <p:cNvGraphicFramePr>
            <a:graphicFrameLocks noChangeAspect="1"/>
          </p:cNvGraphicFramePr>
          <p:nvPr/>
        </p:nvGraphicFramePr>
        <p:xfrm>
          <a:off x="1476375" y="5589588"/>
          <a:ext cx="5399088" cy="762000"/>
        </p:xfrm>
        <a:graphic>
          <a:graphicData uri="http://schemas.openxmlformats.org/presentationml/2006/ole">
            <p:oleObj spid="_x0000_s108548" name="Equation" r:id="rId5" imgW="3238200" imgH="457200" progId="Equation.3">
              <p:embed/>
            </p:oleObj>
          </a:graphicData>
        </a:graphic>
      </p:graphicFrame>
      <p:sp>
        <p:nvSpPr>
          <p:cNvPr id="8" name="TextBox 7"/>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
          <p:cNvGrpSpPr>
            <a:grpSpLocks/>
          </p:cNvGrpSpPr>
          <p:nvPr/>
        </p:nvGrpSpPr>
        <p:grpSpPr bwMode="auto">
          <a:xfrm>
            <a:off x="1042988" y="2276475"/>
            <a:ext cx="7100887" cy="831850"/>
            <a:chOff x="647" y="2045"/>
            <a:chExt cx="4473" cy="524"/>
          </a:xfrm>
        </p:grpSpPr>
        <p:sp>
          <p:nvSpPr>
            <p:cNvPr id="1114" name="Rectangle 27"/>
            <p:cNvSpPr>
              <a:spLocks noChangeArrowheads="1"/>
            </p:cNvSpPr>
            <p:nvPr/>
          </p:nvSpPr>
          <p:spPr bwMode="auto">
            <a:xfrm>
              <a:off x="3791" y="2045"/>
              <a:ext cx="119" cy="259"/>
            </a:xfrm>
            <a:prstGeom prst="rect">
              <a:avLst/>
            </a:prstGeom>
            <a:noFill/>
            <a:ln w="9525">
              <a:noFill/>
              <a:miter lim="800000"/>
              <a:headEnd/>
              <a:tailEnd/>
            </a:ln>
          </p:spPr>
          <p:txBody>
            <a:bodyPr wrap="none" lIns="0" tIns="0" rIns="0" bIns="0">
              <a:spAutoFit/>
            </a:bodyPr>
            <a:lstStyle/>
            <a:p>
              <a:pPr eaLnBrk="0" hangingPunct="0"/>
              <a:r>
                <a:rPr lang="en-US" sz="2700">
                  <a:solidFill>
                    <a:srgbClr val="000000"/>
                  </a:solidFill>
                  <a:latin typeface="Symbol" pitchFamily="18" charset="2"/>
                </a:rPr>
                <a:t>+</a:t>
              </a:r>
              <a:endParaRPr lang="en-US"/>
            </a:p>
          </p:txBody>
        </p:sp>
        <p:sp>
          <p:nvSpPr>
            <p:cNvPr id="1115" name="Rectangle 28"/>
            <p:cNvSpPr>
              <a:spLocks noChangeArrowheads="1"/>
            </p:cNvSpPr>
            <p:nvPr/>
          </p:nvSpPr>
          <p:spPr bwMode="auto">
            <a:xfrm>
              <a:off x="1896" y="2045"/>
              <a:ext cx="119" cy="259"/>
            </a:xfrm>
            <a:prstGeom prst="rect">
              <a:avLst/>
            </a:prstGeom>
            <a:noFill/>
            <a:ln w="9525">
              <a:noFill/>
              <a:miter lim="800000"/>
              <a:headEnd/>
              <a:tailEnd/>
            </a:ln>
          </p:spPr>
          <p:txBody>
            <a:bodyPr wrap="none" lIns="0" tIns="0" rIns="0" bIns="0">
              <a:spAutoFit/>
            </a:bodyPr>
            <a:lstStyle/>
            <a:p>
              <a:pPr eaLnBrk="0" hangingPunct="0"/>
              <a:r>
                <a:rPr lang="en-US" sz="2700">
                  <a:solidFill>
                    <a:srgbClr val="000000"/>
                  </a:solidFill>
                  <a:latin typeface="Symbol" pitchFamily="18" charset="2"/>
                </a:rPr>
                <a:t>=</a:t>
              </a:r>
              <a:endParaRPr lang="en-US"/>
            </a:p>
          </p:txBody>
        </p:sp>
        <p:grpSp>
          <p:nvGrpSpPr>
            <p:cNvPr id="1116" name="Group 126"/>
            <p:cNvGrpSpPr>
              <a:grpSpLocks/>
            </p:cNvGrpSpPr>
            <p:nvPr/>
          </p:nvGrpSpPr>
          <p:grpSpPr bwMode="auto">
            <a:xfrm>
              <a:off x="647" y="2070"/>
              <a:ext cx="4473" cy="499"/>
              <a:chOff x="647" y="2070"/>
              <a:chExt cx="4473" cy="499"/>
            </a:xfrm>
          </p:grpSpPr>
          <p:sp>
            <p:nvSpPr>
              <p:cNvPr id="1072" name="Rectangle 67"/>
              <p:cNvSpPr>
                <a:spLocks noChangeArrowheads="1"/>
              </p:cNvSpPr>
              <p:nvPr/>
            </p:nvSpPr>
            <p:spPr bwMode="auto">
              <a:xfrm>
                <a:off x="4422" y="2307"/>
                <a:ext cx="698" cy="262"/>
              </a:xfrm>
              <a:prstGeom prst="rect">
                <a:avLst/>
              </a:prstGeom>
              <a:noFill/>
              <a:ln w="9525">
                <a:noFill/>
                <a:miter lim="800000"/>
                <a:headEnd/>
                <a:tailEnd/>
              </a:ln>
            </p:spPr>
            <p:txBody>
              <a:bodyPr wrap="none" lIns="0" tIns="0" rIns="0" bIns="0">
                <a:spAutoFit/>
              </a:bodyPr>
              <a:lstStyle/>
              <a:p>
                <a:pPr eaLnBrk="0" hangingPunct="0">
                  <a:defRPr/>
                </a:pPr>
                <a:r>
                  <a:rPr lang="en-US" sz="2700" dirty="0">
                    <a:solidFill>
                      <a:srgbClr val="000000"/>
                    </a:solidFill>
                    <a:latin typeface="+mn-lt"/>
                  </a:rPr>
                  <a:t>Squares</a:t>
                </a:r>
                <a:endParaRPr lang="en-US" dirty="0">
                  <a:latin typeface="+mn-lt"/>
                </a:endParaRPr>
              </a:p>
            </p:txBody>
          </p:sp>
          <p:sp>
            <p:nvSpPr>
              <p:cNvPr id="1118" name="Rectangle 68"/>
              <p:cNvSpPr>
                <a:spLocks noChangeArrowheads="1"/>
              </p:cNvSpPr>
              <p:nvPr/>
            </p:nvSpPr>
            <p:spPr bwMode="auto">
              <a:xfrm>
                <a:off x="4382" y="2307"/>
                <a:ext cx="54" cy="259"/>
              </a:xfrm>
              <a:prstGeom prst="rect">
                <a:avLst/>
              </a:prstGeom>
              <a:noFill/>
              <a:ln w="9525">
                <a:noFill/>
                <a:miter lim="800000"/>
                <a:headEnd/>
                <a:tailEnd/>
              </a:ln>
            </p:spPr>
            <p:txBody>
              <a:bodyPr wrap="none" lIns="0" tIns="0" rIns="0" bIns="0">
                <a:spAutoFit/>
              </a:bodyPr>
              <a:lstStyle/>
              <a:p>
                <a:pPr eaLnBrk="0" hangingPunct="0"/>
                <a:r>
                  <a:rPr lang="en-US" sz="2700">
                    <a:solidFill>
                      <a:srgbClr val="000000"/>
                    </a:solidFill>
                  </a:rPr>
                  <a:t> </a:t>
                </a:r>
                <a:endParaRPr lang="en-US"/>
              </a:p>
            </p:txBody>
          </p:sp>
          <p:sp>
            <p:nvSpPr>
              <p:cNvPr id="1074" name="Rectangle 69"/>
              <p:cNvSpPr>
                <a:spLocks noChangeArrowheads="1"/>
              </p:cNvSpPr>
              <p:nvPr/>
            </p:nvSpPr>
            <p:spPr bwMode="auto">
              <a:xfrm>
                <a:off x="4180" y="2307"/>
                <a:ext cx="182" cy="262"/>
              </a:xfrm>
              <a:prstGeom prst="rect">
                <a:avLst/>
              </a:prstGeom>
              <a:noFill/>
              <a:ln w="9525">
                <a:noFill/>
                <a:miter lim="800000"/>
                <a:headEnd/>
                <a:tailEnd/>
              </a:ln>
            </p:spPr>
            <p:txBody>
              <a:bodyPr wrap="none" lIns="0" tIns="0" rIns="0" bIns="0">
                <a:spAutoFit/>
              </a:bodyPr>
              <a:lstStyle/>
              <a:p>
                <a:pPr eaLnBrk="0" hangingPunct="0">
                  <a:defRPr/>
                </a:pPr>
                <a:r>
                  <a:rPr lang="en-US" sz="2700" dirty="0">
                    <a:solidFill>
                      <a:srgbClr val="000000"/>
                    </a:solidFill>
                    <a:latin typeface="+mn-lt"/>
                  </a:rPr>
                  <a:t>of</a:t>
                </a:r>
                <a:endParaRPr lang="en-US" dirty="0">
                  <a:latin typeface="+mn-lt"/>
                </a:endParaRPr>
              </a:p>
            </p:txBody>
          </p:sp>
          <p:sp>
            <p:nvSpPr>
              <p:cNvPr id="1120" name="Rectangle 70"/>
              <p:cNvSpPr>
                <a:spLocks noChangeArrowheads="1"/>
              </p:cNvSpPr>
              <p:nvPr/>
            </p:nvSpPr>
            <p:spPr bwMode="auto">
              <a:xfrm>
                <a:off x="3757" y="2307"/>
                <a:ext cx="1" cy="230"/>
              </a:xfrm>
              <a:prstGeom prst="rect">
                <a:avLst/>
              </a:prstGeom>
              <a:noFill/>
              <a:ln w="9525">
                <a:noFill/>
                <a:miter lim="800000"/>
                <a:headEnd/>
                <a:tailEnd/>
              </a:ln>
            </p:spPr>
            <p:txBody>
              <a:bodyPr wrap="none" lIns="0" tIns="0" rIns="0" bIns="0">
                <a:spAutoFit/>
              </a:bodyPr>
              <a:lstStyle/>
              <a:p>
                <a:pPr eaLnBrk="0" hangingPunct="0"/>
                <a:endParaRPr lang="en-CA"/>
              </a:p>
            </p:txBody>
          </p:sp>
          <p:sp>
            <p:nvSpPr>
              <p:cNvPr id="1121" name="Rectangle 71"/>
              <p:cNvSpPr>
                <a:spLocks noChangeArrowheads="1"/>
              </p:cNvSpPr>
              <p:nvPr/>
            </p:nvSpPr>
            <p:spPr bwMode="auto">
              <a:xfrm>
                <a:off x="3220" y="2307"/>
                <a:ext cx="540" cy="259"/>
              </a:xfrm>
              <a:prstGeom prst="rect">
                <a:avLst/>
              </a:prstGeom>
              <a:noFill/>
              <a:ln w="9525">
                <a:noFill/>
                <a:miter lim="800000"/>
                <a:headEnd/>
                <a:tailEnd/>
              </a:ln>
            </p:spPr>
            <p:txBody>
              <a:bodyPr wrap="none" lIns="0" tIns="0" rIns="0" bIns="0">
                <a:spAutoFit/>
              </a:bodyPr>
              <a:lstStyle/>
              <a:p>
                <a:pPr eaLnBrk="0" hangingPunct="0"/>
                <a:r>
                  <a:rPr lang="en-US" sz="2700">
                    <a:solidFill>
                      <a:srgbClr val="000000"/>
                    </a:solidFill>
                  </a:rPr>
                  <a:t>          </a:t>
                </a:r>
                <a:endParaRPr lang="en-US"/>
              </a:p>
            </p:txBody>
          </p:sp>
          <p:sp>
            <p:nvSpPr>
              <p:cNvPr id="1077" name="Rectangle 72"/>
              <p:cNvSpPr>
                <a:spLocks noChangeArrowheads="1"/>
              </p:cNvSpPr>
              <p:nvPr/>
            </p:nvSpPr>
            <p:spPr bwMode="auto">
              <a:xfrm>
                <a:off x="2548" y="2307"/>
                <a:ext cx="698" cy="262"/>
              </a:xfrm>
              <a:prstGeom prst="rect">
                <a:avLst/>
              </a:prstGeom>
              <a:noFill/>
              <a:ln w="9525">
                <a:noFill/>
                <a:miter lim="800000"/>
                <a:headEnd/>
                <a:tailEnd/>
              </a:ln>
            </p:spPr>
            <p:txBody>
              <a:bodyPr wrap="none" lIns="0" tIns="0" rIns="0" bIns="0">
                <a:spAutoFit/>
              </a:bodyPr>
              <a:lstStyle/>
              <a:p>
                <a:pPr eaLnBrk="0" hangingPunct="0">
                  <a:defRPr/>
                </a:pPr>
                <a:r>
                  <a:rPr lang="en-US" sz="2700" dirty="0">
                    <a:solidFill>
                      <a:srgbClr val="000000"/>
                    </a:solidFill>
                    <a:latin typeface="+mn-lt"/>
                  </a:rPr>
                  <a:t>Squares</a:t>
                </a:r>
                <a:endParaRPr lang="en-US" dirty="0">
                  <a:latin typeface="+mn-lt"/>
                </a:endParaRPr>
              </a:p>
            </p:txBody>
          </p:sp>
          <p:sp>
            <p:nvSpPr>
              <p:cNvPr id="1123" name="Rectangle 73"/>
              <p:cNvSpPr>
                <a:spLocks noChangeArrowheads="1"/>
              </p:cNvSpPr>
              <p:nvPr/>
            </p:nvSpPr>
            <p:spPr bwMode="auto">
              <a:xfrm>
                <a:off x="2508" y="2307"/>
                <a:ext cx="54" cy="259"/>
              </a:xfrm>
              <a:prstGeom prst="rect">
                <a:avLst/>
              </a:prstGeom>
              <a:noFill/>
              <a:ln w="9525">
                <a:noFill/>
                <a:miter lim="800000"/>
                <a:headEnd/>
                <a:tailEnd/>
              </a:ln>
            </p:spPr>
            <p:txBody>
              <a:bodyPr wrap="none" lIns="0" tIns="0" rIns="0" bIns="0">
                <a:spAutoFit/>
              </a:bodyPr>
              <a:lstStyle/>
              <a:p>
                <a:pPr eaLnBrk="0" hangingPunct="0"/>
                <a:r>
                  <a:rPr lang="en-US" sz="2700">
                    <a:solidFill>
                      <a:srgbClr val="000000"/>
                    </a:solidFill>
                  </a:rPr>
                  <a:t> </a:t>
                </a:r>
                <a:endParaRPr lang="en-US"/>
              </a:p>
            </p:txBody>
          </p:sp>
          <p:sp>
            <p:nvSpPr>
              <p:cNvPr id="1079" name="Rectangle 74"/>
              <p:cNvSpPr>
                <a:spLocks noChangeArrowheads="1"/>
              </p:cNvSpPr>
              <p:nvPr/>
            </p:nvSpPr>
            <p:spPr bwMode="auto">
              <a:xfrm>
                <a:off x="2306" y="2307"/>
                <a:ext cx="182" cy="262"/>
              </a:xfrm>
              <a:prstGeom prst="rect">
                <a:avLst/>
              </a:prstGeom>
              <a:noFill/>
              <a:ln w="9525">
                <a:noFill/>
                <a:miter lim="800000"/>
                <a:headEnd/>
                <a:tailEnd/>
              </a:ln>
            </p:spPr>
            <p:txBody>
              <a:bodyPr wrap="none" lIns="0" tIns="0" rIns="0" bIns="0">
                <a:spAutoFit/>
              </a:bodyPr>
              <a:lstStyle/>
              <a:p>
                <a:pPr eaLnBrk="0" hangingPunct="0">
                  <a:defRPr/>
                </a:pPr>
                <a:r>
                  <a:rPr lang="en-US" sz="2700" dirty="0">
                    <a:solidFill>
                      <a:srgbClr val="000000"/>
                    </a:solidFill>
                    <a:latin typeface="+mn-lt"/>
                  </a:rPr>
                  <a:t>of</a:t>
                </a:r>
                <a:endParaRPr lang="en-US" dirty="0">
                  <a:latin typeface="+mn-lt"/>
                </a:endParaRPr>
              </a:p>
            </p:txBody>
          </p:sp>
          <p:sp>
            <p:nvSpPr>
              <p:cNvPr id="1125" name="Rectangle 75"/>
              <p:cNvSpPr>
                <a:spLocks noChangeArrowheads="1"/>
              </p:cNvSpPr>
              <p:nvPr/>
            </p:nvSpPr>
            <p:spPr bwMode="auto">
              <a:xfrm>
                <a:off x="2098" y="2307"/>
                <a:ext cx="216" cy="259"/>
              </a:xfrm>
              <a:prstGeom prst="rect">
                <a:avLst/>
              </a:prstGeom>
              <a:noFill/>
              <a:ln w="9525">
                <a:noFill/>
                <a:miter lim="800000"/>
                <a:headEnd/>
                <a:tailEnd/>
              </a:ln>
            </p:spPr>
            <p:txBody>
              <a:bodyPr wrap="none" lIns="0" tIns="0" rIns="0" bIns="0">
                <a:spAutoFit/>
              </a:bodyPr>
              <a:lstStyle/>
              <a:p>
                <a:pPr eaLnBrk="0" hangingPunct="0"/>
                <a:r>
                  <a:rPr lang="en-US" sz="2700">
                    <a:solidFill>
                      <a:srgbClr val="000000"/>
                    </a:solidFill>
                  </a:rPr>
                  <a:t>    </a:t>
                </a:r>
                <a:endParaRPr lang="en-US"/>
              </a:p>
            </p:txBody>
          </p:sp>
          <p:sp>
            <p:nvSpPr>
              <p:cNvPr id="1126" name="Rectangle 76"/>
              <p:cNvSpPr>
                <a:spLocks noChangeArrowheads="1"/>
              </p:cNvSpPr>
              <p:nvPr/>
            </p:nvSpPr>
            <p:spPr bwMode="auto">
              <a:xfrm>
                <a:off x="1561" y="2307"/>
                <a:ext cx="540" cy="259"/>
              </a:xfrm>
              <a:prstGeom prst="rect">
                <a:avLst/>
              </a:prstGeom>
              <a:noFill/>
              <a:ln w="9525">
                <a:noFill/>
                <a:miter lim="800000"/>
                <a:headEnd/>
                <a:tailEnd/>
              </a:ln>
            </p:spPr>
            <p:txBody>
              <a:bodyPr wrap="none" lIns="0" tIns="0" rIns="0" bIns="0">
                <a:spAutoFit/>
              </a:bodyPr>
              <a:lstStyle/>
              <a:p>
                <a:pPr eaLnBrk="0" hangingPunct="0"/>
                <a:r>
                  <a:rPr lang="en-US" sz="2700">
                    <a:solidFill>
                      <a:srgbClr val="000000"/>
                    </a:solidFill>
                  </a:rPr>
                  <a:t>          </a:t>
                </a:r>
                <a:endParaRPr lang="en-US"/>
              </a:p>
            </p:txBody>
          </p:sp>
          <p:sp>
            <p:nvSpPr>
              <p:cNvPr id="1082" name="Rectangle 77"/>
              <p:cNvSpPr>
                <a:spLocks noChangeArrowheads="1"/>
              </p:cNvSpPr>
              <p:nvPr/>
            </p:nvSpPr>
            <p:spPr bwMode="auto">
              <a:xfrm>
                <a:off x="889" y="2307"/>
                <a:ext cx="698" cy="262"/>
              </a:xfrm>
              <a:prstGeom prst="rect">
                <a:avLst/>
              </a:prstGeom>
              <a:noFill/>
              <a:ln w="9525">
                <a:noFill/>
                <a:miter lim="800000"/>
                <a:headEnd/>
                <a:tailEnd/>
              </a:ln>
            </p:spPr>
            <p:txBody>
              <a:bodyPr wrap="none" lIns="0" tIns="0" rIns="0" bIns="0">
                <a:spAutoFit/>
              </a:bodyPr>
              <a:lstStyle/>
              <a:p>
                <a:pPr eaLnBrk="0" hangingPunct="0">
                  <a:defRPr/>
                </a:pPr>
                <a:r>
                  <a:rPr lang="en-US" sz="2700" dirty="0">
                    <a:solidFill>
                      <a:srgbClr val="000000"/>
                    </a:solidFill>
                    <a:latin typeface="+mn-lt"/>
                  </a:rPr>
                  <a:t>Squares</a:t>
                </a:r>
                <a:endParaRPr lang="en-US" dirty="0">
                  <a:latin typeface="+mn-lt"/>
                </a:endParaRPr>
              </a:p>
            </p:txBody>
          </p:sp>
          <p:sp>
            <p:nvSpPr>
              <p:cNvPr id="1128" name="Rectangle 78"/>
              <p:cNvSpPr>
                <a:spLocks noChangeArrowheads="1"/>
              </p:cNvSpPr>
              <p:nvPr/>
            </p:nvSpPr>
            <p:spPr bwMode="auto">
              <a:xfrm>
                <a:off x="849" y="2307"/>
                <a:ext cx="54" cy="259"/>
              </a:xfrm>
              <a:prstGeom prst="rect">
                <a:avLst/>
              </a:prstGeom>
              <a:noFill/>
              <a:ln w="9525">
                <a:noFill/>
                <a:miter lim="800000"/>
                <a:headEnd/>
                <a:tailEnd/>
              </a:ln>
            </p:spPr>
            <p:txBody>
              <a:bodyPr wrap="none" lIns="0" tIns="0" rIns="0" bIns="0">
                <a:spAutoFit/>
              </a:bodyPr>
              <a:lstStyle/>
              <a:p>
                <a:pPr eaLnBrk="0" hangingPunct="0"/>
                <a:r>
                  <a:rPr lang="en-US" sz="2700">
                    <a:solidFill>
                      <a:srgbClr val="000000"/>
                    </a:solidFill>
                  </a:rPr>
                  <a:t> </a:t>
                </a:r>
                <a:endParaRPr lang="en-US"/>
              </a:p>
            </p:txBody>
          </p:sp>
          <p:sp>
            <p:nvSpPr>
              <p:cNvPr id="1084" name="Rectangle 79"/>
              <p:cNvSpPr>
                <a:spLocks noChangeArrowheads="1"/>
              </p:cNvSpPr>
              <p:nvPr/>
            </p:nvSpPr>
            <p:spPr bwMode="auto">
              <a:xfrm>
                <a:off x="647" y="2307"/>
                <a:ext cx="182" cy="262"/>
              </a:xfrm>
              <a:prstGeom prst="rect">
                <a:avLst/>
              </a:prstGeom>
              <a:noFill/>
              <a:ln w="9525">
                <a:noFill/>
                <a:miter lim="800000"/>
                <a:headEnd/>
                <a:tailEnd/>
              </a:ln>
            </p:spPr>
            <p:txBody>
              <a:bodyPr wrap="none" lIns="0" tIns="0" rIns="0" bIns="0">
                <a:spAutoFit/>
              </a:bodyPr>
              <a:lstStyle/>
              <a:p>
                <a:pPr eaLnBrk="0" hangingPunct="0">
                  <a:defRPr/>
                </a:pPr>
                <a:r>
                  <a:rPr lang="en-US" sz="2700" dirty="0">
                    <a:solidFill>
                      <a:srgbClr val="000000"/>
                    </a:solidFill>
                    <a:latin typeface="+mn-lt"/>
                  </a:rPr>
                  <a:t>of</a:t>
                </a:r>
                <a:endParaRPr lang="en-US" dirty="0">
                  <a:latin typeface="+mn-lt"/>
                </a:endParaRPr>
              </a:p>
            </p:txBody>
          </p:sp>
          <p:sp>
            <p:nvSpPr>
              <p:cNvPr id="1085" name="Rectangle 80"/>
              <p:cNvSpPr>
                <a:spLocks noChangeArrowheads="1"/>
              </p:cNvSpPr>
              <p:nvPr/>
            </p:nvSpPr>
            <p:spPr bwMode="auto">
              <a:xfrm>
                <a:off x="4660" y="2070"/>
                <a:ext cx="389" cy="262"/>
              </a:xfrm>
              <a:prstGeom prst="rect">
                <a:avLst/>
              </a:prstGeom>
              <a:noFill/>
              <a:ln w="9525">
                <a:noFill/>
                <a:miter lim="800000"/>
                <a:headEnd/>
                <a:tailEnd/>
              </a:ln>
            </p:spPr>
            <p:txBody>
              <a:bodyPr wrap="none" lIns="0" tIns="0" rIns="0" bIns="0">
                <a:spAutoFit/>
              </a:bodyPr>
              <a:lstStyle/>
              <a:p>
                <a:pPr eaLnBrk="0" hangingPunct="0">
                  <a:defRPr/>
                </a:pPr>
                <a:r>
                  <a:rPr lang="en-US" sz="2700" dirty="0">
                    <a:solidFill>
                      <a:srgbClr val="000000"/>
                    </a:solidFill>
                    <a:latin typeface="+mn-lt"/>
                  </a:rPr>
                  <a:t>Sum</a:t>
                </a:r>
                <a:endParaRPr lang="en-US" dirty="0">
                  <a:latin typeface="+mn-lt"/>
                </a:endParaRPr>
              </a:p>
            </p:txBody>
          </p:sp>
          <p:sp>
            <p:nvSpPr>
              <p:cNvPr id="1086" name="Rectangle 81"/>
              <p:cNvSpPr>
                <a:spLocks noChangeArrowheads="1"/>
              </p:cNvSpPr>
              <p:nvPr/>
            </p:nvSpPr>
            <p:spPr bwMode="auto">
              <a:xfrm>
                <a:off x="4170" y="2070"/>
                <a:ext cx="494" cy="262"/>
              </a:xfrm>
              <a:prstGeom prst="rect">
                <a:avLst/>
              </a:prstGeom>
              <a:noFill/>
              <a:ln w="9525">
                <a:noFill/>
                <a:miter lim="800000"/>
                <a:headEnd/>
                <a:tailEnd/>
              </a:ln>
            </p:spPr>
            <p:txBody>
              <a:bodyPr wrap="none" lIns="0" tIns="0" rIns="0" bIns="0">
                <a:spAutoFit/>
              </a:bodyPr>
              <a:lstStyle/>
              <a:p>
                <a:pPr eaLnBrk="0" hangingPunct="0">
                  <a:defRPr/>
                </a:pPr>
                <a:r>
                  <a:rPr lang="en-US" sz="2700" dirty="0">
                    <a:solidFill>
                      <a:srgbClr val="000000"/>
                    </a:solidFill>
                    <a:latin typeface="+mn-lt"/>
                  </a:rPr>
                  <a:t>Error </a:t>
                </a:r>
                <a:endParaRPr lang="en-US" dirty="0">
                  <a:latin typeface="+mn-lt"/>
                </a:endParaRPr>
              </a:p>
            </p:txBody>
          </p:sp>
          <p:sp>
            <p:nvSpPr>
              <p:cNvPr id="1132" name="Rectangle 82"/>
              <p:cNvSpPr>
                <a:spLocks noChangeArrowheads="1"/>
              </p:cNvSpPr>
              <p:nvPr/>
            </p:nvSpPr>
            <p:spPr bwMode="auto">
              <a:xfrm>
                <a:off x="3905" y="2070"/>
                <a:ext cx="270" cy="259"/>
              </a:xfrm>
              <a:prstGeom prst="rect">
                <a:avLst/>
              </a:prstGeom>
              <a:noFill/>
              <a:ln w="9525">
                <a:noFill/>
                <a:miter lim="800000"/>
                <a:headEnd/>
                <a:tailEnd/>
              </a:ln>
            </p:spPr>
            <p:txBody>
              <a:bodyPr wrap="none" lIns="0" tIns="0" rIns="0" bIns="0">
                <a:spAutoFit/>
              </a:bodyPr>
              <a:lstStyle/>
              <a:p>
                <a:pPr eaLnBrk="0" hangingPunct="0"/>
                <a:r>
                  <a:rPr lang="en-US" sz="2700">
                    <a:solidFill>
                      <a:srgbClr val="000000"/>
                    </a:solidFill>
                  </a:rPr>
                  <a:t>     </a:t>
                </a:r>
                <a:endParaRPr lang="en-US"/>
              </a:p>
            </p:txBody>
          </p:sp>
          <p:sp>
            <p:nvSpPr>
              <p:cNvPr id="1133" name="Rectangle 83"/>
              <p:cNvSpPr>
                <a:spLocks noChangeArrowheads="1"/>
              </p:cNvSpPr>
              <p:nvPr/>
            </p:nvSpPr>
            <p:spPr bwMode="auto">
              <a:xfrm>
                <a:off x="3579" y="2070"/>
                <a:ext cx="216" cy="259"/>
              </a:xfrm>
              <a:prstGeom prst="rect">
                <a:avLst/>
              </a:prstGeom>
              <a:noFill/>
              <a:ln w="9525">
                <a:noFill/>
                <a:miter lim="800000"/>
                <a:headEnd/>
                <a:tailEnd/>
              </a:ln>
            </p:spPr>
            <p:txBody>
              <a:bodyPr wrap="none" lIns="0" tIns="0" rIns="0" bIns="0">
                <a:spAutoFit/>
              </a:bodyPr>
              <a:lstStyle/>
              <a:p>
                <a:pPr eaLnBrk="0" hangingPunct="0"/>
                <a:r>
                  <a:rPr lang="en-US" sz="2700">
                    <a:solidFill>
                      <a:srgbClr val="000000"/>
                    </a:solidFill>
                  </a:rPr>
                  <a:t>    </a:t>
                </a:r>
                <a:endParaRPr lang="en-US"/>
              </a:p>
            </p:txBody>
          </p:sp>
          <p:sp>
            <p:nvSpPr>
              <p:cNvPr id="1089" name="Rectangle 84"/>
              <p:cNvSpPr>
                <a:spLocks noChangeArrowheads="1"/>
              </p:cNvSpPr>
              <p:nvPr/>
            </p:nvSpPr>
            <p:spPr bwMode="auto">
              <a:xfrm>
                <a:off x="3189" y="2070"/>
                <a:ext cx="389" cy="262"/>
              </a:xfrm>
              <a:prstGeom prst="rect">
                <a:avLst/>
              </a:prstGeom>
              <a:noFill/>
              <a:ln w="9525">
                <a:noFill/>
                <a:miter lim="800000"/>
                <a:headEnd/>
                <a:tailEnd/>
              </a:ln>
            </p:spPr>
            <p:txBody>
              <a:bodyPr wrap="none" lIns="0" tIns="0" rIns="0" bIns="0">
                <a:spAutoFit/>
              </a:bodyPr>
              <a:lstStyle/>
              <a:p>
                <a:pPr eaLnBrk="0" hangingPunct="0">
                  <a:defRPr/>
                </a:pPr>
                <a:r>
                  <a:rPr lang="en-US" sz="2700" dirty="0">
                    <a:solidFill>
                      <a:srgbClr val="000000"/>
                    </a:solidFill>
                    <a:latin typeface="+mn-lt"/>
                  </a:rPr>
                  <a:t>Sum</a:t>
                </a:r>
                <a:endParaRPr lang="en-US" dirty="0">
                  <a:latin typeface="+mn-lt"/>
                </a:endParaRPr>
              </a:p>
            </p:txBody>
          </p:sp>
          <p:sp>
            <p:nvSpPr>
              <p:cNvPr id="1090" name="Rectangle 85"/>
              <p:cNvSpPr>
                <a:spLocks noChangeArrowheads="1"/>
              </p:cNvSpPr>
              <p:nvPr/>
            </p:nvSpPr>
            <p:spPr bwMode="auto">
              <a:xfrm>
                <a:off x="2269" y="2070"/>
                <a:ext cx="965" cy="262"/>
              </a:xfrm>
              <a:prstGeom prst="rect">
                <a:avLst/>
              </a:prstGeom>
              <a:noFill/>
              <a:ln w="9525">
                <a:noFill/>
                <a:miter lim="800000"/>
                <a:headEnd/>
                <a:tailEnd/>
              </a:ln>
            </p:spPr>
            <p:txBody>
              <a:bodyPr wrap="none" lIns="0" tIns="0" rIns="0" bIns="0">
                <a:spAutoFit/>
              </a:bodyPr>
              <a:lstStyle/>
              <a:p>
                <a:pPr eaLnBrk="0" hangingPunct="0">
                  <a:defRPr/>
                </a:pPr>
                <a:r>
                  <a:rPr lang="en-US" sz="2700" dirty="0">
                    <a:solidFill>
                      <a:srgbClr val="000000"/>
                    </a:solidFill>
                    <a:latin typeface="+mn-lt"/>
                  </a:rPr>
                  <a:t>Treatment </a:t>
                </a:r>
                <a:endParaRPr lang="en-US" dirty="0">
                  <a:latin typeface="+mn-lt"/>
                </a:endParaRPr>
              </a:p>
            </p:txBody>
          </p:sp>
          <p:sp>
            <p:nvSpPr>
              <p:cNvPr id="1136" name="Rectangle 86"/>
              <p:cNvSpPr>
                <a:spLocks noChangeArrowheads="1"/>
              </p:cNvSpPr>
              <p:nvPr/>
            </p:nvSpPr>
            <p:spPr bwMode="auto">
              <a:xfrm>
                <a:off x="2007" y="2070"/>
                <a:ext cx="270" cy="259"/>
              </a:xfrm>
              <a:prstGeom prst="rect">
                <a:avLst/>
              </a:prstGeom>
              <a:noFill/>
              <a:ln w="9525">
                <a:noFill/>
                <a:miter lim="800000"/>
                <a:headEnd/>
                <a:tailEnd/>
              </a:ln>
            </p:spPr>
            <p:txBody>
              <a:bodyPr wrap="none" lIns="0" tIns="0" rIns="0" bIns="0">
                <a:spAutoFit/>
              </a:bodyPr>
              <a:lstStyle/>
              <a:p>
                <a:pPr eaLnBrk="0" hangingPunct="0"/>
                <a:r>
                  <a:rPr lang="en-US" sz="2700">
                    <a:solidFill>
                      <a:srgbClr val="000000"/>
                    </a:solidFill>
                  </a:rPr>
                  <a:t>     </a:t>
                </a:r>
                <a:endParaRPr lang="en-US"/>
              </a:p>
            </p:txBody>
          </p:sp>
          <p:sp>
            <p:nvSpPr>
              <p:cNvPr id="1137" name="Rectangle 87"/>
              <p:cNvSpPr>
                <a:spLocks noChangeArrowheads="1"/>
              </p:cNvSpPr>
              <p:nvPr/>
            </p:nvSpPr>
            <p:spPr bwMode="auto">
              <a:xfrm>
                <a:off x="1524" y="2070"/>
                <a:ext cx="378" cy="259"/>
              </a:xfrm>
              <a:prstGeom prst="rect">
                <a:avLst/>
              </a:prstGeom>
              <a:noFill/>
              <a:ln w="9525">
                <a:noFill/>
                <a:miter lim="800000"/>
                <a:headEnd/>
                <a:tailEnd/>
              </a:ln>
            </p:spPr>
            <p:txBody>
              <a:bodyPr wrap="none" lIns="0" tIns="0" rIns="0" bIns="0">
                <a:spAutoFit/>
              </a:bodyPr>
              <a:lstStyle/>
              <a:p>
                <a:pPr eaLnBrk="0" hangingPunct="0"/>
                <a:r>
                  <a:rPr lang="en-US" sz="2700">
                    <a:solidFill>
                      <a:srgbClr val="000000"/>
                    </a:solidFill>
                  </a:rPr>
                  <a:t>       </a:t>
                </a:r>
                <a:endParaRPr lang="en-US"/>
              </a:p>
            </p:txBody>
          </p:sp>
          <p:sp>
            <p:nvSpPr>
              <p:cNvPr id="1093" name="Rectangle 88"/>
              <p:cNvSpPr>
                <a:spLocks noChangeArrowheads="1"/>
              </p:cNvSpPr>
              <p:nvPr/>
            </p:nvSpPr>
            <p:spPr bwMode="auto">
              <a:xfrm>
                <a:off x="1134" y="2070"/>
                <a:ext cx="389" cy="262"/>
              </a:xfrm>
              <a:prstGeom prst="rect">
                <a:avLst/>
              </a:prstGeom>
              <a:noFill/>
              <a:ln w="9525">
                <a:noFill/>
                <a:miter lim="800000"/>
                <a:headEnd/>
                <a:tailEnd/>
              </a:ln>
            </p:spPr>
            <p:txBody>
              <a:bodyPr wrap="none" lIns="0" tIns="0" rIns="0" bIns="0">
                <a:spAutoFit/>
              </a:bodyPr>
              <a:lstStyle/>
              <a:p>
                <a:pPr eaLnBrk="0" hangingPunct="0">
                  <a:defRPr/>
                </a:pPr>
                <a:r>
                  <a:rPr lang="en-US" sz="2700" dirty="0">
                    <a:solidFill>
                      <a:srgbClr val="000000"/>
                    </a:solidFill>
                    <a:latin typeface="+mn-lt"/>
                  </a:rPr>
                  <a:t>Sum</a:t>
                </a:r>
                <a:endParaRPr lang="en-US" dirty="0">
                  <a:latin typeface="+mn-lt"/>
                </a:endParaRPr>
              </a:p>
            </p:txBody>
          </p:sp>
          <p:sp>
            <p:nvSpPr>
              <p:cNvPr id="1139" name="Rectangle 89"/>
              <p:cNvSpPr>
                <a:spLocks noChangeArrowheads="1"/>
              </p:cNvSpPr>
              <p:nvPr/>
            </p:nvSpPr>
            <p:spPr bwMode="auto">
              <a:xfrm>
                <a:off x="1094" y="2070"/>
                <a:ext cx="54" cy="259"/>
              </a:xfrm>
              <a:prstGeom prst="rect">
                <a:avLst/>
              </a:prstGeom>
              <a:noFill/>
              <a:ln w="9525">
                <a:noFill/>
                <a:miter lim="800000"/>
                <a:headEnd/>
                <a:tailEnd/>
              </a:ln>
            </p:spPr>
            <p:txBody>
              <a:bodyPr wrap="none" lIns="0" tIns="0" rIns="0" bIns="0">
                <a:spAutoFit/>
              </a:bodyPr>
              <a:lstStyle/>
              <a:p>
                <a:pPr eaLnBrk="0" hangingPunct="0"/>
                <a:r>
                  <a:rPr lang="en-US" sz="2700">
                    <a:solidFill>
                      <a:srgbClr val="000000"/>
                    </a:solidFill>
                  </a:rPr>
                  <a:t> </a:t>
                </a:r>
                <a:endParaRPr lang="en-US"/>
              </a:p>
            </p:txBody>
          </p:sp>
          <p:sp>
            <p:nvSpPr>
              <p:cNvPr id="1095" name="Rectangle 90"/>
              <p:cNvSpPr>
                <a:spLocks noChangeArrowheads="1"/>
              </p:cNvSpPr>
              <p:nvPr/>
            </p:nvSpPr>
            <p:spPr bwMode="auto">
              <a:xfrm>
                <a:off x="647" y="2070"/>
                <a:ext cx="426" cy="262"/>
              </a:xfrm>
              <a:prstGeom prst="rect">
                <a:avLst/>
              </a:prstGeom>
              <a:noFill/>
              <a:ln w="9525">
                <a:noFill/>
                <a:miter lim="800000"/>
                <a:headEnd/>
                <a:tailEnd/>
              </a:ln>
            </p:spPr>
            <p:txBody>
              <a:bodyPr wrap="none" lIns="0" tIns="0" rIns="0" bIns="0">
                <a:spAutoFit/>
              </a:bodyPr>
              <a:lstStyle/>
              <a:p>
                <a:pPr eaLnBrk="0" hangingPunct="0">
                  <a:defRPr/>
                </a:pPr>
                <a:r>
                  <a:rPr lang="en-US" sz="2700" dirty="0">
                    <a:solidFill>
                      <a:srgbClr val="000000"/>
                    </a:solidFill>
                    <a:latin typeface="+mn-lt"/>
                  </a:rPr>
                  <a:t>Total</a:t>
                </a:r>
                <a:endParaRPr lang="en-US" dirty="0">
                  <a:latin typeface="+mn-lt"/>
                </a:endParaRPr>
              </a:p>
            </p:txBody>
          </p:sp>
        </p:grpSp>
      </p:grpSp>
      <p:sp>
        <p:nvSpPr>
          <p:cNvPr id="1028" name="Rectangle 4"/>
          <p:cNvSpPr>
            <a:spLocks noGrp="1" noChangeArrowheads="1"/>
          </p:cNvSpPr>
          <p:nvPr>
            <p:ph type="title"/>
          </p:nvPr>
        </p:nvSpPr>
        <p:spPr/>
        <p:txBody>
          <a:bodyPr lIns="90488" tIns="44450" rIns="90488" bIns="44450" anchor="b">
            <a:normAutofit fontScale="90000"/>
          </a:bodyPr>
          <a:lstStyle/>
          <a:p>
            <a:pPr eaLnBrk="1" hangingPunct="1">
              <a:defRPr/>
            </a:pPr>
            <a:r>
              <a:rPr lang="en-US" sz="3600" dirty="0" smtClean="0"/>
              <a:t>Partitioning the Total Variability in the</a:t>
            </a:r>
            <a:br>
              <a:rPr lang="en-US" sz="3600" dirty="0" smtClean="0"/>
            </a:br>
            <a:r>
              <a:rPr lang="en-US" sz="3600" dirty="0" smtClean="0"/>
              <a:t>Response</a:t>
            </a:r>
          </a:p>
        </p:txBody>
      </p:sp>
      <p:sp>
        <p:nvSpPr>
          <p:cNvPr id="1099" name="Slide Number Placeholder 71"/>
          <p:cNvSpPr>
            <a:spLocks noGrp="1"/>
          </p:cNvSpPr>
          <p:nvPr>
            <p:ph type="sldNum" sz="quarter" idx="10"/>
          </p:nvPr>
        </p:nvSpPr>
        <p:spPr>
          <a:noFill/>
        </p:spPr>
        <p:txBody>
          <a:bodyPr/>
          <a:lstStyle/>
          <a:p>
            <a:r>
              <a:rPr lang="en-US" smtClean="0">
                <a:latin typeface="Arial" charset="0"/>
                <a:cs typeface="Arial" charset="0"/>
              </a:rPr>
              <a:t>10-</a:t>
            </a:r>
            <a:fld id="{492DD782-E761-4669-9AEF-ED90E6377C1E}" type="slidenum">
              <a:rPr lang="en-US" smtClean="0">
                <a:latin typeface="Arial" charset="0"/>
                <a:cs typeface="Arial" charset="0"/>
              </a:rPr>
              <a:pPr/>
              <a:t>22</a:t>
            </a:fld>
            <a:endParaRPr lang="en-US" smtClean="0">
              <a:latin typeface="Arial" charset="0"/>
              <a:cs typeface="Arial" charset="0"/>
            </a:endParaRPr>
          </a:p>
        </p:txBody>
      </p:sp>
      <p:grpSp>
        <p:nvGrpSpPr>
          <p:cNvPr id="5" name="Group 127"/>
          <p:cNvGrpSpPr>
            <a:grpSpLocks/>
          </p:cNvGrpSpPr>
          <p:nvPr/>
        </p:nvGrpSpPr>
        <p:grpSpPr bwMode="auto">
          <a:xfrm>
            <a:off x="1042988" y="3500438"/>
            <a:ext cx="6035675" cy="455612"/>
            <a:chOff x="644" y="2756"/>
            <a:chExt cx="3802" cy="287"/>
          </a:xfrm>
        </p:grpSpPr>
        <p:sp>
          <p:nvSpPr>
            <p:cNvPr id="1102" name="Rectangle 26"/>
            <p:cNvSpPr>
              <a:spLocks noChangeArrowheads="1"/>
            </p:cNvSpPr>
            <p:nvPr/>
          </p:nvSpPr>
          <p:spPr bwMode="auto">
            <a:xfrm>
              <a:off x="3764" y="2756"/>
              <a:ext cx="119" cy="259"/>
            </a:xfrm>
            <a:prstGeom prst="rect">
              <a:avLst/>
            </a:prstGeom>
            <a:noFill/>
            <a:ln w="9525">
              <a:noFill/>
              <a:miter lim="800000"/>
              <a:headEnd/>
              <a:tailEnd/>
            </a:ln>
          </p:spPr>
          <p:txBody>
            <a:bodyPr wrap="none" lIns="0" tIns="0" rIns="0" bIns="0">
              <a:spAutoFit/>
            </a:bodyPr>
            <a:lstStyle/>
            <a:p>
              <a:pPr eaLnBrk="0" hangingPunct="0"/>
              <a:r>
                <a:rPr lang="en-US" sz="2700">
                  <a:solidFill>
                    <a:srgbClr val="000000"/>
                  </a:solidFill>
                  <a:latin typeface="Symbol" pitchFamily="18" charset="2"/>
                </a:rPr>
                <a:t>+</a:t>
              </a:r>
              <a:endParaRPr lang="en-US"/>
            </a:p>
          </p:txBody>
        </p:sp>
        <p:sp>
          <p:nvSpPr>
            <p:cNvPr id="1033" name="Rectangle 114"/>
            <p:cNvSpPr>
              <a:spLocks noChangeArrowheads="1"/>
            </p:cNvSpPr>
            <p:nvPr/>
          </p:nvSpPr>
          <p:spPr bwMode="auto">
            <a:xfrm>
              <a:off x="4136" y="2781"/>
              <a:ext cx="310" cy="262"/>
            </a:xfrm>
            <a:prstGeom prst="rect">
              <a:avLst/>
            </a:prstGeom>
            <a:noFill/>
            <a:ln w="9525">
              <a:noFill/>
              <a:miter lim="800000"/>
              <a:headEnd/>
              <a:tailEnd/>
            </a:ln>
          </p:spPr>
          <p:txBody>
            <a:bodyPr wrap="none" lIns="0" tIns="0" rIns="0" bIns="0">
              <a:spAutoFit/>
            </a:bodyPr>
            <a:lstStyle/>
            <a:p>
              <a:pPr eaLnBrk="0" hangingPunct="0">
                <a:defRPr/>
              </a:pPr>
              <a:r>
                <a:rPr lang="en-US" sz="2700" b="1" i="1" dirty="0">
                  <a:solidFill>
                    <a:srgbClr val="000000"/>
                  </a:solidFill>
                  <a:latin typeface="+mn-lt"/>
                </a:rPr>
                <a:t>SSE</a:t>
              </a:r>
              <a:endParaRPr lang="en-US" i="1" dirty="0">
                <a:latin typeface="+mn-lt"/>
              </a:endParaRPr>
            </a:p>
          </p:txBody>
        </p:sp>
        <p:sp>
          <p:nvSpPr>
            <p:cNvPr id="1104" name="Rectangle 115"/>
            <p:cNvSpPr>
              <a:spLocks noChangeArrowheads="1"/>
            </p:cNvSpPr>
            <p:nvPr/>
          </p:nvSpPr>
          <p:spPr bwMode="auto">
            <a:xfrm>
              <a:off x="3878" y="2781"/>
              <a:ext cx="270" cy="259"/>
            </a:xfrm>
            <a:prstGeom prst="rect">
              <a:avLst/>
            </a:prstGeom>
            <a:noFill/>
            <a:ln w="9525">
              <a:noFill/>
              <a:miter lim="800000"/>
              <a:headEnd/>
              <a:tailEnd/>
            </a:ln>
          </p:spPr>
          <p:txBody>
            <a:bodyPr wrap="none" lIns="0" tIns="0" rIns="0" bIns="0">
              <a:spAutoFit/>
            </a:bodyPr>
            <a:lstStyle/>
            <a:p>
              <a:pPr eaLnBrk="0" hangingPunct="0"/>
              <a:r>
                <a:rPr lang="en-US" sz="2700" b="1">
                  <a:solidFill>
                    <a:srgbClr val="000000"/>
                  </a:solidFill>
                </a:rPr>
                <a:t>     </a:t>
              </a:r>
              <a:endParaRPr lang="en-US"/>
            </a:p>
          </p:txBody>
        </p:sp>
        <p:sp>
          <p:nvSpPr>
            <p:cNvPr id="1105" name="Rectangle 116"/>
            <p:cNvSpPr>
              <a:spLocks noChangeArrowheads="1"/>
            </p:cNvSpPr>
            <p:nvPr/>
          </p:nvSpPr>
          <p:spPr bwMode="auto">
            <a:xfrm>
              <a:off x="3713" y="2781"/>
              <a:ext cx="54" cy="259"/>
            </a:xfrm>
            <a:prstGeom prst="rect">
              <a:avLst/>
            </a:prstGeom>
            <a:noFill/>
            <a:ln w="9525">
              <a:noFill/>
              <a:miter lim="800000"/>
              <a:headEnd/>
              <a:tailEnd/>
            </a:ln>
          </p:spPr>
          <p:txBody>
            <a:bodyPr wrap="none" lIns="0" tIns="0" rIns="0" bIns="0">
              <a:spAutoFit/>
            </a:bodyPr>
            <a:lstStyle/>
            <a:p>
              <a:pPr eaLnBrk="0" hangingPunct="0"/>
              <a:r>
                <a:rPr lang="en-US" sz="2700" b="1">
                  <a:solidFill>
                    <a:srgbClr val="000000"/>
                  </a:solidFill>
                </a:rPr>
                <a:t> </a:t>
              </a:r>
              <a:endParaRPr lang="en-US"/>
            </a:p>
          </p:txBody>
        </p:sp>
        <p:sp>
          <p:nvSpPr>
            <p:cNvPr id="1106" name="Rectangle 117"/>
            <p:cNvSpPr>
              <a:spLocks noChangeArrowheads="1"/>
            </p:cNvSpPr>
            <p:nvPr/>
          </p:nvSpPr>
          <p:spPr bwMode="auto">
            <a:xfrm>
              <a:off x="3176" y="2781"/>
              <a:ext cx="540" cy="259"/>
            </a:xfrm>
            <a:prstGeom prst="rect">
              <a:avLst/>
            </a:prstGeom>
            <a:noFill/>
            <a:ln w="9525">
              <a:noFill/>
              <a:miter lim="800000"/>
              <a:headEnd/>
              <a:tailEnd/>
            </a:ln>
          </p:spPr>
          <p:txBody>
            <a:bodyPr wrap="none" lIns="0" tIns="0" rIns="0" bIns="0">
              <a:spAutoFit/>
            </a:bodyPr>
            <a:lstStyle/>
            <a:p>
              <a:pPr eaLnBrk="0" hangingPunct="0"/>
              <a:r>
                <a:rPr lang="en-US" sz="2700" b="1">
                  <a:solidFill>
                    <a:srgbClr val="000000"/>
                  </a:solidFill>
                </a:rPr>
                <a:t>          </a:t>
              </a:r>
              <a:endParaRPr lang="en-US"/>
            </a:p>
          </p:txBody>
        </p:sp>
        <p:sp>
          <p:nvSpPr>
            <p:cNvPr id="1107" name="Rectangle 118"/>
            <p:cNvSpPr>
              <a:spLocks noChangeArrowheads="1"/>
            </p:cNvSpPr>
            <p:nvPr/>
          </p:nvSpPr>
          <p:spPr bwMode="auto">
            <a:xfrm>
              <a:off x="2639" y="2781"/>
              <a:ext cx="540" cy="259"/>
            </a:xfrm>
            <a:prstGeom prst="rect">
              <a:avLst/>
            </a:prstGeom>
            <a:noFill/>
            <a:ln w="9525">
              <a:noFill/>
              <a:miter lim="800000"/>
              <a:headEnd/>
              <a:tailEnd/>
            </a:ln>
          </p:spPr>
          <p:txBody>
            <a:bodyPr wrap="none" lIns="0" tIns="0" rIns="0" bIns="0">
              <a:spAutoFit/>
            </a:bodyPr>
            <a:lstStyle/>
            <a:p>
              <a:pPr eaLnBrk="0" hangingPunct="0"/>
              <a:r>
                <a:rPr lang="en-US" sz="2700" b="1">
                  <a:solidFill>
                    <a:srgbClr val="000000"/>
                  </a:solidFill>
                </a:rPr>
                <a:t>          </a:t>
              </a:r>
              <a:endParaRPr lang="en-US"/>
            </a:p>
          </p:txBody>
        </p:sp>
        <p:sp>
          <p:nvSpPr>
            <p:cNvPr id="1038" name="Rectangle 119"/>
            <p:cNvSpPr>
              <a:spLocks noChangeArrowheads="1"/>
            </p:cNvSpPr>
            <p:nvPr/>
          </p:nvSpPr>
          <p:spPr bwMode="auto">
            <a:xfrm>
              <a:off x="2262" y="2781"/>
              <a:ext cx="326" cy="262"/>
            </a:xfrm>
            <a:prstGeom prst="rect">
              <a:avLst/>
            </a:prstGeom>
            <a:noFill/>
            <a:ln w="9525">
              <a:noFill/>
              <a:miter lim="800000"/>
              <a:headEnd/>
              <a:tailEnd/>
            </a:ln>
          </p:spPr>
          <p:txBody>
            <a:bodyPr wrap="none" lIns="0" tIns="0" rIns="0" bIns="0">
              <a:spAutoFit/>
            </a:bodyPr>
            <a:lstStyle/>
            <a:p>
              <a:pPr eaLnBrk="0" hangingPunct="0">
                <a:defRPr/>
              </a:pPr>
              <a:r>
                <a:rPr lang="en-US" sz="2700" b="1" i="1" dirty="0">
                  <a:solidFill>
                    <a:srgbClr val="000000"/>
                  </a:solidFill>
                  <a:latin typeface="+mn-lt"/>
                </a:rPr>
                <a:t>SSB</a:t>
              </a:r>
              <a:endParaRPr lang="en-US" i="1" dirty="0">
                <a:latin typeface="+mn-lt"/>
              </a:endParaRPr>
            </a:p>
          </p:txBody>
        </p:sp>
        <p:sp>
          <p:nvSpPr>
            <p:cNvPr id="1109" name="Rectangle 120"/>
            <p:cNvSpPr>
              <a:spLocks noChangeArrowheads="1"/>
            </p:cNvSpPr>
            <p:nvPr/>
          </p:nvSpPr>
          <p:spPr bwMode="auto">
            <a:xfrm>
              <a:off x="2004" y="2781"/>
              <a:ext cx="270" cy="259"/>
            </a:xfrm>
            <a:prstGeom prst="rect">
              <a:avLst/>
            </a:prstGeom>
            <a:noFill/>
            <a:ln w="9525">
              <a:noFill/>
              <a:miter lim="800000"/>
              <a:headEnd/>
              <a:tailEnd/>
            </a:ln>
          </p:spPr>
          <p:txBody>
            <a:bodyPr wrap="none" lIns="0" tIns="0" rIns="0" bIns="0">
              <a:spAutoFit/>
            </a:bodyPr>
            <a:lstStyle/>
            <a:p>
              <a:pPr eaLnBrk="0" hangingPunct="0"/>
              <a:r>
                <a:rPr lang="en-US" sz="2700" b="1">
                  <a:solidFill>
                    <a:srgbClr val="000000"/>
                  </a:solidFill>
                </a:rPr>
                <a:t>     </a:t>
              </a:r>
              <a:endParaRPr lang="en-US"/>
            </a:p>
          </p:txBody>
        </p:sp>
        <p:sp>
          <p:nvSpPr>
            <p:cNvPr id="1110" name="Rectangle 121"/>
            <p:cNvSpPr>
              <a:spLocks noChangeArrowheads="1"/>
            </p:cNvSpPr>
            <p:nvPr/>
          </p:nvSpPr>
          <p:spPr bwMode="auto">
            <a:xfrm>
              <a:off x="1886" y="2781"/>
              <a:ext cx="123" cy="259"/>
            </a:xfrm>
            <a:prstGeom prst="rect">
              <a:avLst/>
            </a:prstGeom>
            <a:noFill/>
            <a:ln w="9525">
              <a:noFill/>
              <a:miter lim="800000"/>
              <a:headEnd/>
              <a:tailEnd/>
            </a:ln>
          </p:spPr>
          <p:txBody>
            <a:bodyPr wrap="none" lIns="0" tIns="0" rIns="0" bIns="0">
              <a:spAutoFit/>
            </a:bodyPr>
            <a:lstStyle/>
            <a:p>
              <a:pPr eaLnBrk="0" hangingPunct="0"/>
              <a:r>
                <a:rPr lang="en-US" sz="2700" b="1">
                  <a:solidFill>
                    <a:srgbClr val="000000"/>
                  </a:solidFill>
                </a:rPr>
                <a:t>=</a:t>
              </a:r>
              <a:endParaRPr lang="en-US"/>
            </a:p>
          </p:txBody>
        </p:sp>
        <p:sp>
          <p:nvSpPr>
            <p:cNvPr id="1111" name="Rectangle 122"/>
            <p:cNvSpPr>
              <a:spLocks noChangeArrowheads="1"/>
            </p:cNvSpPr>
            <p:nvPr/>
          </p:nvSpPr>
          <p:spPr bwMode="auto">
            <a:xfrm>
              <a:off x="1729" y="2781"/>
              <a:ext cx="162" cy="259"/>
            </a:xfrm>
            <a:prstGeom prst="rect">
              <a:avLst/>
            </a:prstGeom>
            <a:noFill/>
            <a:ln w="9525">
              <a:noFill/>
              <a:miter lim="800000"/>
              <a:headEnd/>
              <a:tailEnd/>
            </a:ln>
          </p:spPr>
          <p:txBody>
            <a:bodyPr wrap="none" lIns="0" tIns="0" rIns="0" bIns="0">
              <a:spAutoFit/>
            </a:bodyPr>
            <a:lstStyle/>
            <a:p>
              <a:pPr eaLnBrk="0" hangingPunct="0"/>
              <a:r>
                <a:rPr lang="en-US" sz="2700" b="1">
                  <a:solidFill>
                    <a:srgbClr val="000000"/>
                  </a:solidFill>
                </a:rPr>
                <a:t>   </a:t>
              </a:r>
              <a:endParaRPr lang="en-US"/>
            </a:p>
          </p:txBody>
        </p:sp>
        <p:sp>
          <p:nvSpPr>
            <p:cNvPr id="1112" name="Rectangle 123"/>
            <p:cNvSpPr>
              <a:spLocks noChangeArrowheads="1"/>
            </p:cNvSpPr>
            <p:nvPr/>
          </p:nvSpPr>
          <p:spPr bwMode="auto">
            <a:xfrm>
              <a:off x="1191" y="2781"/>
              <a:ext cx="540" cy="259"/>
            </a:xfrm>
            <a:prstGeom prst="rect">
              <a:avLst/>
            </a:prstGeom>
            <a:noFill/>
            <a:ln w="9525">
              <a:noFill/>
              <a:miter lim="800000"/>
              <a:headEnd/>
              <a:tailEnd/>
            </a:ln>
          </p:spPr>
          <p:txBody>
            <a:bodyPr wrap="none" lIns="0" tIns="0" rIns="0" bIns="0">
              <a:spAutoFit/>
            </a:bodyPr>
            <a:lstStyle/>
            <a:p>
              <a:pPr eaLnBrk="0" hangingPunct="0"/>
              <a:r>
                <a:rPr lang="en-US" sz="2700" b="1">
                  <a:solidFill>
                    <a:srgbClr val="000000"/>
                  </a:solidFill>
                </a:rPr>
                <a:t>          </a:t>
              </a:r>
              <a:endParaRPr lang="en-US"/>
            </a:p>
          </p:txBody>
        </p:sp>
        <p:sp>
          <p:nvSpPr>
            <p:cNvPr id="1043" name="Rectangle 124"/>
            <p:cNvSpPr>
              <a:spLocks noChangeArrowheads="1"/>
            </p:cNvSpPr>
            <p:nvPr/>
          </p:nvSpPr>
          <p:spPr bwMode="auto">
            <a:xfrm>
              <a:off x="644" y="2781"/>
              <a:ext cx="310" cy="262"/>
            </a:xfrm>
            <a:prstGeom prst="rect">
              <a:avLst/>
            </a:prstGeom>
            <a:noFill/>
            <a:ln w="9525">
              <a:noFill/>
              <a:miter lim="800000"/>
              <a:headEnd/>
              <a:tailEnd/>
            </a:ln>
          </p:spPr>
          <p:txBody>
            <a:bodyPr wrap="none" lIns="0" tIns="0" rIns="0" bIns="0">
              <a:spAutoFit/>
            </a:bodyPr>
            <a:lstStyle/>
            <a:p>
              <a:pPr eaLnBrk="0" hangingPunct="0">
                <a:defRPr/>
              </a:pPr>
              <a:r>
                <a:rPr lang="en-US" sz="2700" b="1" i="1" dirty="0">
                  <a:solidFill>
                    <a:srgbClr val="000000"/>
                  </a:solidFill>
                  <a:latin typeface="+mn-lt"/>
                </a:rPr>
                <a:t>SST</a:t>
              </a:r>
              <a:endParaRPr lang="en-US" i="1" dirty="0">
                <a:latin typeface="+mn-lt"/>
              </a:endParaRPr>
            </a:p>
          </p:txBody>
        </p:sp>
      </p:grpSp>
      <p:graphicFrame>
        <p:nvGraphicFramePr>
          <p:cNvPr id="1096" name="Object 72"/>
          <p:cNvGraphicFramePr>
            <a:graphicFrameLocks noChangeAspect="1"/>
          </p:cNvGraphicFramePr>
          <p:nvPr/>
        </p:nvGraphicFramePr>
        <p:xfrm>
          <a:off x="323850" y="1484313"/>
          <a:ext cx="8707438" cy="360362"/>
        </p:xfrm>
        <a:graphic>
          <a:graphicData uri="http://schemas.openxmlformats.org/presentationml/2006/ole">
            <p:oleObj spid="_x0000_s1096" name="Equation" r:id="rId4" imgW="4914720" imgH="203040" progId="Equation.3">
              <p:embed/>
            </p:oleObj>
          </a:graphicData>
        </a:graphic>
      </p:graphicFrame>
      <p:sp>
        <p:nvSpPr>
          <p:cNvPr id="75" name="TextBox 7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Note</a:t>
            </a:r>
            <a:endParaRPr lang="en-US" dirty="0"/>
          </a:p>
        </p:txBody>
      </p:sp>
      <p:sp>
        <p:nvSpPr>
          <p:cNvPr id="109573" name="Content Placeholder 2"/>
          <p:cNvSpPr>
            <a:spLocks noGrp="1"/>
          </p:cNvSpPr>
          <p:nvPr>
            <p:ph idx="1"/>
          </p:nvPr>
        </p:nvSpPr>
        <p:spPr>
          <a:xfrm>
            <a:off x="636588" y="1066800"/>
            <a:ext cx="7924800" cy="5410200"/>
          </a:xfrm>
        </p:spPr>
        <p:txBody>
          <a:bodyPr/>
          <a:lstStyle/>
          <a:p>
            <a:pPr eaLnBrk="1" hangingPunct="1"/>
            <a:r>
              <a:rPr lang="en-US" smtClean="0"/>
              <a:t>The overall mean </a:t>
            </a:r>
            <a:r>
              <a:rPr lang="en-US" smtClean="0">
                <a:latin typeface="MS Reference 1"/>
              </a:rPr>
              <a:t>x</a:t>
            </a:r>
            <a:r>
              <a:rPr lang="en-US" smtClean="0"/>
              <a:t> is:</a:t>
            </a:r>
          </a:p>
          <a:p>
            <a:pPr eaLnBrk="1" hangingPunct="1"/>
            <a:endParaRPr lang="en-US" smtClean="0"/>
          </a:p>
          <a:p>
            <a:pPr eaLnBrk="1" hangingPunct="1"/>
            <a:endParaRPr lang="en-US" smtClean="0"/>
          </a:p>
          <a:p>
            <a:pPr lvl="1" eaLnBrk="1" hangingPunct="1"/>
            <a:r>
              <a:rPr lang="en-US" smtClean="0"/>
              <a:t>where </a:t>
            </a:r>
            <a:r>
              <a:rPr lang="en-US" i="1" smtClean="0"/>
              <a:t>n</a:t>
            </a:r>
            <a:r>
              <a:rPr lang="en-US" smtClean="0"/>
              <a:t> = </a:t>
            </a:r>
            <a:r>
              <a:rPr lang="en-US" i="1" smtClean="0"/>
              <a:t>n</a:t>
            </a:r>
            <a:r>
              <a:rPr lang="en-US" baseline="-25000" smtClean="0"/>
              <a:t>1</a:t>
            </a:r>
            <a:r>
              <a:rPr lang="en-US" smtClean="0"/>
              <a:t> + </a:t>
            </a:r>
            <a:r>
              <a:rPr lang="en-US" i="1" smtClean="0"/>
              <a:t>n</a:t>
            </a:r>
            <a:r>
              <a:rPr lang="en-US" baseline="-25000" smtClean="0"/>
              <a:t>2</a:t>
            </a:r>
            <a:r>
              <a:rPr lang="en-US" smtClean="0"/>
              <a:t> + … + </a:t>
            </a:r>
            <a:r>
              <a:rPr lang="en-US" i="1" noProof="1" smtClean="0"/>
              <a:t>n</a:t>
            </a:r>
            <a:r>
              <a:rPr lang="en-US" i="1" baseline="-25000" noProof="1" smtClean="0"/>
              <a:t>i</a:t>
            </a:r>
            <a:r>
              <a:rPr lang="en-US" smtClean="0"/>
              <a:t> + …. </a:t>
            </a:r>
            <a:r>
              <a:rPr lang="en-US" i="1" noProof="1" smtClean="0"/>
              <a:t>n</a:t>
            </a:r>
            <a:r>
              <a:rPr lang="en-US" i="1" baseline="-25000" noProof="1" smtClean="0"/>
              <a:t>p</a:t>
            </a:r>
          </a:p>
          <a:p>
            <a:pPr lvl="1" eaLnBrk="1" hangingPunct="1"/>
            <a:endParaRPr lang="en-US" i="1" baseline="-25000" noProof="1" smtClean="0"/>
          </a:p>
          <a:p>
            <a:pPr eaLnBrk="1" hangingPunct="1"/>
            <a:r>
              <a:rPr lang="en-US" smtClean="0"/>
              <a:t>Also</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109574" name="Slide Number Placeholder 3"/>
          <p:cNvSpPr>
            <a:spLocks noGrp="1"/>
          </p:cNvSpPr>
          <p:nvPr>
            <p:ph type="sldNum" sz="quarter" idx="10"/>
          </p:nvPr>
        </p:nvSpPr>
        <p:spPr>
          <a:noFill/>
        </p:spPr>
        <p:txBody>
          <a:bodyPr/>
          <a:lstStyle/>
          <a:p>
            <a:r>
              <a:rPr lang="en-US" smtClean="0">
                <a:latin typeface="Arial" charset="0"/>
                <a:cs typeface="Arial" charset="0"/>
              </a:rPr>
              <a:t>10-</a:t>
            </a:r>
            <a:fld id="{DEC9FB05-8BD3-4263-BDBA-02AF66232F05}" type="slidenum">
              <a:rPr lang="en-US" smtClean="0">
                <a:latin typeface="Arial" charset="0"/>
                <a:cs typeface="Arial" charset="0"/>
              </a:rPr>
              <a:pPr/>
              <a:t>23</a:t>
            </a:fld>
            <a:endParaRPr lang="en-US" smtClean="0">
              <a:latin typeface="Arial" charset="0"/>
              <a:cs typeface="Arial" charset="0"/>
            </a:endParaRPr>
          </a:p>
        </p:txBody>
      </p:sp>
      <p:graphicFrame>
        <p:nvGraphicFramePr>
          <p:cNvPr id="109570" name="Object 4"/>
          <p:cNvGraphicFramePr>
            <a:graphicFrameLocks noChangeAspect="1"/>
          </p:cNvGraphicFramePr>
          <p:nvPr/>
        </p:nvGraphicFramePr>
        <p:xfrm>
          <a:off x="1116013" y="1628775"/>
          <a:ext cx="1751012" cy="863600"/>
        </p:xfrm>
        <a:graphic>
          <a:graphicData uri="http://schemas.openxmlformats.org/presentationml/2006/ole">
            <p:oleObj spid="_x0000_s109570" name="Equation" r:id="rId3" imgW="927000" imgH="457200" progId="Equation.3">
              <p:embed/>
            </p:oleObj>
          </a:graphicData>
        </a:graphic>
      </p:graphicFrame>
      <p:graphicFrame>
        <p:nvGraphicFramePr>
          <p:cNvPr id="109571" name="Object 8"/>
          <p:cNvGraphicFramePr>
            <a:graphicFrameLocks noChangeAspect="1"/>
          </p:cNvGraphicFramePr>
          <p:nvPr/>
        </p:nvGraphicFramePr>
        <p:xfrm>
          <a:off x="1042988" y="3789363"/>
          <a:ext cx="1412875" cy="858837"/>
        </p:xfrm>
        <a:graphic>
          <a:graphicData uri="http://schemas.openxmlformats.org/presentationml/2006/ole">
            <p:oleObj spid="_x0000_s109571" name="Equation" r:id="rId4" imgW="711000" imgH="431640" progId="Equation.3">
              <p:embed/>
            </p:oleObj>
          </a:graphicData>
        </a:graphic>
      </p:graphicFrame>
      <p:sp>
        <p:nvSpPr>
          <p:cNvPr id="7" name="TextBox 6"/>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Mean Squares</a:t>
            </a:r>
            <a:endParaRPr lang="en-US" dirty="0"/>
          </a:p>
        </p:txBody>
      </p:sp>
      <p:sp>
        <p:nvSpPr>
          <p:cNvPr id="110597" name="Content Placeholder 2"/>
          <p:cNvSpPr>
            <a:spLocks noGrp="1"/>
          </p:cNvSpPr>
          <p:nvPr>
            <p:ph idx="1"/>
          </p:nvPr>
        </p:nvSpPr>
        <p:spPr>
          <a:xfrm>
            <a:off x="636588" y="1066800"/>
            <a:ext cx="7924800" cy="5410200"/>
          </a:xfrm>
        </p:spPr>
        <p:txBody>
          <a:bodyPr/>
          <a:lstStyle/>
          <a:p>
            <a:pPr eaLnBrk="1" hangingPunct="1"/>
            <a:r>
              <a:rPr lang="en-US" smtClean="0"/>
              <a:t>The treatment mean-squares is:</a:t>
            </a:r>
          </a:p>
          <a:p>
            <a:pPr eaLnBrk="1" hangingPunct="1"/>
            <a:endParaRPr lang="en-US" smtClean="0"/>
          </a:p>
          <a:p>
            <a:pPr eaLnBrk="1" hangingPunct="1"/>
            <a:endParaRPr lang="en-US" smtClean="0"/>
          </a:p>
          <a:p>
            <a:pPr eaLnBrk="1" hangingPunct="1"/>
            <a:endParaRPr lang="en-US" smtClean="0"/>
          </a:p>
          <a:p>
            <a:pPr eaLnBrk="1" hangingPunct="1"/>
            <a:r>
              <a:rPr lang="en-US" smtClean="0"/>
              <a:t>The error mean-squares is</a:t>
            </a:r>
          </a:p>
          <a:p>
            <a:pPr eaLnBrk="1" hangingPunct="1"/>
            <a:endParaRPr lang="en-US" smtClean="0"/>
          </a:p>
          <a:p>
            <a:pPr eaLnBrk="1" hangingPunct="1"/>
            <a:endParaRPr lang="en-US" smtClean="0"/>
          </a:p>
        </p:txBody>
      </p:sp>
      <p:sp>
        <p:nvSpPr>
          <p:cNvPr id="110598" name="Slide Number Placeholder 3"/>
          <p:cNvSpPr>
            <a:spLocks noGrp="1"/>
          </p:cNvSpPr>
          <p:nvPr>
            <p:ph type="sldNum" sz="quarter" idx="10"/>
          </p:nvPr>
        </p:nvSpPr>
        <p:spPr>
          <a:noFill/>
        </p:spPr>
        <p:txBody>
          <a:bodyPr/>
          <a:lstStyle/>
          <a:p>
            <a:r>
              <a:rPr lang="en-US" smtClean="0">
                <a:latin typeface="Arial" charset="0"/>
                <a:cs typeface="Arial" charset="0"/>
              </a:rPr>
              <a:t>10-</a:t>
            </a:r>
            <a:fld id="{1DD27B6C-CEBA-4DD5-824C-0552A2ECD582}" type="slidenum">
              <a:rPr lang="en-US" smtClean="0">
                <a:latin typeface="Arial" charset="0"/>
                <a:cs typeface="Arial" charset="0"/>
              </a:rPr>
              <a:pPr/>
              <a:t>24</a:t>
            </a:fld>
            <a:endParaRPr lang="en-US" smtClean="0">
              <a:latin typeface="Arial" charset="0"/>
              <a:cs typeface="Arial" charset="0"/>
            </a:endParaRPr>
          </a:p>
        </p:txBody>
      </p:sp>
      <p:graphicFrame>
        <p:nvGraphicFramePr>
          <p:cNvPr id="110594" name="Object 4"/>
          <p:cNvGraphicFramePr>
            <a:graphicFrameLocks noChangeAspect="1"/>
          </p:cNvGraphicFramePr>
          <p:nvPr/>
        </p:nvGraphicFramePr>
        <p:xfrm>
          <a:off x="1014413" y="1716088"/>
          <a:ext cx="1828800" cy="989012"/>
        </p:xfrm>
        <a:graphic>
          <a:graphicData uri="http://schemas.openxmlformats.org/presentationml/2006/ole">
            <p:oleObj spid="_x0000_s110594" name="Equation" r:id="rId3" imgW="774360" imgH="419040" progId="Equation.3">
              <p:embed/>
            </p:oleObj>
          </a:graphicData>
        </a:graphic>
      </p:graphicFrame>
      <p:graphicFrame>
        <p:nvGraphicFramePr>
          <p:cNvPr id="110595" name="Object 6"/>
          <p:cNvGraphicFramePr>
            <a:graphicFrameLocks noChangeAspect="1"/>
          </p:cNvGraphicFramePr>
          <p:nvPr/>
        </p:nvGraphicFramePr>
        <p:xfrm>
          <a:off x="1033463" y="3757613"/>
          <a:ext cx="1882775" cy="1001712"/>
        </p:xfrm>
        <a:graphic>
          <a:graphicData uri="http://schemas.openxmlformats.org/presentationml/2006/ole">
            <p:oleObj spid="_x0000_s110595" name="Equation" r:id="rId4" imgW="787320" imgH="419040" progId="Equation.3">
              <p:embed/>
            </p:oleObj>
          </a:graphicData>
        </a:graphic>
      </p:graphicFrame>
      <p:sp>
        <p:nvSpPr>
          <p:cNvPr id="7" name="TextBox 6"/>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normAutofit fontScale="90000"/>
          </a:bodyPr>
          <a:lstStyle/>
          <a:p>
            <a:pPr eaLnBrk="1" hangingPunct="1">
              <a:defRPr/>
            </a:pPr>
            <a:r>
              <a:rPr lang="en-US" sz="3600" i="1" dirty="0" smtClean="0"/>
              <a:t>F</a:t>
            </a:r>
            <a:r>
              <a:rPr lang="en-US" sz="3600" dirty="0" smtClean="0"/>
              <a:t> Test for Difference Between</a:t>
            </a:r>
            <a:br>
              <a:rPr lang="en-US" sz="3600" dirty="0" smtClean="0"/>
            </a:br>
            <a:r>
              <a:rPr lang="en-US" sz="3600" dirty="0" smtClean="0"/>
              <a:t>Group Means</a:t>
            </a:r>
          </a:p>
        </p:txBody>
      </p:sp>
      <p:sp>
        <p:nvSpPr>
          <p:cNvPr id="115714" name="Rectangle 3"/>
          <p:cNvSpPr>
            <a:spLocks noGrp="1" noChangeArrowheads="1"/>
          </p:cNvSpPr>
          <p:nvPr>
            <p:ph idx="1"/>
          </p:nvPr>
        </p:nvSpPr>
        <p:spPr>
          <a:xfrm>
            <a:off x="636588" y="1066800"/>
            <a:ext cx="7924800" cy="5410200"/>
          </a:xfrm>
        </p:spPr>
        <p:txBody>
          <a:bodyPr/>
          <a:lstStyle/>
          <a:p>
            <a:pPr eaLnBrk="1" hangingPunct="1"/>
            <a:r>
              <a:rPr lang="en-US" smtClean="0"/>
              <a:t>Suppose that we want to compare </a:t>
            </a:r>
            <a:r>
              <a:rPr lang="en-US" i="1" smtClean="0"/>
              <a:t>p</a:t>
            </a:r>
            <a:r>
              <a:rPr lang="en-US" smtClean="0"/>
              <a:t> treatment means</a:t>
            </a:r>
          </a:p>
          <a:p>
            <a:pPr eaLnBrk="1" hangingPunct="1"/>
            <a:r>
              <a:rPr lang="en-US" smtClean="0"/>
              <a:t>The null hypothesis is that all treatment means are the same:</a:t>
            </a:r>
          </a:p>
          <a:p>
            <a:pPr lvl="1" eaLnBrk="1" hangingPunct="1"/>
            <a:r>
              <a:rPr lang="en-US" sz="2900" smtClean="0">
                <a:solidFill>
                  <a:srgbClr val="CC0000"/>
                </a:solidFill>
              </a:rPr>
              <a:t>H</a:t>
            </a:r>
            <a:r>
              <a:rPr lang="en-US" sz="2900" baseline="-25000" smtClean="0">
                <a:solidFill>
                  <a:srgbClr val="CC0000"/>
                </a:solidFill>
              </a:rPr>
              <a:t>0</a:t>
            </a:r>
            <a:r>
              <a:rPr lang="en-US" sz="2900" smtClean="0">
                <a:solidFill>
                  <a:srgbClr val="CC0000"/>
                </a:solidFill>
              </a:rPr>
              <a:t>: </a:t>
            </a:r>
            <a:r>
              <a:rPr lang="en-US" sz="2900" smtClean="0">
                <a:solidFill>
                  <a:srgbClr val="CC0000"/>
                </a:solidFill>
                <a:latin typeface="Symbol" pitchFamily="18" charset="2"/>
              </a:rPr>
              <a:t>m</a:t>
            </a:r>
            <a:r>
              <a:rPr lang="en-US" sz="2900" baseline="-25000" smtClean="0">
                <a:solidFill>
                  <a:srgbClr val="CC0000"/>
                </a:solidFill>
              </a:rPr>
              <a:t>1</a:t>
            </a:r>
            <a:r>
              <a:rPr lang="en-US" sz="2900" smtClean="0">
                <a:solidFill>
                  <a:srgbClr val="CC0000"/>
                </a:solidFill>
              </a:rPr>
              <a:t> = </a:t>
            </a:r>
            <a:r>
              <a:rPr lang="en-US" sz="2900" smtClean="0">
                <a:solidFill>
                  <a:srgbClr val="CC0000"/>
                </a:solidFill>
                <a:latin typeface="Symbol" pitchFamily="18" charset="2"/>
              </a:rPr>
              <a:t>m</a:t>
            </a:r>
            <a:r>
              <a:rPr lang="en-US" sz="2900" baseline="-25000" smtClean="0">
                <a:solidFill>
                  <a:srgbClr val="CC0000"/>
                </a:solidFill>
              </a:rPr>
              <a:t>2</a:t>
            </a:r>
            <a:r>
              <a:rPr lang="en-US" sz="2900" smtClean="0">
                <a:solidFill>
                  <a:srgbClr val="CC0000"/>
                </a:solidFill>
              </a:rPr>
              <a:t> = … = </a:t>
            </a:r>
            <a:r>
              <a:rPr lang="en-US" sz="2900" smtClean="0">
                <a:solidFill>
                  <a:srgbClr val="CC0000"/>
                </a:solidFill>
                <a:latin typeface="Symbol" pitchFamily="18" charset="2"/>
              </a:rPr>
              <a:t>m</a:t>
            </a:r>
            <a:r>
              <a:rPr lang="en-US" sz="2900" i="1" baseline="-25000" smtClean="0">
                <a:solidFill>
                  <a:srgbClr val="CC0000"/>
                </a:solidFill>
              </a:rPr>
              <a:t>p</a:t>
            </a:r>
            <a:endParaRPr lang="en-US" sz="2900" smtClean="0">
              <a:solidFill>
                <a:srgbClr val="CC0000"/>
              </a:solidFill>
            </a:endParaRPr>
          </a:p>
          <a:p>
            <a:pPr eaLnBrk="1" hangingPunct="1"/>
            <a:r>
              <a:rPr lang="en-US" smtClean="0"/>
              <a:t>The alternative hypothesis is that they are not all the same:</a:t>
            </a:r>
          </a:p>
          <a:p>
            <a:pPr lvl="1" eaLnBrk="1" hangingPunct="1"/>
            <a:r>
              <a:rPr lang="en-US" sz="2900" smtClean="0">
                <a:solidFill>
                  <a:srgbClr val="CC0000"/>
                </a:solidFill>
              </a:rPr>
              <a:t>H</a:t>
            </a:r>
            <a:r>
              <a:rPr lang="en-US" sz="2900" baseline="-25000" smtClean="0">
                <a:solidFill>
                  <a:srgbClr val="CC0000"/>
                </a:solidFill>
              </a:rPr>
              <a:t>a</a:t>
            </a:r>
            <a:r>
              <a:rPr lang="en-US" sz="2900" smtClean="0">
                <a:solidFill>
                  <a:srgbClr val="CC0000"/>
                </a:solidFill>
              </a:rPr>
              <a:t>: at least two of </a:t>
            </a:r>
            <a:r>
              <a:rPr lang="en-US" sz="2900" smtClean="0">
                <a:solidFill>
                  <a:srgbClr val="CC0000"/>
                </a:solidFill>
                <a:latin typeface="Symbol" pitchFamily="18" charset="2"/>
              </a:rPr>
              <a:t>m</a:t>
            </a:r>
            <a:r>
              <a:rPr lang="en-US" sz="2900" baseline="-25000" smtClean="0">
                <a:solidFill>
                  <a:srgbClr val="CC0000"/>
                </a:solidFill>
              </a:rPr>
              <a:t>1</a:t>
            </a:r>
            <a:r>
              <a:rPr lang="en-US" sz="2900" b="1" smtClean="0">
                <a:solidFill>
                  <a:srgbClr val="CC0000"/>
                </a:solidFill>
                <a:cs typeface="Times New Roman" pitchFamily="18" charset="0"/>
              </a:rPr>
              <a:t>,</a:t>
            </a:r>
            <a:r>
              <a:rPr lang="en-US" sz="2900" smtClean="0">
                <a:solidFill>
                  <a:srgbClr val="CC0000"/>
                </a:solidFill>
              </a:rPr>
              <a:t> </a:t>
            </a:r>
            <a:r>
              <a:rPr lang="en-US" sz="2900" smtClean="0">
                <a:solidFill>
                  <a:srgbClr val="CC0000"/>
                </a:solidFill>
                <a:latin typeface="Symbol" pitchFamily="18" charset="2"/>
              </a:rPr>
              <a:t>m</a:t>
            </a:r>
            <a:r>
              <a:rPr lang="en-US" sz="2900" baseline="-25000" smtClean="0">
                <a:solidFill>
                  <a:srgbClr val="CC0000"/>
                </a:solidFill>
              </a:rPr>
              <a:t>2</a:t>
            </a:r>
            <a:r>
              <a:rPr lang="en-US" sz="2900" smtClean="0">
                <a:solidFill>
                  <a:srgbClr val="CC0000"/>
                </a:solidFill>
              </a:rPr>
              <a:t> </a:t>
            </a:r>
            <a:r>
              <a:rPr lang="en-US" sz="2900" b="1" smtClean="0">
                <a:solidFill>
                  <a:srgbClr val="CC0000"/>
                </a:solidFill>
                <a:cs typeface="Times New Roman" pitchFamily="18" charset="0"/>
              </a:rPr>
              <a:t>, </a:t>
            </a:r>
            <a:r>
              <a:rPr lang="en-US" sz="2900" b="1" smtClean="0">
                <a:solidFill>
                  <a:srgbClr val="CC0000"/>
                </a:solidFill>
                <a:latin typeface="Times New Roman" pitchFamily="18" charset="0"/>
                <a:cs typeface="Times New Roman" pitchFamily="18" charset="0"/>
              </a:rPr>
              <a:t>…</a:t>
            </a:r>
            <a:r>
              <a:rPr lang="en-US" sz="2900" b="1" smtClean="0">
                <a:solidFill>
                  <a:srgbClr val="CC0000"/>
                </a:solidFill>
                <a:cs typeface="Times New Roman" pitchFamily="18" charset="0"/>
              </a:rPr>
              <a:t>, </a:t>
            </a:r>
            <a:r>
              <a:rPr lang="en-US" sz="2900" smtClean="0">
                <a:solidFill>
                  <a:srgbClr val="CC0000"/>
                </a:solidFill>
                <a:latin typeface="Symbol" pitchFamily="18" charset="2"/>
              </a:rPr>
              <a:t>m</a:t>
            </a:r>
            <a:r>
              <a:rPr lang="en-US" sz="2900" i="1" baseline="-25000" smtClean="0">
                <a:solidFill>
                  <a:srgbClr val="CC0000"/>
                </a:solidFill>
              </a:rPr>
              <a:t>p</a:t>
            </a:r>
            <a:r>
              <a:rPr lang="en-US" sz="2900" smtClean="0">
                <a:solidFill>
                  <a:srgbClr val="CC0000"/>
                </a:solidFill>
              </a:rPr>
              <a:t> differ</a:t>
            </a:r>
          </a:p>
        </p:txBody>
      </p:sp>
      <p:sp>
        <p:nvSpPr>
          <p:cNvPr id="115715" name="Slide Number Placeholder 4"/>
          <p:cNvSpPr>
            <a:spLocks noGrp="1"/>
          </p:cNvSpPr>
          <p:nvPr>
            <p:ph type="sldNum" sz="quarter" idx="10"/>
          </p:nvPr>
        </p:nvSpPr>
        <p:spPr>
          <a:noFill/>
        </p:spPr>
        <p:txBody>
          <a:bodyPr/>
          <a:lstStyle/>
          <a:p>
            <a:r>
              <a:rPr lang="en-US" smtClean="0">
                <a:latin typeface="Arial" charset="0"/>
                <a:cs typeface="Arial" charset="0"/>
              </a:rPr>
              <a:t>10-</a:t>
            </a:r>
            <a:fld id="{F8E279D8-7551-427F-99B9-6725F97D1FBF}" type="slidenum">
              <a:rPr lang="en-US" smtClean="0">
                <a:latin typeface="Arial" charset="0"/>
                <a:cs typeface="Arial" charset="0"/>
              </a:rPr>
              <a:pPr/>
              <a:t>25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normAutofit fontScale="90000"/>
          </a:bodyPr>
          <a:lstStyle/>
          <a:p>
            <a:pPr eaLnBrk="1" hangingPunct="1">
              <a:defRPr/>
            </a:pPr>
            <a:r>
              <a:rPr lang="en-US" sz="3600" i="1" dirty="0" smtClean="0"/>
              <a:t>F</a:t>
            </a:r>
            <a:r>
              <a:rPr lang="en-US" sz="3600" dirty="0" smtClean="0"/>
              <a:t> Test for Difference Between</a:t>
            </a:r>
            <a:br>
              <a:rPr lang="en-US" sz="3600" dirty="0" smtClean="0"/>
            </a:br>
            <a:r>
              <a:rPr lang="en-US" sz="3600" dirty="0" smtClean="0"/>
              <a:t>Group Means</a:t>
            </a:r>
            <a:endParaRPr lang="en-US" sz="2400" dirty="0" smtClean="0"/>
          </a:p>
        </p:txBody>
      </p:sp>
      <p:sp>
        <p:nvSpPr>
          <p:cNvPr id="4104" name="Rectangle 3"/>
          <p:cNvSpPr>
            <a:spLocks noGrp="1" noChangeArrowheads="1"/>
          </p:cNvSpPr>
          <p:nvPr>
            <p:ph idx="1"/>
          </p:nvPr>
        </p:nvSpPr>
        <p:spPr>
          <a:xfrm>
            <a:off x="636588" y="1066800"/>
            <a:ext cx="7924800" cy="5410200"/>
          </a:xfrm>
        </p:spPr>
        <p:txBody>
          <a:bodyPr/>
          <a:lstStyle/>
          <a:p>
            <a:pPr eaLnBrk="1" hangingPunct="1"/>
            <a:r>
              <a:rPr lang="en-US" smtClean="0"/>
              <a:t>Define the </a:t>
            </a:r>
            <a:r>
              <a:rPr lang="en-US" i="1" smtClean="0"/>
              <a:t>F</a:t>
            </a:r>
            <a:r>
              <a:rPr lang="en-US" smtClean="0"/>
              <a:t> statistic:</a:t>
            </a:r>
            <a:br>
              <a:rPr lang="en-US" smtClean="0"/>
            </a:br>
            <a:endParaRPr lang="en-US" smtClean="0"/>
          </a:p>
          <a:p>
            <a:pPr eaLnBrk="1" hangingPunct="1">
              <a:spcBef>
                <a:spcPct val="10000"/>
              </a:spcBef>
              <a:spcAft>
                <a:spcPct val="25000"/>
              </a:spcAft>
            </a:pPr>
            <a:endParaRPr lang="en-US" smtClean="0"/>
          </a:p>
          <a:p>
            <a:pPr eaLnBrk="1" hangingPunct="1">
              <a:spcBef>
                <a:spcPct val="10000"/>
              </a:spcBef>
              <a:spcAft>
                <a:spcPct val="25000"/>
              </a:spcAft>
            </a:pPr>
            <a:endParaRPr lang="en-US" smtClean="0"/>
          </a:p>
          <a:p>
            <a:pPr eaLnBrk="1" hangingPunct="1"/>
            <a:r>
              <a:rPr lang="en-US" smtClean="0"/>
              <a:t>The p-value is the area under the </a:t>
            </a:r>
            <a:r>
              <a:rPr lang="en-US" i="1" smtClean="0"/>
              <a:t>F</a:t>
            </a:r>
            <a:r>
              <a:rPr lang="en-US" smtClean="0"/>
              <a:t> curve to the right of </a:t>
            </a:r>
            <a:r>
              <a:rPr lang="en-US" i="1" smtClean="0"/>
              <a:t>F</a:t>
            </a:r>
            <a:r>
              <a:rPr lang="en-US" smtClean="0"/>
              <a:t>, where the </a:t>
            </a:r>
            <a:r>
              <a:rPr lang="en-US" i="1" smtClean="0"/>
              <a:t>F</a:t>
            </a:r>
            <a:r>
              <a:rPr lang="en-US" smtClean="0"/>
              <a:t> curve has </a:t>
            </a:r>
            <a:r>
              <a:rPr lang="en-US" i="1" smtClean="0"/>
              <a:t>p</a:t>
            </a:r>
            <a:r>
              <a:rPr lang="en-US" smtClean="0"/>
              <a:t> – 1 numerator and </a:t>
            </a:r>
            <a:r>
              <a:rPr lang="en-US" i="1" smtClean="0"/>
              <a:t>n</a:t>
            </a:r>
            <a:r>
              <a:rPr lang="en-US" smtClean="0"/>
              <a:t> – </a:t>
            </a:r>
            <a:r>
              <a:rPr lang="en-US" i="1" smtClean="0"/>
              <a:t>p</a:t>
            </a:r>
            <a:r>
              <a:rPr lang="en-US" smtClean="0"/>
              <a:t> denominator degrees of freedom</a:t>
            </a:r>
          </a:p>
        </p:txBody>
      </p:sp>
      <p:sp>
        <p:nvSpPr>
          <p:cNvPr id="4105" name="Slide Number Placeholder 5"/>
          <p:cNvSpPr>
            <a:spLocks noGrp="1"/>
          </p:cNvSpPr>
          <p:nvPr>
            <p:ph type="sldNum" sz="quarter" idx="10"/>
          </p:nvPr>
        </p:nvSpPr>
        <p:spPr>
          <a:noFill/>
        </p:spPr>
        <p:txBody>
          <a:bodyPr/>
          <a:lstStyle/>
          <a:p>
            <a:r>
              <a:rPr lang="en-US" smtClean="0">
                <a:latin typeface="Arial" charset="0"/>
                <a:cs typeface="Arial" charset="0"/>
              </a:rPr>
              <a:t>10-</a:t>
            </a:r>
            <a:fld id="{C740279C-B39F-40D8-A147-DADFD1E1A97C}" type="slidenum">
              <a:rPr lang="en-US" smtClean="0">
                <a:latin typeface="Arial" charset="0"/>
                <a:cs typeface="Arial" charset="0"/>
              </a:rPr>
              <a:pPr/>
              <a:t>26</a:t>
            </a:fld>
            <a:endParaRPr lang="en-US" smtClean="0">
              <a:latin typeface="Arial" charset="0"/>
              <a:cs typeface="Arial" charset="0"/>
            </a:endParaRPr>
          </a:p>
        </p:txBody>
      </p:sp>
      <p:graphicFrame>
        <p:nvGraphicFramePr>
          <p:cNvPr id="4102" name="Object 4"/>
          <p:cNvGraphicFramePr>
            <a:graphicFrameLocks noChangeAspect="1"/>
          </p:cNvGraphicFramePr>
          <p:nvPr/>
        </p:nvGraphicFramePr>
        <p:xfrm>
          <a:off x="1187450" y="1773238"/>
          <a:ext cx="2581275" cy="1201737"/>
        </p:xfrm>
        <a:graphic>
          <a:graphicData uri="http://schemas.openxmlformats.org/presentationml/2006/ole">
            <p:oleObj spid="_x0000_s4102" name="Equation" r:id="rId3" imgW="1307880" imgH="609480" progId="Equation.3">
              <p:embed/>
            </p:oleObj>
          </a:graphicData>
        </a:graphic>
      </p:graphicFrame>
      <p:sp>
        <p:nvSpPr>
          <p:cNvPr id="8" name="TextBox 7"/>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3600" i="1" dirty="0" smtClean="0"/>
              <a:t>F</a:t>
            </a:r>
            <a:r>
              <a:rPr lang="en-US" sz="3600" dirty="0" smtClean="0"/>
              <a:t> Test for Difference Between</a:t>
            </a:r>
            <a:br>
              <a:rPr lang="en-US" sz="3600" dirty="0" smtClean="0"/>
            </a:br>
            <a:r>
              <a:rPr lang="en-US" sz="3600" dirty="0" smtClean="0"/>
              <a:t>Group Means</a:t>
            </a:r>
            <a:endParaRPr lang="en-US" sz="3600" dirty="0"/>
          </a:p>
        </p:txBody>
      </p:sp>
      <p:sp>
        <p:nvSpPr>
          <p:cNvPr id="118786" name="Content Placeholder 2"/>
          <p:cNvSpPr>
            <a:spLocks noGrp="1"/>
          </p:cNvSpPr>
          <p:nvPr>
            <p:ph idx="1"/>
          </p:nvPr>
        </p:nvSpPr>
        <p:spPr>
          <a:xfrm>
            <a:off x="636588" y="1066800"/>
            <a:ext cx="7924800" cy="5410200"/>
          </a:xfrm>
        </p:spPr>
        <p:txBody>
          <a:bodyPr/>
          <a:lstStyle/>
          <a:p>
            <a:pPr eaLnBrk="1" hangingPunct="1"/>
            <a:r>
              <a:rPr lang="en-US" smtClean="0"/>
              <a:t>Reject H</a:t>
            </a:r>
            <a:r>
              <a:rPr lang="en-US" baseline="-25000" smtClean="0"/>
              <a:t>0</a:t>
            </a:r>
            <a:r>
              <a:rPr lang="en-US" smtClean="0"/>
              <a:t> in favor of H</a:t>
            </a:r>
            <a:r>
              <a:rPr lang="en-US" baseline="-25000" smtClean="0"/>
              <a:t>a</a:t>
            </a:r>
            <a:r>
              <a:rPr lang="en-US" smtClean="0"/>
              <a:t> at the </a:t>
            </a:r>
            <a:r>
              <a:rPr lang="en-US" smtClean="0">
                <a:latin typeface="Symbol" pitchFamily="18" charset="2"/>
              </a:rPr>
              <a:t>a</a:t>
            </a:r>
            <a:r>
              <a:rPr lang="en-US" smtClean="0"/>
              <a:t> level of significance if </a:t>
            </a:r>
          </a:p>
          <a:p>
            <a:pPr lvl="1" eaLnBrk="1" hangingPunct="1"/>
            <a:r>
              <a:rPr lang="en-US" smtClean="0"/>
              <a:t>F &gt; F</a:t>
            </a:r>
            <a:r>
              <a:rPr lang="en-US" baseline="-25000" smtClean="0">
                <a:latin typeface="Symbol" pitchFamily="18" charset="2"/>
              </a:rPr>
              <a:t>a</a:t>
            </a:r>
            <a:r>
              <a:rPr lang="en-US" smtClean="0">
                <a:latin typeface="Symbol" pitchFamily="18" charset="2"/>
              </a:rPr>
              <a:t> , </a:t>
            </a:r>
            <a:r>
              <a:rPr lang="en-US" smtClean="0"/>
              <a:t>or if </a:t>
            </a:r>
          </a:p>
          <a:p>
            <a:pPr lvl="1" eaLnBrk="1" hangingPunct="1"/>
            <a:r>
              <a:rPr lang="en-US" smtClean="0"/>
              <a:t>p-value &lt; </a:t>
            </a:r>
            <a:r>
              <a:rPr lang="en-US" smtClean="0">
                <a:latin typeface="Symbol" pitchFamily="18" charset="2"/>
              </a:rPr>
              <a:t>a</a:t>
            </a:r>
          </a:p>
          <a:p>
            <a:pPr eaLnBrk="1" hangingPunct="1"/>
            <a:endParaRPr lang="en-US" smtClean="0">
              <a:latin typeface="Symbol" pitchFamily="18" charset="2"/>
            </a:endParaRPr>
          </a:p>
          <a:p>
            <a:pPr eaLnBrk="1" hangingPunct="1"/>
            <a:r>
              <a:rPr lang="en-US" i="1" smtClean="0"/>
              <a:t>F</a:t>
            </a:r>
            <a:r>
              <a:rPr lang="en-US" baseline="-25000" smtClean="0">
                <a:latin typeface="Symbol" pitchFamily="18" charset="2"/>
              </a:rPr>
              <a:t>a </a:t>
            </a:r>
            <a:r>
              <a:rPr lang="en-US" smtClean="0"/>
              <a:t>is based on </a:t>
            </a:r>
            <a:r>
              <a:rPr lang="en-US" i="1" smtClean="0"/>
              <a:t>p</a:t>
            </a:r>
            <a:r>
              <a:rPr lang="en-US" smtClean="0"/>
              <a:t> – 1 numerator and </a:t>
            </a:r>
            <a:r>
              <a:rPr lang="en-US" i="1" smtClean="0"/>
              <a:t>n</a:t>
            </a:r>
            <a:r>
              <a:rPr lang="en-US" smtClean="0"/>
              <a:t> – </a:t>
            </a:r>
            <a:r>
              <a:rPr lang="en-US" i="1" smtClean="0"/>
              <a:t>p</a:t>
            </a:r>
            <a:r>
              <a:rPr lang="en-US" smtClean="0"/>
              <a:t> denominator degrees of freedom</a:t>
            </a:r>
          </a:p>
          <a:p>
            <a:pPr eaLnBrk="1" hangingPunct="1"/>
            <a:endParaRPr lang="en-US" smtClean="0"/>
          </a:p>
        </p:txBody>
      </p:sp>
      <p:sp>
        <p:nvSpPr>
          <p:cNvPr id="118787" name="Slide Number Placeholder 3"/>
          <p:cNvSpPr>
            <a:spLocks noGrp="1"/>
          </p:cNvSpPr>
          <p:nvPr>
            <p:ph type="sldNum" sz="quarter" idx="10"/>
          </p:nvPr>
        </p:nvSpPr>
        <p:spPr>
          <a:noFill/>
        </p:spPr>
        <p:txBody>
          <a:bodyPr/>
          <a:lstStyle/>
          <a:p>
            <a:r>
              <a:rPr lang="en-US" smtClean="0">
                <a:latin typeface="Arial" charset="0"/>
                <a:cs typeface="Arial" charset="0"/>
              </a:rPr>
              <a:t>10-</a:t>
            </a:r>
            <a:fld id="{2167CC3D-5D22-4BAC-9316-B941B6A1B0B0}" type="slidenum">
              <a:rPr lang="en-US" smtClean="0">
                <a:latin typeface="Arial" charset="0"/>
                <a:cs typeface="Arial" charset="0"/>
              </a:rPr>
              <a:pPr/>
              <a:t>27</a:t>
            </a:fld>
            <a:endParaRPr lang="en-US" smtClean="0">
              <a:latin typeface="Arial" charset="0"/>
              <a:cs typeface="Arial" charset="0"/>
            </a:endParaRPr>
          </a:p>
        </p:txBody>
      </p:sp>
      <p:pic>
        <p:nvPicPr>
          <p:cNvPr id="118788" name="Picture 4" descr="F rejection.JPG"/>
          <p:cNvPicPr>
            <a:picLocks noChangeAspect="1"/>
          </p:cNvPicPr>
          <p:nvPr/>
        </p:nvPicPr>
        <p:blipFill>
          <a:blip r:embed="rId2"/>
          <a:srcRect/>
          <a:stretch>
            <a:fillRect/>
          </a:stretch>
        </p:blipFill>
        <p:spPr bwMode="auto">
          <a:xfrm>
            <a:off x="3492500" y="4292600"/>
            <a:ext cx="1927225" cy="206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normAutofit fontScale="90000"/>
          </a:bodyPr>
          <a:lstStyle/>
          <a:p>
            <a:pPr eaLnBrk="1" hangingPunct="1">
              <a:defRPr/>
            </a:pPr>
            <a:r>
              <a:rPr lang="en-US" sz="4000" dirty="0" smtClean="0"/>
              <a:t>Example 10.3 Training Method Experiment Case</a:t>
            </a:r>
            <a:endParaRPr lang="en-US" sz="2800" dirty="0" smtClean="0"/>
          </a:p>
        </p:txBody>
      </p:sp>
      <p:sp>
        <p:nvSpPr>
          <p:cNvPr id="5127" name="Rectangle 3"/>
          <p:cNvSpPr>
            <a:spLocks noGrp="1" noChangeArrowheads="1"/>
          </p:cNvSpPr>
          <p:nvPr>
            <p:ph idx="1"/>
          </p:nvPr>
        </p:nvSpPr>
        <p:spPr>
          <a:xfrm>
            <a:off x="636588" y="1066800"/>
            <a:ext cx="7924800" cy="5410200"/>
          </a:xfrm>
        </p:spPr>
        <p:txBody>
          <a:bodyPr/>
          <a:lstStyle/>
          <a:p>
            <a:pPr eaLnBrk="1" hangingPunct="1"/>
            <a:r>
              <a:rPr lang="en-US" sz="3000" smtClean="0"/>
              <a:t>For the </a:t>
            </a:r>
            <a:r>
              <a:rPr lang="en-US" sz="3000" i="1" smtClean="0"/>
              <a:t>p</a:t>
            </a:r>
            <a:r>
              <a:rPr lang="en-US" sz="3000" smtClean="0"/>
              <a:t> = 3 training methods and </a:t>
            </a:r>
            <a:r>
              <a:rPr lang="en-US" sz="3000" i="1" smtClean="0"/>
              <a:t>n</a:t>
            </a:r>
            <a:r>
              <a:rPr lang="en-US" sz="3000" smtClean="0"/>
              <a:t> = 15 trainees (with 5 trainees per method):</a:t>
            </a:r>
          </a:p>
          <a:p>
            <a:pPr eaLnBrk="1" hangingPunct="1"/>
            <a:r>
              <a:rPr lang="en-US" sz="3000" smtClean="0"/>
              <a:t>The overall mean </a:t>
            </a:r>
            <a:r>
              <a:rPr lang="en-US" sz="3000" smtClean="0">
                <a:latin typeface="MS Reference 1"/>
              </a:rPr>
              <a:t>x</a:t>
            </a:r>
            <a:r>
              <a:rPr lang="en-US" sz="3000" smtClean="0"/>
              <a:t> is</a:t>
            </a:r>
            <a:br>
              <a:rPr lang="en-US" sz="3000" smtClean="0"/>
            </a:br>
            <a:endParaRPr lang="en-US" sz="3000" smtClean="0"/>
          </a:p>
          <a:p>
            <a:pPr eaLnBrk="1" hangingPunct="1">
              <a:spcBef>
                <a:spcPct val="25000"/>
              </a:spcBef>
              <a:spcAft>
                <a:spcPct val="25000"/>
              </a:spcAft>
            </a:pPr>
            <a:endParaRPr lang="en-US" sz="3000" smtClean="0"/>
          </a:p>
          <a:p>
            <a:pPr eaLnBrk="1" hangingPunct="1"/>
            <a:r>
              <a:rPr lang="en-US" sz="3000" smtClean="0"/>
              <a:t>The treatment sum of squares is</a:t>
            </a:r>
          </a:p>
        </p:txBody>
      </p:sp>
      <p:sp>
        <p:nvSpPr>
          <p:cNvPr id="5128" name="Slide Number Placeholder 6"/>
          <p:cNvSpPr>
            <a:spLocks noGrp="1"/>
          </p:cNvSpPr>
          <p:nvPr>
            <p:ph type="sldNum" sz="quarter" idx="10"/>
          </p:nvPr>
        </p:nvSpPr>
        <p:spPr>
          <a:noFill/>
        </p:spPr>
        <p:txBody>
          <a:bodyPr/>
          <a:lstStyle/>
          <a:p>
            <a:r>
              <a:rPr lang="en-US" smtClean="0">
                <a:latin typeface="Arial" charset="0"/>
                <a:cs typeface="Arial" charset="0"/>
              </a:rPr>
              <a:t>10-</a:t>
            </a:r>
            <a:fld id="{A46B15B7-81DD-4D57-90C9-E5DB33D42BE6}" type="slidenum">
              <a:rPr lang="en-US" smtClean="0">
                <a:latin typeface="Arial" charset="0"/>
                <a:cs typeface="Arial" charset="0"/>
              </a:rPr>
              <a:pPr/>
              <a:t>28</a:t>
            </a:fld>
            <a:endParaRPr lang="en-US" smtClean="0">
              <a:latin typeface="Arial" charset="0"/>
              <a:cs typeface="Arial" charset="0"/>
            </a:endParaRPr>
          </a:p>
        </p:txBody>
      </p:sp>
      <p:graphicFrame>
        <p:nvGraphicFramePr>
          <p:cNvPr id="5124" name="Object 4"/>
          <p:cNvGraphicFramePr>
            <a:graphicFrameLocks noChangeAspect="1"/>
          </p:cNvGraphicFramePr>
          <p:nvPr/>
        </p:nvGraphicFramePr>
        <p:xfrm>
          <a:off x="1835150" y="2708275"/>
          <a:ext cx="5711825" cy="836613"/>
        </p:xfrm>
        <a:graphic>
          <a:graphicData uri="http://schemas.openxmlformats.org/presentationml/2006/ole">
            <p:oleObj spid="_x0000_s5124" name="Equation" r:id="rId3" imgW="2692080" imgH="393480" progId="Equation.3">
              <p:embed/>
            </p:oleObj>
          </a:graphicData>
        </a:graphic>
      </p:graphicFrame>
      <p:graphicFrame>
        <p:nvGraphicFramePr>
          <p:cNvPr id="5125" name="Object 9"/>
          <p:cNvGraphicFramePr>
            <a:graphicFrameLocks noChangeAspect="1"/>
          </p:cNvGraphicFramePr>
          <p:nvPr/>
        </p:nvGraphicFramePr>
        <p:xfrm>
          <a:off x="1127125" y="4508500"/>
          <a:ext cx="7083425" cy="1430338"/>
        </p:xfrm>
        <a:graphic>
          <a:graphicData uri="http://schemas.openxmlformats.org/presentationml/2006/ole">
            <p:oleObj spid="_x0000_s5125" name="Equation" r:id="rId4" imgW="4025880" imgH="81252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noAutofit/>
          </a:bodyPr>
          <a:lstStyle/>
          <a:p>
            <a:pPr eaLnBrk="1" hangingPunct="1">
              <a:defRPr/>
            </a:pPr>
            <a:r>
              <a:rPr lang="en-US" sz="3600" dirty="0" smtClean="0"/>
              <a:t>Example 10.3 Training Method Experiment Case</a:t>
            </a:r>
          </a:p>
        </p:txBody>
      </p:sp>
      <p:sp>
        <p:nvSpPr>
          <p:cNvPr id="188421" name="Rectangle 3"/>
          <p:cNvSpPr>
            <a:spLocks noGrp="1" noChangeArrowheads="1"/>
          </p:cNvSpPr>
          <p:nvPr>
            <p:ph idx="1"/>
          </p:nvPr>
        </p:nvSpPr>
        <p:spPr>
          <a:xfrm>
            <a:off x="636588" y="1066800"/>
            <a:ext cx="7924800" cy="5410200"/>
          </a:xfrm>
        </p:spPr>
        <p:txBody>
          <a:bodyPr/>
          <a:lstStyle/>
          <a:p>
            <a:pPr eaLnBrk="1" hangingPunct="1"/>
            <a:r>
              <a:rPr lang="en-US" smtClean="0"/>
              <a:t>The error sum of squares is</a:t>
            </a:r>
          </a:p>
          <a:p>
            <a:pPr eaLnBrk="1" hangingPunct="1">
              <a:spcAft>
                <a:spcPct val="10000"/>
              </a:spcAft>
            </a:pPr>
            <a:endParaRPr lang="en-US" smtClean="0"/>
          </a:p>
          <a:p>
            <a:pPr eaLnBrk="1" hangingPunct="1">
              <a:spcAft>
                <a:spcPct val="10000"/>
              </a:spcAft>
            </a:pPr>
            <a:endParaRPr lang="en-US" smtClean="0"/>
          </a:p>
          <a:p>
            <a:pPr eaLnBrk="1" hangingPunct="1">
              <a:spcAft>
                <a:spcPct val="10000"/>
              </a:spcAft>
            </a:pPr>
            <a:endParaRPr lang="en-US" smtClean="0"/>
          </a:p>
          <a:p>
            <a:pPr eaLnBrk="1" hangingPunct="1">
              <a:spcAft>
                <a:spcPct val="10000"/>
              </a:spcAft>
            </a:pPr>
            <a:endParaRPr lang="en-US" smtClean="0"/>
          </a:p>
          <a:p>
            <a:pPr eaLnBrk="1" hangingPunct="1">
              <a:spcAft>
                <a:spcPct val="10000"/>
              </a:spcAft>
            </a:pPr>
            <a:endParaRPr lang="en-US" smtClean="0"/>
          </a:p>
          <a:p>
            <a:pPr eaLnBrk="1" hangingPunct="1">
              <a:spcAft>
                <a:spcPct val="10000"/>
              </a:spcAft>
            </a:pPr>
            <a:endParaRPr lang="en-US" smtClean="0"/>
          </a:p>
          <a:p>
            <a:pPr eaLnBrk="1" hangingPunct="1">
              <a:spcBef>
                <a:spcPct val="25000"/>
              </a:spcBef>
              <a:spcAft>
                <a:spcPct val="25000"/>
              </a:spcAft>
            </a:pPr>
            <a:r>
              <a:rPr lang="en-US" smtClean="0"/>
              <a:t>The total sum of squares is</a:t>
            </a:r>
          </a:p>
          <a:p>
            <a:pPr eaLnBrk="1" hangingPunct="1">
              <a:buFontTx/>
              <a:buNone/>
            </a:pPr>
            <a:r>
              <a:rPr lang="en-US" sz="2700" i="1" smtClean="0"/>
              <a:t>	SST</a:t>
            </a:r>
            <a:r>
              <a:rPr lang="en-US" sz="2700" smtClean="0"/>
              <a:t> = </a:t>
            </a:r>
            <a:r>
              <a:rPr lang="en-US" sz="2700" i="1" smtClean="0"/>
              <a:t>SSB</a:t>
            </a:r>
            <a:r>
              <a:rPr lang="en-US" sz="2700" smtClean="0"/>
              <a:t> + </a:t>
            </a:r>
            <a:r>
              <a:rPr lang="en-US" sz="2700" i="1" smtClean="0"/>
              <a:t>SSE</a:t>
            </a:r>
            <a:r>
              <a:rPr lang="en-US" sz="2700" smtClean="0"/>
              <a:t> = 17.0493 + 8.028 = 25.0773</a:t>
            </a:r>
          </a:p>
        </p:txBody>
      </p:sp>
      <p:sp>
        <p:nvSpPr>
          <p:cNvPr id="188422" name="Slide Number Placeholder 5"/>
          <p:cNvSpPr>
            <a:spLocks noGrp="1"/>
          </p:cNvSpPr>
          <p:nvPr>
            <p:ph type="sldNum" sz="quarter" idx="10"/>
          </p:nvPr>
        </p:nvSpPr>
        <p:spPr>
          <a:noFill/>
        </p:spPr>
        <p:txBody>
          <a:bodyPr/>
          <a:lstStyle/>
          <a:p>
            <a:r>
              <a:rPr lang="en-US" smtClean="0">
                <a:latin typeface="Arial" charset="0"/>
                <a:cs typeface="Arial" charset="0"/>
              </a:rPr>
              <a:t>10-</a:t>
            </a:r>
            <a:fld id="{93AEB4B5-F1CC-48B6-924D-ECC71AAD24E3}" type="slidenum">
              <a:rPr lang="en-US" smtClean="0">
                <a:latin typeface="Arial" charset="0"/>
                <a:cs typeface="Arial" charset="0"/>
              </a:rPr>
              <a:pPr/>
              <a:t>29</a:t>
            </a:fld>
            <a:endParaRPr lang="en-US" smtClean="0">
              <a:latin typeface="Arial" charset="0"/>
              <a:cs typeface="Arial" charset="0"/>
            </a:endParaRPr>
          </a:p>
        </p:txBody>
      </p:sp>
      <p:graphicFrame>
        <p:nvGraphicFramePr>
          <p:cNvPr id="188419" name="Object 6"/>
          <p:cNvGraphicFramePr>
            <a:graphicFrameLocks noChangeAspect="1"/>
          </p:cNvGraphicFramePr>
          <p:nvPr/>
        </p:nvGraphicFramePr>
        <p:xfrm>
          <a:off x="1116013" y="1628775"/>
          <a:ext cx="6078537" cy="2895600"/>
        </p:xfrm>
        <a:graphic>
          <a:graphicData uri="http://schemas.openxmlformats.org/presentationml/2006/ole">
            <p:oleObj spid="_x0000_s188419" name="Equation" r:id="rId3" imgW="2984400" imgH="142236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pPr eaLnBrk="1" hangingPunct="1">
              <a:defRPr/>
            </a:pPr>
            <a:r>
              <a:rPr lang="en-US" smtClean="0"/>
              <a:t>Experimental Design #1</a:t>
            </a:r>
          </a:p>
        </p:txBody>
      </p:sp>
      <p:sp>
        <p:nvSpPr>
          <p:cNvPr id="23554" name="Rectangle 3"/>
          <p:cNvSpPr>
            <a:spLocks noGrp="1" noChangeArrowheads="1"/>
          </p:cNvSpPr>
          <p:nvPr>
            <p:ph idx="1"/>
          </p:nvPr>
        </p:nvSpPr>
        <p:spPr>
          <a:xfrm>
            <a:off x="636588" y="1066800"/>
            <a:ext cx="7924800" cy="5410200"/>
          </a:xfrm>
        </p:spPr>
        <p:txBody>
          <a:bodyPr/>
          <a:lstStyle/>
          <a:p>
            <a:pPr eaLnBrk="1" hangingPunct="1">
              <a:lnSpc>
                <a:spcPct val="90000"/>
              </a:lnSpc>
            </a:pPr>
            <a:r>
              <a:rPr lang="en-US" smtClean="0"/>
              <a:t>Up until now, we have considered only two ways of collecting and comparing data:</a:t>
            </a:r>
          </a:p>
          <a:p>
            <a:pPr lvl="1" eaLnBrk="1" hangingPunct="1">
              <a:lnSpc>
                <a:spcPct val="90000"/>
              </a:lnSpc>
            </a:pPr>
            <a:r>
              <a:rPr lang="en-US" smtClean="0"/>
              <a:t>Using independent random samples</a:t>
            </a:r>
          </a:p>
          <a:p>
            <a:pPr lvl="1" eaLnBrk="1" hangingPunct="1">
              <a:lnSpc>
                <a:spcPct val="90000"/>
              </a:lnSpc>
            </a:pPr>
            <a:r>
              <a:rPr lang="en-US" smtClean="0"/>
              <a:t>Using paired (or matched) samples</a:t>
            </a:r>
          </a:p>
          <a:p>
            <a:pPr eaLnBrk="1" hangingPunct="1">
              <a:lnSpc>
                <a:spcPct val="90000"/>
              </a:lnSpc>
            </a:pPr>
            <a:r>
              <a:rPr lang="en-US" smtClean="0"/>
              <a:t>Often data is collected as the result of an </a:t>
            </a:r>
            <a:r>
              <a:rPr lang="en-US" b="1" smtClean="0"/>
              <a:t>experiment</a:t>
            </a:r>
            <a:endParaRPr lang="en-US" sz="3100" smtClean="0"/>
          </a:p>
          <a:p>
            <a:pPr lvl="1" eaLnBrk="1" hangingPunct="1">
              <a:lnSpc>
                <a:spcPct val="90000"/>
              </a:lnSpc>
            </a:pPr>
            <a:r>
              <a:rPr lang="en-US" smtClean="0"/>
              <a:t>To systematically study how one or more factors </a:t>
            </a:r>
            <a:r>
              <a:rPr lang="en-US" b="1" smtClean="0"/>
              <a:t>(the independent variable or IV) </a:t>
            </a:r>
            <a:r>
              <a:rPr lang="en-US" smtClean="0"/>
              <a:t>influence the variable that is being studied </a:t>
            </a:r>
            <a:r>
              <a:rPr lang="en-US" b="1" smtClean="0"/>
              <a:t>(the response or DV)</a:t>
            </a:r>
          </a:p>
        </p:txBody>
      </p:sp>
      <p:sp>
        <p:nvSpPr>
          <p:cNvPr id="23555" name="Slide Number Placeholder 4"/>
          <p:cNvSpPr>
            <a:spLocks noGrp="1"/>
          </p:cNvSpPr>
          <p:nvPr>
            <p:ph type="sldNum" sz="quarter" idx="10"/>
          </p:nvPr>
        </p:nvSpPr>
        <p:spPr>
          <a:noFill/>
        </p:spPr>
        <p:txBody>
          <a:bodyPr/>
          <a:lstStyle/>
          <a:p>
            <a:r>
              <a:rPr lang="en-US" smtClean="0">
                <a:latin typeface="Arial" charset="0"/>
                <a:cs typeface="Arial" charset="0"/>
              </a:rPr>
              <a:t>10-</a:t>
            </a:r>
            <a:fld id="{F111BC9A-F50A-4DAC-B0C7-CD8CEF257FC1}" type="slidenum">
              <a:rPr lang="en-US" smtClean="0">
                <a:latin typeface="Arial" charset="0"/>
                <a:cs typeface="Arial" charset="0"/>
              </a:rPr>
              <a:pPr/>
              <a:t>3</a:t>
            </a:fld>
            <a:endParaRPr lang="en-US" smtClean="0">
              <a:latin typeface="Arial" charset="0"/>
              <a:cs typeface="Arial" charset="0"/>
            </a:endParaRPr>
          </a:p>
        </p:txBody>
      </p:sp>
      <p:sp>
        <p:nvSpPr>
          <p:cNvPr id="6"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pPr eaLnBrk="1" hangingPunct="1">
              <a:defRPr/>
            </a:pPr>
            <a:r>
              <a:rPr lang="en-US" sz="3600" dirty="0" smtClean="0"/>
              <a:t>Example 10.3-10.4 Training Method Experiment Case</a:t>
            </a:r>
            <a:endParaRPr lang="en-US" sz="2400" dirty="0" smtClean="0"/>
          </a:p>
        </p:txBody>
      </p:sp>
      <p:sp>
        <p:nvSpPr>
          <p:cNvPr id="7177" name="Rectangle 3"/>
          <p:cNvSpPr>
            <a:spLocks noGrp="1" noChangeArrowheads="1"/>
          </p:cNvSpPr>
          <p:nvPr>
            <p:ph idx="1"/>
          </p:nvPr>
        </p:nvSpPr>
        <p:spPr>
          <a:xfrm>
            <a:off x="636588" y="1066800"/>
            <a:ext cx="7924800" cy="5410200"/>
          </a:xfrm>
        </p:spPr>
        <p:txBody>
          <a:bodyPr/>
          <a:lstStyle/>
          <a:p>
            <a:pPr eaLnBrk="1" hangingPunct="1"/>
            <a:r>
              <a:rPr lang="en-US" smtClean="0"/>
              <a:t>The between-groups (treatment) mean squares is</a:t>
            </a:r>
          </a:p>
          <a:p>
            <a:pPr eaLnBrk="1" hangingPunct="1">
              <a:spcAft>
                <a:spcPct val="20000"/>
              </a:spcAft>
            </a:pPr>
            <a:endParaRPr lang="en-US" smtClean="0"/>
          </a:p>
          <a:p>
            <a:pPr eaLnBrk="1" hangingPunct="1">
              <a:spcAft>
                <a:spcPct val="20000"/>
              </a:spcAft>
            </a:pPr>
            <a:endParaRPr lang="en-US" smtClean="0"/>
          </a:p>
          <a:p>
            <a:pPr eaLnBrk="1" hangingPunct="1">
              <a:spcBef>
                <a:spcPct val="25000"/>
              </a:spcBef>
              <a:spcAft>
                <a:spcPct val="25000"/>
              </a:spcAft>
            </a:pPr>
            <a:r>
              <a:rPr lang="en-US" smtClean="0"/>
              <a:t>The error mean squares is</a:t>
            </a:r>
          </a:p>
          <a:p>
            <a:pPr eaLnBrk="1" hangingPunct="1">
              <a:spcAft>
                <a:spcPct val="20000"/>
              </a:spcAft>
            </a:pPr>
            <a:endParaRPr lang="en-US" smtClean="0"/>
          </a:p>
          <a:p>
            <a:pPr eaLnBrk="1" hangingPunct="1">
              <a:spcAft>
                <a:spcPct val="20000"/>
              </a:spcAft>
            </a:pPr>
            <a:endParaRPr lang="en-US" smtClean="0"/>
          </a:p>
          <a:p>
            <a:pPr eaLnBrk="1" hangingPunct="1">
              <a:spcBef>
                <a:spcPct val="25000"/>
              </a:spcBef>
              <a:spcAft>
                <a:spcPct val="25000"/>
              </a:spcAft>
            </a:pPr>
            <a:r>
              <a:rPr lang="en-US" smtClean="0"/>
              <a:t>The </a:t>
            </a:r>
            <a:r>
              <a:rPr lang="en-US" i="1" smtClean="0"/>
              <a:t>F</a:t>
            </a:r>
            <a:r>
              <a:rPr lang="en-US" smtClean="0"/>
              <a:t> statistic is </a:t>
            </a:r>
          </a:p>
          <a:p>
            <a:pPr eaLnBrk="1" hangingPunct="1">
              <a:spcBef>
                <a:spcPct val="25000"/>
              </a:spcBef>
              <a:spcAft>
                <a:spcPct val="25000"/>
              </a:spcAft>
            </a:pPr>
            <a:endParaRPr lang="en-US" smtClean="0"/>
          </a:p>
          <a:p>
            <a:pPr eaLnBrk="1" hangingPunct="1">
              <a:spcBef>
                <a:spcPct val="25000"/>
              </a:spcBef>
              <a:spcAft>
                <a:spcPct val="25000"/>
              </a:spcAft>
            </a:pPr>
            <a:endParaRPr lang="en-US" smtClean="0"/>
          </a:p>
        </p:txBody>
      </p:sp>
      <p:sp>
        <p:nvSpPr>
          <p:cNvPr id="7178" name="Slide Number Placeholder 7"/>
          <p:cNvSpPr>
            <a:spLocks noGrp="1"/>
          </p:cNvSpPr>
          <p:nvPr>
            <p:ph type="sldNum" sz="quarter" idx="10"/>
          </p:nvPr>
        </p:nvSpPr>
        <p:spPr>
          <a:noFill/>
        </p:spPr>
        <p:txBody>
          <a:bodyPr/>
          <a:lstStyle/>
          <a:p>
            <a:r>
              <a:rPr lang="en-US" smtClean="0">
                <a:latin typeface="Arial" charset="0"/>
                <a:cs typeface="Arial" charset="0"/>
              </a:rPr>
              <a:t>10-</a:t>
            </a:r>
            <a:fld id="{D67F683A-F492-4B34-A0BF-AD3C7C275E17}" type="slidenum">
              <a:rPr lang="en-US" smtClean="0">
                <a:latin typeface="Arial" charset="0"/>
                <a:cs typeface="Arial" charset="0"/>
              </a:rPr>
              <a:pPr/>
              <a:t>30</a:t>
            </a:fld>
            <a:endParaRPr lang="en-US" smtClean="0">
              <a:latin typeface="Arial" charset="0"/>
              <a:cs typeface="Arial" charset="0"/>
            </a:endParaRPr>
          </a:p>
        </p:txBody>
      </p:sp>
      <p:graphicFrame>
        <p:nvGraphicFramePr>
          <p:cNvPr id="7173" name="Object 5"/>
          <p:cNvGraphicFramePr>
            <a:graphicFrameLocks noChangeAspect="1"/>
          </p:cNvGraphicFramePr>
          <p:nvPr/>
        </p:nvGraphicFramePr>
        <p:xfrm>
          <a:off x="1116013" y="1628775"/>
          <a:ext cx="3925887" cy="863600"/>
        </p:xfrm>
        <a:graphic>
          <a:graphicData uri="http://schemas.openxmlformats.org/presentationml/2006/ole">
            <p:oleObj spid="_x0000_s7173" name="Equation" r:id="rId3" imgW="1904760" imgH="419040" progId="Equation.3">
              <p:embed/>
            </p:oleObj>
          </a:graphicData>
        </a:graphic>
      </p:graphicFrame>
      <p:graphicFrame>
        <p:nvGraphicFramePr>
          <p:cNvPr id="7174" name="Object 6"/>
          <p:cNvGraphicFramePr>
            <a:graphicFrameLocks noChangeAspect="1"/>
          </p:cNvGraphicFramePr>
          <p:nvPr/>
        </p:nvGraphicFramePr>
        <p:xfrm>
          <a:off x="1116013" y="3429000"/>
          <a:ext cx="3662362" cy="863600"/>
        </p:xfrm>
        <a:graphic>
          <a:graphicData uri="http://schemas.openxmlformats.org/presentationml/2006/ole">
            <p:oleObj spid="_x0000_s7174" name="Equation" r:id="rId4" imgW="1777680" imgH="419040" progId="Equation.3">
              <p:embed/>
            </p:oleObj>
          </a:graphicData>
        </a:graphic>
      </p:graphicFrame>
      <p:graphicFrame>
        <p:nvGraphicFramePr>
          <p:cNvPr id="7175" name="Object 8"/>
          <p:cNvGraphicFramePr>
            <a:graphicFrameLocks noChangeAspect="1"/>
          </p:cNvGraphicFramePr>
          <p:nvPr/>
        </p:nvGraphicFramePr>
        <p:xfrm>
          <a:off x="1116013" y="5229225"/>
          <a:ext cx="3168650" cy="800100"/>
        </p:xfrm>
        <a:graphic>
          <a:graphicData uri="http://schemas.openxmlformats.org/presentationml/2006/ole">
            <p:oleObj spid="_x0000_s7175" name="Equation" r:id="rId5" imgW="1562040" imgH="39348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noAutofit/>
          </a:bodyPr>
          <a:lstStyle/>
          <a:p>
            <a:pPr eaLnBrk="1" hangingPunct="1">
              <a:defRPr/>
            </a:pPr>
            <a:r>
              <a:rPr lang="en-US" sz="3600" dirty="0" smtClean="0"/>
              <a:t>Example 10.3-10.4 Training Method Experiment Case</a:t>
            </a:r>
          </a:p>
        </p:txBody>
      </p:sp>
      <p:sp>
        <p:nvSpPr>
          <p:cNvPr id="229378" name="Rectangle 3"/>
          <p:cNvSpPr>
            <a:spLocks noGrp="1" noChangeArrowheads="1"/>
          </p:cNvSpPr>
          <p:nvPr>
            <p:ph idx="1"/>
          </p:nvPr>
        </p:nvSpPr>
        <p:spPr>
          <a:xfrm>
            <a:off x="636588" y="1066800"/>
            <a:ext cx="7924800" cy="5410200"/>
          </a:xfrm>
        </p:spPr>
        <p:txBody>
          <a:bodyPr/>
          <a:lstStyle/>
          <a:p>
            <a:pPr eaLnBrk="1" hangingPunct="1">
              <a:lnSpc>
                <a:spcPct val="90000"/>
              </a:lnSpc>
            </a:pPr>
            <a:r>
              <a:rPr lang="en-US" sz="2400" smtClean="0"/>
              <a:t>At </a:t>
            </a:r>
            <a:r>
              <a:rPr lang="en-US" sz="2400" smtClean="0">
                <a:latin typeface="Symbol" pitchFamily="18" charset="2"/>
              </a:rPr>
              <a:t>a</a:t>
            </a:r>
            <a:r>
              <a:rPr lang="en-US" sz="2400" smtClean="0"/>
              <a:t> = 0.05 significance level, </a:t>
            </a:r>
          </a:p>
          <a:p>
            <a:pPr lvl="1" eaLnBrk="1" hangingPunct="1">
              <a:lnSpc>
                <a:spcPct val="90000"/>
              </a:lnSpc>
            </a:pPr>
            <a:r>
              <a:rPr lang="en-US" i="1" smtClean="0"/>
              <a:t>F</a:t>
            </a:r>
            <a:r>
              <a:rPr lang="en-US" baseline="-25000" smtClean="0"/>
              <a:t>0.05</a:t>
            </a:r>
            <a:r>
              <a:rPr lang="en-US" smtClean="0"/>
              <a:t> with </a:t>
            </a:r>
            <a:r>
              <a:rPr lang="en-US" b="1" i="1" smtClean="0"/>
              <a:t>p</a:t>
            </a:r>
            <a:r>
              <a:rPr lang="en-US" b="1" smtClean="0"/>
              <a:t> – 1 = 3 – 1 = 2 numerator </a:t>
            </a:r>
            <a:r>
              <a:rPr lang="en-US" smtClean="0"/>
              <a:t>and</a:t>
            </a:r>
            <a:r>
              <a:rPr lang="en-US" b="1" smtClean="0"/>
              <a:t> </a:t>
            </a:r>
            <a:r>
              <a:rPr lang="en-US" b="1" i="1" smtClean="0"/>
              <a:t>n</a:t>
            </a:r>
            <a:r>
              <a:rPr lang="en-US" b="1" smtClean="0"/>
              <a:t> – </a:t>
            </a:r>
            <a:r>
              <a:rPr lang="en-US" b="1" i="1" smtClean="0"/>
              <a:t>p</a:t>
            </a:r>
            <a:r>
              <a:rPr lang="en-US" b="1" smtClean="0"/>
              <a:t> = 15 – 3 = 12 denominator </a:t>
            </a:r>
            <a:r>
              <a:rPr lang="en-US" smtClean="0"/>
              <a:t>degrees of freedom</a:t>
            </a:r>
          </a:p>
          <a:p>
            <a:pPr lvl="1" eaLnBrk="1" hangingPunct="1">
              <a:lnSpc>
                <a:spcPct val="90000"/>
              </a:lnSpc>
            </a:pPr>
            <a:endParaRPr lang="en-US" sz="1600" smtClean="0"/>
          </a:p>
          <a:p>
            <a:pPr eaLnBrk="1" hangingPunct="1">
              <a:lnSpc>
                <a:spcPct val="90000"/>
              </a:lnSpc>
            </a:pPr>
            <a:r>
              <a:rPr lang="en-US" sz="2400" smtClean="0"/>
              <a:t>From </a:t>
            </a:r>
            <a:r>
              <a:rPr lang="en-US" sz="2400" smtClean="0">
                <a:hlinkClick r:id="rId2" action="ppaction://hlinksldjump"/>
              </a:rPr>
              <a:t>Table A.7</a:t>
            </a:r>
            <a:r>
              <a:rPr lang="en-US" sz="2400" smtClean="0"/>
              <a:t>, </a:t>
            </a:r>
            <a:r>
              <a:rPr lang="en-US" sz="2400" i="1" smtClean="0">
                <a:hlinkClick r:id="rId2" action="ppaction://hlinksldjump"/>
              </a:rPr>
              <a:t>F</a:t>
            </a:r>
            <a:r>
              <a:rPr lang="en-US" sz="2400" baseline="-25000" smtClean="0">
                <a:hlinkClick r:id="rId2" action="ppaction://hlinksldjump"/>
              </a:rPr>
              <a:t>0.05</a:t>
            </a:r>
            <a:r>
              <a:rPr lang="en-US" sz="2400" smtClean="0">
                <a:hlinkClick r:id="rId2" action="ppaction://hlinksldjump"/>
              </a:rPr>
              <a:t> = 3.89</a:t>
            </a:r>
            <a:endParaRPr lang="en-US" sz="2400" smtClean="0"/>
          </a:p>
          <a:p>
            <a:pPr lvl="1" eaLnBrk="1" hangingPunct="1">
              <a:lnSpc>
                <a:spcPct val="90000"/>
              </a:lnSpc>
            </a:pPr>
            <a:r>
              <a:rPr lang="en-US" i="1" smtClean="0"/>
              <a:t>F</a:t>
            </a:r>
            <a:r>
              <a:rPr lang="en-US" smtClean="0"/>
              <a:t> = 12.74 </a:t>
            </a:r>
            <a:r>
              <a:rPr lang="en-US" b="1" smtClean="0"/>
              <a:t>&gt;</a:t>
            </a:r>
            <a:r>
              <a:rPr lang="en-US" smtClean="0"/>
              <a:t> </a:t>
            </a:r>
            <a:r>
              <a:rPr lang="en-US" i="1" smtClean="0"/>
              <a:t>F</a:t>
            </a:r>
            <a:r>
              <a:rPr lang="en-US" baseline="-25000" smtClean="0"/>
              <a:t>0.05</a:t>
            </a:r>
            <a:r>
              <a:rPr lang="en-US" smtClean="0"/>
              <a:t> = 3.89</a:t>
            </a:r>
          </a:p>
          <a:p>
            <a:pPr lvl="1" eaLnBrk="1" hangingPunct="1">
              <a:lnSpc>
                <a:spcPct val="90000"/>
              </a:lnSpc>
            </a:pPr>
            <a:endParaRPr lang="en-US" sz="1600" smtClean="0"/>
          </a:p>
          <a:p>
            <a:pPr eaLnBrk="1" hangingPunct="1">
              <a:lnSpc>
                <a:spcPct val="90000"/>
              </a:lnSpc>
            </a:pPr>
            <a:r>
              <a:rPr lang="en-US" sz="2400" smtClean="0"/>
              <a:t>Therefore reject H</a:t>
            </a:r>
            <a:r>
              <a:rPr lang="en-US" sz="2400" baseline="-25000" smtClean="0"/>
              <a:t>0</a:t>
            </a:r>
            <a:r>
              <a:rPr lang="en-US" sz="2400" smtClean="0"/>
              <a:t> at the 0.05 significance level</a:t>
            </a:r>
          </a:p>
          <a:p>
            <a:pPr lvl="1" eaLnBrk="1" hangingPunct="1">
              <a:lnSpc>
                <a:spcPct val="90000"/>
              </a:lnSpc>
            </a:pPr>
            <a:r>
              <a:rPr lang="en-US" smtClean="0"/>
              <a:t>There is strong evidence that at least one of the group means     (</a:t>
            </a:r>
            <a:r>
              <a:rPr lang="el-GR" smtClean="0"/>
              <a:t>μ</a:t>
            </a:r>
            <a:r>
              <a:rPr lang="en-US" baseline="-25000" smtClean="0"/>
              <a:t>A</a:t>
            </a:r>
            <a:r>
              <a:rPr lang="en-US" smtClean="0"/>
              <a:t>, </a:t>
            </a:r>
            <a:r>
              <a:rPr lang="el-GR" smtClean="0"/>
              <a:t>μ</a:t>
            </a:r>
            <a:r>
              <a:rPr lang="en-US" baseline="-25000" smtClean="0"/>
              <a:t>B</a:t>
            </a:r>
            <a:r>
              <a:rPr lang="en-US" smtClean="0"/>
              <a:t>, </a:t>
            </a:r>
            <a:r>
              <a:rPr lang="el-GR" smtClean="0"/>
              <a:t>μ</a:t>
            </a:r>
            <a:r>
              <a:rPr lang="en-US" baseline="-25000" smtClean="0"/>
              <a:t>C</a:t>
            </a:r>
            <a:r>
              <a:rPr lang="en-US" smtClean="0"/>
              <a:t>) is different</a:t>
            </a:r>
          </a:p>
          <a:p>
            <a:pPr lvl="1" eaLnBrk="1" hangingPunct="1">
              <a:lnSpc>
                <a:spcPct val="90000"/>
              </a:lnSpc>
            </a:pPr>
            <a:r>
              <a:rPr lang="en-US" smtClean="0"/>
              <a:t>So at least one of the three different training methods (A, B, C) have an effect on the average number of boxes packed per hour</a:t>
            </a:r>
          </a:p>
          <a:p>
            <a:pPr lvl="2" eaLnBrk="1" hangingPunct="1">
              <a:lnSpc>
                <a:spcPct val="90000"/>
              </a:lnSpc>
            </a:pPr>
            <a:r>
              <a:rPr lang="en-US" smtClean="0"/>
              <a:t>But which ones?</a:t>
            </a:r>
          </a:p>
          <a:p>
            <a:pPr lvl="2" eaLnBrk="1" hangingPunct="1">
              <a:lnSpc>
                <a:spcPct val="90000"/>
              </a:lnSpc>
            </a:pPr>
            <a:r>
              <a:rPr lang="en-US" smtClean="0"/>
              <a:t>Do pairwise comparisons (next topic)</a:t>
            </a:r>
          </a:p>
        </p:txBody>
      </p:sp>
      <p:sp>
        <p:nvSpPr>
          <p:cNvPr id="229379" name="Slide Number Placeholder 4"/>
          <p:cNvSpPr>
            <a:spLocks noGrp="1"/>
          </p:cNvSpPr>
          <p:nvPr>
            <p:ph type="sldNum" sz="quarter" idx="10"/>
          </p:nvPr>
        </p:nvSpPr>
        <p:spPr>
          <a:noFill/>
        </p:spPr>
        <p:txBody>
          <a:bodyPr/>
          <a:lstStyle/>
          <a:p>
            <a:r>
              <a:rPr lang="en-US" smtClean="0">
                <a:latin typeface="Arial" charset="0"/>
                <a:cs typeface="Arial" charset="0"/>
              </a:rPr>
              <a:t>10-</a:t>
            </a:r>
            <a:fld id="{8B32F75F-AEC4-4646-96C2-25FE2293462E}" type="slidenum">
              <a:rPr lang="en-US" smtClean="0">
                <a:latin typeface="Arial" charset="0"/>
                <a:cs typeface="Arial" charset="0"/>
              </a:rPr>
              <a:pPr/>
              <a:t>31</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9" name="Picture 14"/>
          <p:cNvPicPr>
            <a:picLocks noChangeAspect="1" noChangeArrowheads="1"/>
          </p:cNvPicPr>
          <p:nvPr/>
        </p:nvPicPr>
        <p:blipFill>
          <a:blip r:embed="rId2"/>
          <a:srcRect/>
          <a:stretch>
            <a:fillRect/>
          </a:stretch>
        </p:blipFill>
        <p:spPr bwMode="auto">
          <a:xfrm>
            <a:off x="1042988" y="1268413"/>
            <a:ext cx="7632700" cy="5313362"/>
          </a:xfrm>
          <a:prstGeom prst="rect">
            <a:avLst/>
          </a:prstGeom>
          <a:noFill/>
          <a:ln w="9525">
            <a:noFill/>
            <a:miter lim="800000"/>
            <a:headEnd/>
            <a:tailEnd/>
          </a:ln>
        </p:spPr>
      </p:pic>
      <p:sp>
        <p:nvSpPr>
          <p:cNvPr id="641026" name="Rectangle 2"/>
          <p:cNvSpPr>
            <a:spLocks noGrp="1" noChangeArrowheads="1"/>
          </p:cNvSpPr>
          <p:nvPr>
            <p:ph type="title"/>
          </p:nvPr>
        </p:nvSpPr>
        <p:spPr>
          <a:xfrm>
            <a:off x="608428" y="0"/>
            <a:ext cx="7924800" cy="914400"/>
          </a:xfrm>
        </p:spPr>
        <p:txBody>
          <a:bodyPr>
            <a:normAutofit/>
          </a:bodyPr>
          <a:lstStyle/>
          <a:p>
            <a:pPr eaLnBrk="1" hangingPunct="1">
              <a:defRPr/>
            </a:pPr>
            <a:r>
              <a:rPr lang="en-US" dirty="0" smtClean="0"/>
              <a:t>Table A.7: F</a:t>
            </a:r>
            <a:r>
              <a:rPr lang="en-US" baseline="-25000" dirty="0" smtClean="0"/>
              <a:t>0.05</a:t>
            </a:r>
            <a:r>
              <a:rPr lang="en-US" dirty="0" smtClean="0"/>
              <a:t> DF</a:t>
            </a:r>
            <a:r>
              <a:rPr lang="en-US" baseline="-25000" dirty="0" smtClean="0"/>
              <a:t>1</a:t>
            </a:r>
            <a:r>
              <a:rPr lang="en-US" dirty="0" smtClean="0"/>
              <a:t>=2 and DF</a:t>
            </a:r>
            <a:r>
              <a:rPr lang="en-US" baseline="-25000" dirty="0" smtClean="0"/>
              <a:t>2</a:t>
            </a:r>
            <a:r>
              <a:rPr lang="en-US" dirty="0" smtClean="0"/>
              <a:t> =12</a:t>
            </a:r>
          </a:p>
        </p:txBody>
      </p:sp>
      <p:grpSp>
        <p:nvGrpSpPr>
          <p:cNvPr id="2" name="Group 5"/>
          <p:cNvGrpSpPr>
            <a:grpSpLocks/>
          </p:cNvGrpSpPr>
          <p:nvPr/>
        </p:nvGrpSpPr>
        <p:grpSpPr bwMode="auto">
          <a:xfrm>
            <a:off x="1979613" y="1560513"/>
            <a:ext cx="2376487" cy="2303462"/>
            <a:chOff x="1247" y="799"/>
            <a:chExt cx="1497" cy="1497"/>
          </a:xfrm>
        </p:grpSpPr>
        <p:sp>
          <p:nvSpPr>
            <p:cNvPr id="201737" name="Rectangle 6"/>
            <p:cNvSpPr>
              <a:spLocks noChangeArrowheads="1"/>
            </p:cNvSpPr>
            <p:nvPr/>
          </p:nvSpPr>
          <p:spPr bwMode="auto">
            <a:xfrm>
              <a:off x="1247" y="1344"/>
              <a:ext cx="227" cy="952"/>
            </a:xfrm>
            <a:prstGeom prst="rect">
              <a:avLst/>
            </a:prstGeom>
            <a:solidFill>
              <a:srgbClr val="FFFF99">
                <a:alpha val="45097"/>
              </a:srgbClr>
            </a:solidFill>
            <a:ln w="9525">
              <a:noFill/>
              <a:miter lim="800000"/>
              <a:headEnd/>
              <a:tailEnd/>
            </a:ln>
          </p:spPr>
          <p:txBody>
            <a:bodyPr wrap="none" anchor="ctr">
              <a:spAutoFit/>
            </a:bodyPr>
            <a:lstStyle/>
            <a:p>
              <a:pPr algn="ctr" eaLnBrk="0" hangingPunct="0"/>
              <a:endParaRPr lang="en-US"/>
            </a:p>
          </p:txBody>
        </p:sp>
        <p:sp>
          <p:nvSpPr>
            <p:cNvPr id="201738" name="AutoShape 7"/>
            <p:cNvSpPr>
              <a:spLocks noChangeArrowheads="1"/>
            </p:cNvSpPr>
            <p:nvPr/>
          </p:nvSpPr>
          <p:spPr bwMode="auto">
            <a:xfrm>
              <a:off x="1474" y="799"/>
              <a:ext cx="1270" cy="318"/>
            </a:xfrm>
            <a:prstGeom prst="wedgeRoundRectCallout">
              <a:avLst>
                <a:gd name="adj1" fmla="val -57560"/>
                <a:gd name="adj2" fmla="val 141509"/>
                <a:gd name="adj3" fmla="val 16667"/>
              </a:avLst>
            </a:prstGeom>
            <a:solidFill>
              <a:srgbClr val="FFFF99">
                <a:alpha val="85881"/>
              </a:srgbClr>
            </a:solidFill>
            <a:ln w="9525" algn="ctr">
              <a:noFill/>
              <a:miter lim="800000"/>
              <a:headEnd/>
              <a:tailEnd/>
            </a:ln>
          </p:spPr>
          <p:txBody>
            <a:bodyPr anchor="ctr"/>
            <a:lstStyle/>
            <a:p>
              <a:pPr algn="ctr" eaLnBrk="0" hangingPunct="0"/>
              <a:r>
                <a:rPr lang="en-US" sz="1400" b="1">
                  <a:latin typeface="Arial" charset="0"/>
                </a:rPr>
                <a:t>Numerator df =2</a:t>
              </a:r>
            </a:p>
          </p:txBody>
        </p:sp>
      </p:grpSp>
      <p:grpSp>
        <p:nvGrpSpPr>
          <p:cNvPr id="3" name="Group 8"/>
          <p:cNvGrpSpPr>
            <a:grpSpLocks/>
          </p:cNvGrpSpPr>
          <p:nvPr/>
        </p:nvGrpSpPr>
        <p:grpSpPr bwMode="auto">
          <a:xfrm>
            <a:off x="250825" y="3789363"/>
            <a:ext cx="2089150" cy="1441450"/>
            <a:chOff x="158" y="2205"/>
            <a:chExt cx="1316" cy="908"/>
          </a:xfrm>
        </p:grpSpPr>
        <p:sp>
          <p:nvSpPr>
            <p:cNvPr id="201735" name="Rectangle 9"/>
            <p:cNvSpPr>
              <a:spLocks noChangeArrowheads="1"/>
            </p:cNvSpPr>
            <p:nvPr/>
          </p:nvSpPr>
          <p:spPr bwMode="auto">
            <a:xfrm>
              <a:off x="839" y="2205"/>
              <a:ext cx="635" cy="91"/>
            </a:xfrm>
            <a:prstGeom prst="rect">
              <a:avLst/>
            </a:prstGeom>
            <a:solidFill>
              <a:srgbClr val="FFFF99">
                <a:alpha val="45097"/>
              </a:srgbClr>
            </a:solidFill>
            <a:ln w="9525" algn="ctr">
              <a:noFill/>
              <a:miter lim="800000"/>
              <a:headEnd/>
              <a:tailEnd/>
            </a:ln>
          </p:spPr>
          <p:txBody>
            <a:bodyPr wrap="none" anchor="ctr">
              <a:spAutoFit/>
            </a:bodyPr>
            <a:lstStyle/>
            <a:p>
              <a:pPr algn="ctr" eaLnBrk="0" hangingPunct="0"/>
              <a:endParaRPr lang="en-US"/>
            </a:p>
          </p:txBody>
        </p:sp>
        <p:sp>
          <p:nvSpPr>
            <p:cNvPr id="201736" name="AutoShape 10"/>
            <p:cNvSpPr>
              <a:spLocks noChangeArrowheads="1"/>
            </p:cNvSpPr>
            <p:nvPr/>
          </p:nvSpPr>
          <p:spPr bwMode="auto">
            <a:xfrm>
              <a:off x="158" y="2704"/>
              <a:ext cx="862" cy="409"/>
            </a:xfrm>
            <a:prstGeom prst="wedgeRoundRectCallout">
              <a:avLst>
                <a:gd name="adj1" fmla="val 26102"/>
                <a:gd name="adj2" fmla="val -175671"/>
                <a:gd name="adj3" fmla="val 16667"/>
              </a:avLst>
            </a:prstGeom>
            <a:solidFill>
              <a:srgbClr val="FFFF99">
                <a:alpha val="85881"/>
              </a:srgbClr>
            </a:solidFill>
            <a:ln w="9525" algn="ctr">
              <a:noFill/>
              <a:miter lim="800000"/>
              <a:headEnd/>
              <a:tailEnd/>
            </a:ln>
          </p:spPr>
          <p:txBody>
            <a:bodyPr anchor="ctr"/>
            <a:lstStyle/>
            <a:p>
              <a:pPr algn="ctr" eaLnBrk="0" hangingPunct="0"/>
              <a:r>
                <a:rPr lang="en-US" sz="1400" b="1">
                  <a:latin typeface="Arial" charset="0"/>
                </a:rPr>
                <a:t>Denominator df = 12</a:t>
              </a:r>
            </a:p>
          </p:txBody>
        </p:sp>
      </p:grpSp>
      <p:sp>
        <p:nvSpPr>
          <p:cNvPr id="641035" name="Text Box 11"/>
          <p:cNvSpPr txBox="1">
            <a:spLocks noChangeArrowheads="1"/>
          </p:cNvSpPr>
          <p:nvPr/>
        </p:nvSpPr>
        <p:spPr bwMode="auto">
          <a:xfrm>
            <a:off x="1908175" y="3648075"/>
            <a:ext cx="504825" cy="314325"/>
          </a:xfrm>
          <a:prstGeom prst="rect">
            <a:avLst/>
          </a:prstGeom>
          <a:solidFill>
            <a:srgbClr val="FFC000">
              <a:alpha val="87057"/>
            </a:srgbClr>
          </a:solidFill>
          <a:ln w="9525" algn="ctr">
            <a:solidFill>
              <a:schemeClr val="tx1"/>
            </a:solidFill>
            <a:miter lim="800000"/>
            <a:headEnd/>
            <a:tailEnd/>
          </a:ln>
        </p:spPr>
        <p:txBody>
          <a:bodyPr wrap="none">
            <a:spAutoFit/>
          </a:bodyPr>
          <a:lstStyle/>
          <a:p>
            <a:pPr algn="ctr" eaLnBrk="0" hangingPunct="0"/>
            <a:r>
              <a:rPr lang="en-US" sz="1400" b="1"/>
              <a:t>3.89</a:t>
            </a:r>
          </a:p>
        </p:txBody>
      </p:sp>
      <p:sp>
        <p:nvSpPr>
          <p:cNvPr id="201734" name="Slide Number Placeholder 12"/>
          <p:cNvSpPr>
            <a:spLocks noGrp="1"/>
          </p:cNvSpPr>
          <p:nvPr>
            <p:ph type="sldNum" sz="quarter" idx="10"/>
          </p:nvPr>
        </p:nvSpPr>
        <p:spPr>
          <a:noFill/>
        </p:spPr>
        <p:txBody>
          <a:bodyPr/>
          <a:lstStyle/>
          <a:p>
            <a:r>
              <a:rPr lang="en-US" smtClean="0">
                <a:latin typeface="Arial" charset="0"/>
                <a:cs typeface="Arial" charset="0"/>
              </a:rPr>
              <a:t>10-</a:t>
            </a:r>
            <a:fld id="{8301A13A-F455-4F9A-AEB9-7F933BCAECCF}" type="slidenum">
              <a:rPr lang="en-US" smtClean="0">
                <a:latin typeface="Arial" charset="0"/>
                <a:cs typeface="Arial" charset="0"/>
              </a:rPr>
              <a:pPr/>
              <a:t>32</a:t>
            </a:fld>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51" presetClass="entr" presetSubtype="0" fill="hold" grpId="0" nodeType="afterEffect">
                                  <p:stCondLst>
                                    <p:cond delay="500"/>
                                  </p:stCondLst>
                                  <p:childTnLst>
                                    <p:set>
                                      <p:cBhvr>
                                        <p:cTn id="16" dur="1" fill="hold">
                                          <p:stCondLst>
                                            <p:cond delay="0"/>
                                          </p:stCondLst>
                                        </p:cTn>
                                        <p:tgtEl>
                                          <p:spTgt spid="641035"/>
                                        </p:tgtEl>
                                        <p:attrNameLst>
                                          <p:attrName>style.visibility</p:attrName>
                                        </p:attrNameLst>
                                      </p:cBhvr>
                                      <p:to>
                                        <p:strVal val="visible"/>
                                      </p:to>
                                    </p:set>
                                    <p:animEffect transition="in" filter="fade">
                                      <p:cBhvr>
                                        <p:cTn id="17" dur="770" decel="100000"/>
                                        <p:tgtEl>
                                          <p:spTgt spid="641035"/>
                                        </p:tgtEl>
                                      </p:cBhvr>
                                    </p:animEffect>
                                    <p:animScale>
                                      <p:cBhvr>
                                        <p:cTn id="18" dur="770" decel="100000"/>
                                        <p:tgtEl>
                                          <p:spTgt spid="641035"/>
                                        </p:tgtEl>
                                      </p:cBhvr>
                                      <p:from x="10000" y="10000"/>
                                      <p:to x="200000" y="450000"/>
                                    </p:animScale>
                                    <p:animScale>
                                      <p:cBhvr>
                                        <p:cTn id="19" dur="1230" accel="100000" fill="hold">
                                          <p:stCondLst>
                                            <p:cond delay="770"/>
                                          </p:stCondLst>
                                        </p:cTn>
                                        <p:tgtEl>
                                          <p:spTgt spid="641035"/>
                                        </p:tgtEl>
                                      </p:cBhvr>
                                      <p:from x="200000" y="450000"/>
                                      <p:to x="100000" y="100000"/>
                                    </p:animScale>
                                    <p:set>
                                      <p:cBhvr>
                                        <p:cTn id="20" dur="770" fill="hold"/>
                                        <p:tgtEl>
                                          <p:spTgt spid="641035"/>
                                        </p:tgtEl>
                                        <p:attrNameLst>
                                          <p:attrName>ppt_x</p:attrName>
                                        </p:attrNameLst>
                                      </p:cBhvr>
                                      <p:to>
                                        <p:strVal val="(0.5)"/>
                                      </p:to>
                                    </p:set>
                                    <p:anim from="(0.5)" to="(#ppt_x)" calcmode="lin" valueType="num">
                                      <p:cBhvr>
                                        <p:cTn id="21" dur="1230" accel="100000" fill="hold">
                                          <p:stCondLst>
                                            <p:cond delay="770"/>
                                          </p:stCondLst>
                                        </p:cTn>
                                        <p:tgtEl>
                                          <p:spTgt spid="641035"/>
                                        </p:tgtEl>
                                        <p:attrNameLst>
                                          <p:attrName>ppt_x</p:attrName>
                                        </p:attrNameLst>
                                      </p:cBhvr>
                                    </p:anim>
                                    <p:set>
                                      <p:cBhvr>
                                        <p:cTn id="22" dur="770" fill="hold"/>
                                        <p:tgtEl>
                                          <p:spTgt spid="641035"/>
                                        </p:tgtEl>
                                        <p:attrNameLst>
                                          <p:attrName>ppt_y</p:attrName>
                                        </p:attrNameLst>
                                      </p:cBhvr>
                                      <p:to>
                                        <p:strVal val="(#ppt_y+0.4)"/>
                                      </p:to>
                                    </p:set>
                                    <p:anim from="(#ppt_y+0.4)" to="(#ppt_y)" calcmode="lin" valueType="num">
                                      <p:cBhvr>
                                        <p:cTn id="23" dur="1230" accel="100000" fill="hold">
                                          <p:stCondLst>
                                            <p:cond delay="770"/>
                                          </p:stCondLst>
                                        </p:cTn>
                                        <p:tgtEl>
                                          <p:spTgt spid="64103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lIns="90488" tIns="44450" rIns="90488" bIns="44450" anchor="b"/>
          <a:lstStyle/>
          <a:p>
            <a:pPr eaLnBrk="1" hangingPunct="1">
              <a:defRPr/>
            </a:pPr>
            <a:r>
              <a:rPr lang="en-US" dirty="0" smtClean="0"/>
              <a:t>Example 10.4: Calculations</a:t>
            </a:r>
          </a:p>
        </p:txBody>
      </p:sp>
      <p:pic>
        <p:nvPicPr>
          <p:cNvPr id="203778" name="Content Placeholder 9" descr="table 10.5.JPG"/>
          <p:cNvPicPr>
            <a:picLocks noGrp="1" noChangeAspect="1"/>
          </p:cNvPicPr>
          <p:nvPr>
            <p:ph idx="1"/>
          </p:nvPr>
        </p:nvPicPr>
        <p:blipFill>
          <a:blip r:embed="rId3"/>
          <a:srcRect/>
          <a:stretch>
            <a:fillRect/>
          </a:stretch>
        </p:blipFill>
        <p:spPr>
          <a:xfrm>
            <a:off x="588963" y="1052513"/>
            <a:ext cx="7924800" cy="3973512"/>
          </a:xfrm>
        </p:spPr>
      </p:pic>
      <p:sp>
        <p:nvSpPr>
          <p:cNvPr id="203779" name="Slide Number Placeholder 7"/>
          <p:cNvSpPr>
            <a:spLocks noGrp="1"/>
          </p:cNvSpPr>
          <p:nvPr>
            <p:ph type="sldNum" sz="quarter" idx="10"/>
          </p:nvPr>
        </p:nvSpPr>
        <p:spPr>
          <a:noFill/>
        </p:spPr>
        <p:txBody>
          <a:bodyPr/>
          <a:lstStyle/>
          <a:p>
            <a:r>
              <a:rPr lang="en-US" smtClean="0">
                <a:latin typeface="Arial" charset="0"/>
                <a:cs typeface="Arial" charset="0"/>
              </a:rPr>
              <a:t>10-</a:t>
            </a:r>
            <a:fld id="{C0AC8E7C-AF6B-4FE6-8717-F64E3EDCB7DD}" type="slidenum">
              <a:rPr lang="en-US" smtClean="0">
                <a:latin typeface="Arial" charset="0"/>
                <a:cs typeface="Arial" charset="0"/>
              </a:rPr>
              <a:pPr/>
              <a:t>33</a:t>
            </a:fld>
            <a:endParaRPr lang="en-US" smtClean="0">
              <a:latin typeface="Arial" charset="0"/>
              <a:cs typeface="Arial" charset="0"/>
            </a:endParaRPr>
          </a:p>
        </p:txBody>
      </p:sp>
      <p:sp>
        <p:nvSpPr>
          <p:cNvPr id="5" name="TextBox 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L03</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Example 10.4: Excel ANOVA Output</a:t>
            </a:r>
            <a:endParaRPr lang="en-US" dirty="0"/>
          </a:p>
        </p:txBody>
      </p:sp>
      <p:pic>
        <p:nvPicPr>
          <p:cNvPr id="195586" name="Content Placeholder 4" descr="figure 10.2.JPG"/>
          <p:cNvPicPr>
            <a:picLocks noGrp="1" noChangeAspect="1"/>
          </p:cNvPicPr>
          <p:nvPr>
            <p:ph idx="1"/>
          </p:nvPr>
        </p:nvPicPr>
        <p:blipFill>
          <a:blip r:embed="rId2"/>
          <a:srcRect/>
          <a:stretch>
            <a:fillRect/>
          </a:stretch>
        </p:blipFill>
        <p:spPr>
          <a:xfrm>
            <a:off x="611188" y="1536700"/>
            <a:ext cx="7924800" cy="2755900"/>
          </a:xfrm>
        </p:spPr>
      </p:pic>
      <p:sp>
        <p:nvSpPr>
          <p:cNvPr id="195587" name="Slide Number Placeholder 3"/>
          <p:cNvSpPr>
            <a:spLocks noGrp="1"/>
          </p:cNvSpPr>
          <p:nvPr>
            <p:ph type="sldNum" sz="quarter" idx="10"/>
          </p:nvPr>
        </p:nvSpPr>
        <p:spPr>
          <a:noFill/>
        </p:spPr>
        <p:txBody>
          <a:bodyPr/>
          <a:lstStyle/>
          <a:p>
            <a:r>
              <a:rPr lang="en-US" smtClean="0">
                <a:latin typeface="Arial" charset="0"/>
                <a:cs typeface="Arial" charset="0"/>
              </a:rPr>
              <a:t>10-</a:t>
            </a:r>
            <a:fld id="{E67674F7-5243-4C04-BA9A-81EE4DE36FEB}" type="slidenum">
              <a:rPr lang="en-US" smtClean="0">
                <a:latin typeface="Arial" charset="0"/>
                <a:cs typeface="Arial" charset="0"/>
              </a:rPr>
              <a:pPr/>
              <a:t>34</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3600" dirty="0" smtClean="0"/>
              <a:t>Pairwise Comparisons, Individual</a:t>
            </a:r>
            <a:br>
              <a:rPr lang="en-US" sz="3600" dirty="0" smtClean="0"/>
            </a:br>
            <a:r>
              <a:rPr lang="en-US" sz="3600" dirty="0" smtClean="0"/>
              <a:t>Intervals</a:t>
            </a:r>
            <a:endParaRPr lang="en-US" sz="3600" dirty="0"/>
          </a:p>
        </p:txBody>
      </p:sp>
      <p:sp>
        <p:nvSpPr>
          <p:cNvPr id="190468" name="Content Placeholder 2"/>
          <p:cNvSpPr>
            <a:spLocks noGrp="1"/>
          </p:cNvSpPr>
          <p:nvPr>
            <p:ph idx="1"/>
          </p:nvPr>
        </p:nvSpPr>
        <p:spPr>
          <a:xfrm>
            <a:off x="636588" y="1066800"/>
            <a:ext cx="7924800" cy="5410200"/>
          </a:xfrm>
        </p:spPr>
        <p:txBody>
          <a:bodyPr/>
          <a:lstStyle/>
          <a:p>
            <a:pPr eaLnBrk="1" hangingPunct="1"/>
            <a:r>
              <a:rPr lang="en-US" smtClean="0"/>
              <a:t>Individual 100(1 - </a:t>
            </a:r>
            <a:r>
              <a:rPr lang="en-US" smtClean="0">
                <a:latin typeface="Symbol" pitchFamily="18" charset="2"/>
              </a:rPr>
              <a:t>a</a:t>
            </a:r>
            <a:r>
              <a:rPr lang="en-US" smtClean="0"/>
              <a:t>)% confidence interval for        </a:t>
            </a:r>
            <a:r>
              <a:rPr lang="en-US" noProof="1" smtClean="0">
                <a:latin typeface="Symbol" pitchFamily="18" charset="2"/>
              </a:rPr>
              <a:t>m</a:t>
            </a:r>
            <a:r>
              <a:rPr lang="en-US" i="1" baseline="-25000" noProof="1" smtClean="0"/>
              <a:t>i</a:t>
            </a:r>
            <a:r>
              <a:rPr lang="en-US" smtClean="0"/>
              <a:t> – </a:t>
            </a:r>
            <a:r>
              <a:rPr lang="en-US" noProof="1" smtClean="0">
                <a:latin typeface="Symbol" pitchFamily="18" charset="2"/>
              </a:rPr>
              <a:t>m</a:t>
            </a:r>
            <a:r>
              <a:rPr lang="en-US" i="1" baseline="-25000" noProof="1" smtClean="0"/>
              <a:t>h</a:t>
            </a:r>
            <a:r>
              <a:rPr lang="en-US" smtClean="0"/>
              <a:t>:</a:t>
            </a:r>
          </a:p>
          <a:p>
            <a:pPr eaLnBrk="1" hangingPunct="1"/>
            <a:endParaRPr lang="en-US" smtClean="0"/>
          </a:p>
          <a:p>
            <a:pPr eaLnBrk="1" hangingPunct="1"/>
            <a:endParaRPr lang="en-US" smtClean="0"/>
          </a:p>
          <a:p>
            <a:pPr eaLnBrk="1" hangingPunct="1"/>
            <a:endParaRPr lang="en-US" smtClean="0"/>
          </a:p>
          <a:p>
            <a:pPr lvl="1" eaLnBrk="1" hangingPunct="1"/>
            <a:r>
              <a:rPr lang="en-US" i="1" smtClean="0"/>
              <a:t>t</a:t>
            </a:r>
            <a:r>
              <a:rPr lang="en-US" baseline="-25000" smtClean="0">
                <a:latin typeface="Symbol" pitchFamily="18" charset="2"/>
              </a:rPr>
              <a:t>a</a:t>
            </a:r>
            <a:r>
              <a:rPr lang="en-US" baseline="-25000" smtClean="0"/>
              <a:t>/2</a:t>
            </a:r>
            <a:r>
              <a:rPr lang="en-US" smtClean="0"/>
              <a:t> is based on </a:t>
            </a:r>
            <a:r>
              <a:rPr lang="en-US" i="1" smtClean="0"/>
              <a:t>n</a:t>
            </a:r>
            <a:r>
              <a:rPr lang="en-US" smtClean="0"/>
              <a:t> – </a:t>
            </a:r>
            <a:r>
              <a:rPr lang="en-US" i="1" smtClean="0"/>
              <a:t>p</a:t>
            </a:r>
            <a:r>
              <a:rPr lang="en-US" smtClean="0"/>
              <a:t> degrees of freedom</a:t>
            </a:r>
          </a:p>
          <a:p>
            <a:pPr eaLnBrk="1" hangingPunct="1"/>
            <a:endParaRPr lang="en-US" smtClean="0"/>
          </a:p>
        </p:txBody>
      </p:sp>
      <p:sp>
        <p:nvSpPr>
          <p:cNvPr id="190469" name="Slide Number Placeholder 3"/>
          <p:cNvSpPr>
            <a:spLocks noGrp="1"/>
          </p:cNvSpPr>
          <p:nvPr>
            <p:ph type="sldNum" sz="quarter" idx="10"/>
          </p:nvPr>
        </p:nvSpPr>
        <p:spPr>
          <a:noFill/>
        </p:spPr>
        <p:txBody>
          <a:bodyPr/>
          <a:lstStyle/>
          <a:p>
            <a:r>
              <a:rPr lang="en-US" smtClean="0">
                <a:latin typeface="Arial" charset="0"/>
                <a:cs typeface="Arial" charset="0"/>
              </a:rPr>
              <a:t>10-</a:t>
            </a:r>
            <a:fld id="{CA2D9B87-8E96-48D9-8333-9BC2D12276E5}" type="slidenum">
              <a:rPr lang="en-US" smtClean="0">
                <a:latin typeface="Arial" charset="0"/>
                <a:cs typeface="Arial" charset="0"/>
              </a:rPr>
              <a:pPr/>
              <a:t>35</a:t>
            </a:fld>
            <a:endParaRPr lang="en-US" smtClean="0">
              <a:latin typeface="Arial" charset="0"/>
              <a:cs typeface="Arial" charset="0"/>
            </a:endParaRPr>
          </a:p>
        </p:txBody>
      </p:sp>
      <p:graphicFrame>
        <p:nvGraphicFramePr>
          <p:cNvPr id="190466" name="Object 14"/>
          <p:cNvGraphicFramePr>
            <a:graphicFrameLocks noChangeAspect="1"/>
          </p:cNvGraphicFramePr>
          <p:nvPr/>
        </p:nvGraphicFramePr>
        <p:xfrm>
          <a:off x="2700338" y="1916113"/>
          <a:ext cx="3944937" cy="1108075"/>
        </p:xfrm>
        <a:graphic>
          <a:graphicData uri="http://schemas.openxmlformats.org/presentationml/2006/ole">
            <p:oleObj spid="_x0000_s190466" name="Equation" r:id="rId3" imgW="1854000" imgH="520560" progId="Equation.3">
              <p:embed/>
            </p:oleObj>
          </a:graphicData>
        </a:graphic>
      </p:graphicFrame>
      <p:sp>
        <p:nvSpPr>
          <p:cNvPr id="6"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L04</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3600" dirty="0" smtClean="0"/>
              <a:t>Pairwise Comparisons, Simultaneous Intervals</a:t>
            </a:r>
            <a:endParaRPr lang="en-US" sz="3600" dirty="0"/>
          </a:p>
        </p:txBody>
      </p:sp>
      <p:sp>
        <p:nvSpPr>
          <p:cNvPr id="191492" name="Content Placeholder 2"/>
          <p:cNvSpPr>
            <a:spLocks noGrp="1"/>
          </p:cNvSpPr>
          <p:nvPr>
            <p:ph idx="1"/>
          </p:nvPr>
        </p:nvSpPr>
        <p:spPr>
          <a:xfrm>
            <a:off x="636588" y="1066800"/>
            <a:ext cx="7924800" cy="5410200"/>
          </a:xfrm>
        </p:spPr>
        <p:txBody>
          <a:bodyPr/>
          <a:lstStyle/>
          <a:p>
            <a:pPr eaLnBrk="1" hangingPunct="1"/>
            <a:r>
              <a:rPr lang="en-US" smtClean="0"/>
              <a:t>A Tukey simultaneous 100(1-</a:t>
            </a:r>
            <a:r>
              <a:rPr lang="el-GR" smtClean="0"/>
              <a:t>α</a:t>
            </a:r>
            <a:r>
              <a:rPr lang="en-US" smtClean="0"/>
              <a:t>) percent confidence interval for </a:t>
            </a:r>
            <a:r>
              <a:rPr lang="el-GR" smtClean="0"/>
              <a:t>μ</a:t>
            </a:r>
            <a:r>
              <a:rPr lang="en-US" baseline="-25000" smtClean="0"/>
              <a:t>i</a:t>
            </a:r>
            <a:r>
              <a:rPr lang="en-US" smtClean="0"/>
              <a:t> – </a:t>
            </a:r>
            <a:r>
              <a:rPr lang="el-GR" smtClean="0"/>
              <a:t>μ</a:t>
            </a:r>
            <a:r>
              <a:rPr lang="en-US" baseline="-25000" smtClean="0"/>
              <a:t>h</a:t>
            </a:r>
            <a:r>
              <a:rPr lang="en-US" smtClean="0"/>
              <a:t> is</a:t>
            </a:r>
          </a:p>
          <a:p>
            <a:pPr eaLnBrk="1" hangingPunct="1"/>
            <a:endParaRPr lang="en-US" smtClean="0"/>
          </a:p>
          <a:p>
            <a:pPr eaLnBrk="1" hangingPunct="1"/>
            <a:endParaRPr lang="en-US" smtClean="0"/>
          </a:p>
          <a:p>
            <a:pPr eaLnBrk="1" hangingPunct="1"/>
            <a:endParaRPr lang="en-US" smtClean="0"/>
          </a:p>
          <a:p>
            <a:pPr marL="1714500" lvl="4" indent="0" eaLnBrk="1" hangingPunct="1">
              <a:lnSpc>
                <a:spcPct val="90000"/>
              </a:lnSpc>
              <a:buFontTx/>
              <a:buNone/>
            </a:pPr>
            <a:r>
              <a:rPr lang="en-US" i="1" noProof="1" smtClean="0">
                <a:solidFill>
                  <a:srgbClr val="CC0000"/>
                </a:solidFill>
              </a:rPr>
              <a:t>q</a:t>
            </a:r>
            <a:r>
              <a:rPr lang="en-US" baseline="-25000" noProof="1" smtClean="0">
                <a:solidFill>
                  <a:srgbClr val="CC0000"/>
                </a:solidFill>
              </a:rPr>
              <a:t>a</a:t>
            </a:r>
            <a:r>
              <a:rPr lang="en-US" smtClean="0">
                <a:solidFill>
                  <a:srgbClr val="CC0000"/>
                </a:solidFill>
              </a:rPr>
              <a:t> is the upper </a:t>
            </a:r>
            <a:r>
              <a:rPr lang="en-US" smtClean="0">
                <a:solidFill>
                  <a:srgbClr val="CC0000"/>
                </a:solidFill>
                <a:sym typeface="Symbol" pitchFamily="18" charset="2"/>
              </a:rPr>
              <a:t></a:t>
            </a:r>
            <a:r>
              <a:rPr lang="en-US" smtClean="0">
                <a:solidFill>
                  <a:srgbClr val="CC0000"/>
                </a:solidFill>
              </a:rPr>
              <a:t> percentage point of the </a:t>
            </a:r>
          </a:p>
          <a:p>
            <a:pPr marL="1714500" lvl="4" indent="0" eaLnBrk="1" hangingPunct="1">
              <a:lnSpc>
                <a:spcPct val="90000"/>
              </a:lnSpc>
              <a:buFontTx/>
              <a:buNone/>
            </a:pPr>
            <a:r>
              <a:rPr lang="en-US" noProof="1" smtClean="0">
                <a:solidFill>
                  <a:srgbClr val="CC0000"/>
                </a:solidFill>
              </a:rPr>
              <a:t>studentized</a:t>
            </a:r>
            <a:r>
              <a:rPr lang="en-US" smtClean="0">
                <a:solidFill>
                  <a:srgbClr val="CC0000"/>
                </a:solidFill>
              </a:rPr>
              <a:t> range for p and (</a:t>
            </a:r>
            <a:r>
              <a:rPr lang="en-US" i="1" smtClean="0">
                <a:solidFill>
                  <a:srgbClr val="CC0000"/>
                </a:solidFill>
              </a:rPr>
              <a:t>n</a:t>
            </a:r>
            <a:r>
              <a:rPr lang="en-US" smtClean="0">
                <a:solidFill>
                  <a:srgbClr val="CC0000"/>
                </a:solidFill>
              </a:rPr>
              <a:t> – </a:t>
            </a:r>
            <a:r>
              <a:rPr lang="en-US" i="1" smtClean="0">
                <a:solidFill>
                  <a:srgbClr val="CC0000"/>
                </a:solidFill>
              </a:rPr>
              <a:t>p</a:t>
            </a:r>
            <a:r>
              <a:rPr lang="en-US" smtClean="0">
                <a:solidFill>
                  <a:srgbClr val="CC0000"/>
                </a:solidFill>
              </a:rPr>
              <a:t>), </a:t>
            </a:r>
            <a:r>
              <a:rPr lang="en-US" i="1" smtClean="0">
                <a:solidFill>
                  <a:srgbClr val="CC0000"/>
                </a:solidFill>
              </a:rPr>
              <a:t>m</a:t>
            </a:r>
            <a:r>
              <a:rPr lang="en-US" smtClean="0">
                <a:solidFill>
                  <a:srgbClr val="CC0000"/>
                </a:solidFill>
              </a:rPr>
              <a:t> denotes common sample size</a:t>
            </a:r>
          </a:p>
          <a:p>
            <a:pPr lvl="1" eaLnBrk="1" hangingPunct="1"/>
            <a:r>
              <a:rPr lang="en-US" smtClean="0"/>
              <a:t>Tukey formula gives the most precise (shortest) simultaneous confidence interval</a:t>
            </a:r>
          </a:p>
          <a:p>
            <a:pPr lvl="1" eaLnBrk="1" hangingPunct="1"/>
            <a:r>
              <a:rPr lang="en-US" smtClean="0"/>
              <a:t>Generally Tukey simultaneous confidence interval is longer than corresponding individual confidence interval</a:t>
            </a:r>
          </a:p>
          <a:p>
            <a:pPr lvl="2" eaLnBrk="1" hangingPunct="1"/>
            <a:r>
              <a:rPr lang="en-US" smtClean="0"/>
              <a:t>Penalty paid for simultaneous confidence by obtaining a longer interval</a:t>
            </a:r>
          </a:p>
        </p:txBody>
      </p:sp>
      <p:sp>
        <p:nvSpPr>
          <p:cNvPr id="191493" name="Slide Number Placeholder 3"/>
          <p:cNvSpPr>
            <a:spLocks noGrp="1"/>
          </p:cNvSpPr>
          <p:nvPr>
            <p:ph type="sldNum" sz="quarter" idx="10"/>
          </p:nvPr>
        </p:nvSpPr>
        <p:spPr>
          <a:noFill/>
        </p:spPr>
        <p:txBody>
          <a:bodyPr/>
          <a:lstStyle/>
          <a:p>
            <a:r>
              <a:rPr lang="en-US" smtClean="0">
                <a:latin typeface="Arial" charset="0"/>
                <a:cs typeface="Arial" charset="0"/>
              </a:rPr>
              <a:t>10-</a:t>
            </a:r>
            <a:fld id="{037AD4DA-7A26-4151-A947-637D0E701807}" type="slidenum">
              <a:rPr lang="en-US" smtClean="0">
                <a:latin typeface="Arial" charset="0"/>
                <a:cs typeface="Arial" charset="0"/>
              </a:rPr>
              <a:pPr/>
              <a:t>36</a:t>
            </a:fld>
            <a:endParaRPr lang="en-US" smtClean="0">
              <a:latin typeface="Arial" charset="0"/>
              <a:cs typeface="Arial" charset="0"/>
            </a:endParaRPr>
          </a:p>
        </p:txBody>
      </p:sp>
      <p:graphicFrame>
        <p:nvGraphicFramePr>
          <p:cNvPr id="191490" name="Object 2"/>
          <p:cNvGraphicFramePr>
            <a:graphicFrameLocks noChangeAspect="1"/>
          </p:cNvGraphicFramePr>
          <p:nvPr/>
        </p:nvGraphicFramePr>
        <p:xfrm>
          <a:off x="2411413" y="2133600"/>
          <a:ext cx="2508250" cy="1266825"/>
        </p:xfrm>
        <a:graphic>
          <a:graphicData uri="http://schemas.openxmlformats.org/presentationml/2006/ole">
            <p:oleObj spid="_x0000_s191490" name="Equation" r:id="rId3" imgW="1409400" imgH="711000" progId="Equation.3">
              <p:embed/>
            </p:oleObj>
          </a:graphicData>
        </a:graphic>
      </p:graphicFrame>
      <p:sp>
        <p:nvSpPr>
          <p:cNvPr id="6"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noAutofit/>
          </a:bodyPr>
          <a:lstStyle/>
          <a:p>
            <a:pPr eaLnBrk="1" hangingPunct="1">
              <a:defRPr/>
            </a:pPr>
            <a:r>
              <a:rPr lang="en-US" sz="3600" dirty="0" smtClean="0"/>
              <a:t>Example 10.5 Training Method Experiment Case</a:t>
            </a:r>
          </a:p>
        </p:txBody>
      </p:sp>
      <p:sp>
        <p:nvSpPr>
          <p:cNvPr id="192518" name="Content Placeholder 8"/>
          <p:cNvSpPr>
            <a:spLocks noGrp="1"/>
          </p:cNvSpPr>
          <p:nvPr>
            <p:ph idx="1"/>
          </p:nvPr>
        </p:nvSpPr>
        <p:spPr>
          <a:xfrm>
            <a:off x="636588" y="1066800"/>
            <a:ext cx="7924800" cy="5410200"/>
          </a:xfrm>
        </p:spPr>
        <p:txBody>
          <a:bodyPr/>
          <a:lstStyle/>
          <a:p>
            <a:pPr eaLnBrk="1" hangingPunct="1"/>
            <a:r>
              <a:rPr lang="en-US" smtClean="0"/>
              <a:t>A versus B , </a:t>
            </a:r>
            <a:r>
              <a:rPr lang="en-US" smtClean="0">
                <a:sym typeface="Symbol" pitchFamily="18" charset="2"/>
              </a:rPr>
              <a:t></a:t>
            </a:r>
            <a:r>
              <a:rPr lang="en-US" smtClean="0"/>
              <a:t> = 0.05</a:t>
            </a:r>
          </a:p>
          <a:p>
            <a:pPr eaLnBrk="1" hangingPunct="1"/>
            <a:endParaRPr lang="en-US" smtClean="0"/>
          </a:p>
        </p:txBody>
      </p:sp>
      <p:sp>
        <p:nvSpPr>
          <p:cNvPr id="192519" name="Slide Number Placeholder 6"/>
          <p:cNvSpPr>
            <a:spLocks noGrp="1"/>
          </p:cNvSpPr>
          <p:nvPr>
            <p:ph type="sldNum" sz="quarter" idx="10"/>
          </p:nvPr>
        </p:nvSpPr>
        <p:spPr>
          <a:noFill/>
        </p:spPr>
        <p:txBody>
          <a:bodyPr/>
          <a:lstStyle/>
          <a:p>
            <a:r>
              <a:rPr lang="en-US" smtClean="0">
                <a:latin typeface="Arial" charset="0"/>
                <a:cs typeface="Arial" charset="0"/>
              </a:rPr>
              <a:t>10-</a:t>
            </a:r>
            <a:fld id="{05C497DA-D2E5-4DC1-8A98-F142E1914D56}" type="slidenum">
              <a:rPr lang="en-US" smtClean="0">
                <a:latin typeface="Arial" charset="0"/>
                <a:cs typeface="Arial" charset="0"/>
              </a:rPr>
              <a:pPr/>
              <a:t>37</a:t>
            </a:fld>
            <a:endParaRPr lang="en-US" smtClean="0">
              <a:latin typeface="Arial" charset="0"/>
              <a:cs typeface="Arial" charset="0"/>
            </a:endParaRPr>
          </a:p>
        </p:txBody>
      </p:sp>
      <p:graphicFrame>
        <p:nvGraphicFramePr>
          <p:cNvPr id="192514" name="Object 9"/>
          <p:cNvGraphicFramePr>
            <a:graphicFrameLocks noChangeAspect="1"/>
          </p:cNvGraphicFramePr>
          <p:nvPr/>
        </p:nvGraphicFramePr>
        <p:xfrm>
          <a:off x="1258888" y="3933825"/>
          <a:ext cx="6719887" cy="1962150"/>
        </p:xfrm>
        <a:graphic>
          <a:graphicData uri="http://schemas.openxmlformats.org/presentationml/2006/ole">
            <p:oleObj spid="_x0000_s192514" name="Worksheet" r:id="rId3" imgW="2647984" imgH="666885" progId="Excel.Sheet.8">
              <p:embed/>
            </p:oleObj>
          </a:graphicData>
        </a:graphic>
      </p:graphicFrame>
      <p:graphicFrame>
        <p:nvGraphicFramePr>
          <p:cNvPr id="192516" name="Object 10"/>
          <p:cNvGraphicFramePr>
            <a:graphicFrameLocks noChangeAspect="1"/>
          </p:cNvGraphicFramePr>
          <p:nvPr/>
        </p:nvGraphicFramePr>
        <p:xfrm>
          <a:off x="1208088" y="1773238"/>
          <a:ext cx="6870700" cy="1468437"/>
        </p:xfrm>
        <a:graphic>
          <a:graphicData uri="http://schemas.openxmlformats.org/presentationml/2006/ole">
            <p:oleObj spid="_x0000_s192516" name="Equation" r:id="rId4" imgW="3327120" imgH="711000" progId="Equation.3">
              <p:embed/>
            </p:oleObj>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p:txBody>
          <a:bodyPr>
            <a:noAutofit/>
          </a:bodyPr>
          <a:lstStyle/>
          <a:p>
            <a:pPr eaLnBrk="1" hangingPunct="1">
              <a:defRPr/>
            </a:pPr>
            <a:r>
              <a:rPr lang="en-US" sz="3600" dirty="0" smtClean="0"/>
              <a:t>Example 10.5 Training Method Experiment Case</a:t>
            </a:r>
          </a:p>
        </p:txBody>
      </p:sp>
      <p:sp>
        <p:nvSpPr>
          <p:cNvPr id="12295" name="Rectangle 3"/>
          <p:cNvSpPr>
            <a:spLocks noGrp="1" noChangeArrowheads="1"/>
          </p:cNvSpPr>
          <p:nvPr>
            <p:ph idx="1"/>
          </p:nvPr>
        </p:nvSpPr>
        <p:spPr>
          <a:xfrm>
            <a:off x="636588" y="1066800"/>
            <a:ext cx="7924800" cy="5410200"/>
          </a:xfrm>
        </p:spPr>
        <p:txBody>
          <a:bodyPr/>
          <a:lstStyle/>
          <a:p>
            <a:pPr eaLnBrk="1" hangingPunct="1"/>
            <a:r>
              <a:rPr lang="en-US" smtClean="0"/>
              <a:t>Tukey simultaneous confidence intervals for         </a:t>
            </a:r>
            <a:r>
              <a:rPr lang="el-GR" smtClean="0">
                <a:cs typeface="Arial" charset="0"/>
              </a:rPr>
              <a:t>μ</a:t>
            </a:r>
            <a:r>
              <a:rPr lang="en-US" baseline="-25000" smtClean="0">
                <a:cs typeface="Arial" charset="0"/>
              </a:rPr>
              <a:t>A</a:t>
            </a:r>
            <a:r>
              <a:rPr lang="en-US" smtClean="0">
                <a:cs typeface="Arial" charset="0"/>
              </a:rPr>
              <a:t> – </a:t>
            </a:r>
            <a:r>
              <a:rPr lang="el-GR" smtClean="0">
                <a:cs typeface="Arial" charset="0"/>
              </a:rPr>
              <a:t>μ</a:t>
            </a:r>
            <a:r>
              <a:rPr lang="en-US" baseline="-25000" smtClean="0">
                <a:cs typeface="Arial" charset="0"/>
              </a:rPr>
              <a:t>C</a:t>
            </a:r>
            <a:r>
              <a:rPr lang="en-US" smtClean="0">
                <a:cs typeface="Arial" charset="0"/>
              </a:rPr>
              <a:t> is:</a:t>
            </a:r>
          </a:p>
          <a:p>
            <a:pPr eaLnBrk="1" hangingPunct="1"/>
            <a:endParaRPr lang="en-US" smtClean="0">
              <a:cs typeface="Arial" charset="0"/>
            </a:endParaRPr>
          </a:p>
          <a:p>
            <a:pPr eaLnBrk="1" hangingPunct="1"/>
            <a:endParaRPr lang="en-US" smtClean="0">
              <a:cs typeface="Arial" charset="0"/>
            </a:endParaRPr>
          </a:p>
          <a:p>
            <a:pPr eaLnBrk="1" hangingPunct="1"/>
            <a:endParaRPr lang="en-US" smtClean="0">
              <a:cs typeface="Arial" charset="0"/>
            </a:endParaRPr>
          </a:p>
          <a:p>
            <a:pPr eaLnBrk="1" hangingPunct="1"/>
            <a:r>
              <a:rPr lang="en-US" smtClean="0">
                <a:cs typeface="Arial" charset="0"/>
              </a:rPr>
              <a:t>For </a:t>
            </a:r>
            <a:r>
              <a:rPr lang="el-GR" smtClean="0">
                <a:cs typeface="Arial" charset="0"/>
              </a:rPr>
              <a:t>μ</a:t>
            </a:r>
            <a:r>
              <a:rPr lang="en-US" baseline="-25000" smtClean="0">
                <a:cs typeface="Arial" charset="0"/>
              </a:rPr>
              <a:t>A </a:t>
            </a:r>
            <a:r>
              <a:rPr lang="en-US" smtClean="0">
                <a:cs typeface="Arial" charset="0"/>
              </a:rPr>
              <a:t>- </a:t>
            </a:r>
            <a:r>
              <a:rPr lang="el-GR" smtClean="0">
                <a:cs typeface="Arial" charset="0"/>
              </a:rPr>
              <a:t>μ</a:t>
            </a:r>
            <a:r>
              <a:rPr lang="en-US" baseline="-25000" smtClean="0">
                <a:cs typeface="Arial" charset="0"/>
              </a:rPr>
              <a:t>C</a:t>
            </a:r>
            <a:r>
              <a:rPr lang="en-US" smtClean="0">
                <a:cs typeface="Arial" charset="0"/>
              </a:rPr>
              <a:t> and </a:t>
            </a:r>
            <a:r>
              <a:rPr lang="el-GR" smtClean="0">
                <a:cs typeface="Arial" charset="0"/>
              </a:rPr>
              <a:t>μ</a:t>
            </a:r>
            <a:r>
              <a:rPr lang="en-US" baseline="-25000" smtClean="0">
                <a:cs typeface="Arial" charset="0"/>
              </a:rPr>
              <a:t>B</a:t>
            </a:r>
            <a:r>
              <a:rPr lang="en-US" smtClean="0">
                <a:cs typeface="Arial" charset="0"/>
              </a:rPr>
              <a:t> – </a:t>
            </a:r>
            <a:r>
              <a:rPr lang="el-GR" smtClean="0">
                <a:cs typeface="Arial" charset="0"/>
              </a:rPr>
              <a:t>μ</a:t>
            </a:r>
            <a:r>
              <a:rPr lang="en-US" baseline="-25000" smtClean="0">
                <a:cs typeface="Arial" charset="0"/>
              </a:rPr>
              <a:t>C</a:t>
            </a:r>
          </a:p>
          <a:p>
            <a:pPr eaLnBrk="1" hangingPunct="1"/>
            <a:endParaRPr lang="en-US" baseline="-25000" smtClean="0">
              <a:cs typeface="Arial" charset="0"/>
            </a:endParaRPr>
          </a:p>
          <a:p>
            <a:pPr eaLnBrk="1" hangingPunct="1"/>
            <a:endParaRPr lang="en-US" baseline="-25000" smtClean="0">
              <a:cs typeface="Arial" charset="0"/>
            </a:endParaRPr>
          </a:p>
          <a:p>
            <a:pPr eaLnBrk="1" hangingPunct="1"/>
            <a:endParaRPr lang="en-US" baseline="-25000" smtClean="0">
              <a:cs typeface="Arial" charset="0"/>
            </a:endParaRPr>
          </a:p>
          <a:p>
            <a:pPr eaLnBrk="1" hangingPunct="1"/>
            <a:endParaRPr lang="en-US" baseline="-25000" smtClean="0">
              <a:cs typeface="Arial" charset="0"/>
            </a:endParaRPr>
          </a:p>
          <a:p>
            <a:pPr eaLnBrk="1" hangingPunct="1"/>
            <a:endParaRPr lang="en-US" baseline="-25000" smtClean="0">
              <a:cs typeface="Arial" charset="0"/>
            </a:endParaRPr>
          </a:p>
          <a:p>
            <a:pPr lvl="1" eaLnBrk="1" hangingPunct="1"/>
            <a:r>
              <a:rPr lang="en-US" smtClean="0"/>
              <a:t>Strong evidence that training method B yields the highest mean number of boxes packed</a:t>
            </a:r>
          </a:p>
          <a:p>
            <a:pPr eaLnBrk="1" hangingPunct="1"/>
            <a:endParaRPr lang="en-US" baseline="-25000" smtClean="0">
              <a:cs typeface="Arial" charset="0"/>
            </a:endParaRPr>
          </a:p>
        </p:txBody>
      </p:sp>
      <p:sp>
        <p:nvSpPr>
          <p:cNvPr id="193547" name="Slide Number Placeholder 10"/>
          <p:cNvSpPr>
            <a:spLocks noGrp="1"/>
          </p:cNvSpPr>
          <p:nvPr>
            <p:ph type="sldNum" sz="quarter" idx="10"/>
          </p:nvPr>
        </p:nvSpPr>
        <p:spPr>
          <a:noFill/>
        </p:spPr>
        <p:txBody>
          <a:bodyPr/>
          <a:lstStyle/>
          <a:p>
            <a:r>
              <a:rPr lang="en-US" smtClean="0">
                <a:latin typeface="Arial" charset="0"/>
                <a:cs typeface="Arial" charset="0"/>
              </a:rPr>
              <a:t>10-</a:t>
            </a:r>
            <a:fld id="{064B52B0-3C5E-4AF2-B61A-99B82E3F30D7}" type="slidenum">
              <a:rPr lang="en-US" smtClean="0">
                <a:latin typeface="Arial" charset="0"/>
                <a:cs typeface="Arial" charset="0"/>
              </a:rPr>
              <a:pPr/>
              <a:t>38</a:t>
            </a:fld>
            <a:endParaRPr lang="en-US" smtClean="0">
              <a:latin typeface="Arial" charset="0"/>
              <a:cs typeface="Arial" charset="0"/>
            </a:endParaRPr>
          </a:p>
        </p:txBody>
      </p:sp>
      <p:sp>
        <p:nvSpPr>
          <p:cNvPr id="12298" name="AutoShape 11"/>
          <p:cNvSpPr>
            <a:spLocks/>
          </p:cNvSpPr>
          <p:nvPr/>
        </p:nvSpPr>
        <p:spPr bwMode="auto">
          <a:xfrm>
            <a:off x="7380288" y="1484313"/>
            <a:ext cx="1581150" cy="609600"/>
          </a:xfrm>
          <a:prstGeom prst="borderCallout2">
            <a:avLst>
              <a:gd name="adj1" fmla="val 50440"/>
              <a:gd name="adj2" fmla="val 68"/>
              <a:gd name="adj3" fmla="val 50441"/>
              <a:gd name="adj4" fmla="val -77004"/>
              <a:gd name="adj5" fmla="val 112372"/>
              <a:gd name="adj6" fmla="val -81003"/>
            </a:avLst>
          </a:prstGeom>
          <a:solidFill>
            <a:srgbClr val="FFFF99">
              <a:alpha val="45097"/>
            </a:srgbClr>
          </a:solidFill>
          <a:ln w="9525" algn="ctr">
            <a:solidFill>
              <a:schemeClr val="tx1"/>
            </a:solidFill>
            <a:miter lim="800000"/>
            <a:headEnd/>
            <a:tailEnd/>
          </a:ln>
        </p:spPr>
        <p:txBody>
          <a:bodyPr anchor="ctr"/>
          <a:lstStyle/>
          <a:p>
            <a:pPr algn="ctr" eaLnBrk="0" hangingPunct="0">
              <a:defRPr/>
            </a:pPr>
            <a:r>
              <a:rPr lang="en-US" sz="1200" b="1" dirty="0">
                <a:latin typeface="+mn-lt"/>
                <a:hlinkClick r:id="rId3" action="ppaction://hlinksldjump" tooltip="click to go to table A.10"/>
              </a:rPr>
              <a:t>Click to see value  lookup from table A.10</a:t>
            </a:r>
            <a:endParaRPr lang="en-US" sz="1200" b="1" dirty="0">
              <a:latin typeface="+mn-lt"/>
            </a:endParaRPr>
          </a:p>
        </p:txBody>
      </p:sp>
      <p:graphicFrame>
        <p:nvGraphicFramePr>
          <p:cNvPr id="193542" name="Object 6"/>
          <p:cNvGraphicFramePr>
            <a:graphicFrameLocks noChangeAspect="1"/>
          </p:cNvGraphicFramePr>
          <p:nvPr/>
        </p:nvGraphicFramePr>
        <p:xfrm>
          <a:off x="1763713" y="1989138"/>
          <a:ext cx="5499100" cy="1439862"/>
        </p:xfrm>
        <a:graphic>
          <a:graphicData uri="http://schemas.openxmlformats.org/presentationml/2006/ole">
            <p:oleObj spid="_x0000_s193542" name="Equation" r:id="rId4" imgW="3593880" imgH="939600" progId="Equation.3">
              <p:embed/>
            </p:oleObj>
          </a:graphicData>
        </a:graphic>
      </p:graphicFrame>
      <p:graphicFrame>
        <p:nvGraphicFramePr>
          <p:cNvPr id="193543" name="Object 8"/>
          <p:cNvGraphicFramePr>
            <a:graphicFrameLocks noChangeAspect="1"/>
          </p:cNvGraphicFramePr>
          <p:nvPr/>
        </p:nvGraphicFramePr>
        <p:xfrm>
          <a:off x="1476375" y="4365625"/>
          <a:ext cx="2747963" cy="1079500"/>
        </p:xfrm>
        <a:graphic>
          <a:graphicData uri="http://schemas.openxmlformats.org/presentationml/2006/ole">
            <p:oleObj spid="_x0000_s193543" name="Equation" r:id="rId5" imgW="1777680" imgH="698400" progId="Equation.3">
              <p:embed/>
            </p:oleObj>
          </a:graphicData>
        </a:graphic>
      </p:graphicFrame>
      <p:graphicFrame>
        <p:nvGraphicFramePr>
          <p:cNvPr id="193544" name="Object 6"/>
          <p:cNvGraphicFramePr>
            <a:graphicFrameLocks noChangeAspect="1"/>
          </p:cNvGraphicFramePr>
          <p:nvPr/>
        </p:nvGraphicFramePr>
        <p:xfrm>
          <a:off x="5364163" y="4365625"/>
          <a:ext cx="2713037" cy="1065213"/>
        </p:xfrm>
        <a:graphic>
          <a:graphicData uri="http://schemas.openxmlformats.org/presentationml/2006/ole">
            <p:oleObj spid="_x0000_s193544" name="Equation" r:id="rId6" imgW="1777680" imgH="698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193542"/>
                                        </p:tgtEl>
                                        <p:attrNameLst>
                                          <p:attrName>style.visibility</p:attrName>
                                        </p:attrNameLst>
                                      </p:cBhvr>
                                      <p:to>
                                        <p:strVal val="visible"/>
                                      </p:to>
                                    </p:set>
                                    <p:anim calcmode="lin" valueType="num">
                                      <p:cBhvr>
                                        <p:cTn id="11" dur="500" fill="hold"/>
                                        <p:tgtEl>
                                          <p:spTgt spid="193542"/>
                                        </p:tgtEl>
                                        <p:attrNameLst>
                                          <p:attrName>ppt_w</p:attrName>
                                        </p:attrNameLst>
                                      </p:cBhvr>
                                      <p:tavLst>
                                        <p:tav tm="0">
                                          <p:val>
                                            <p:fltVal val="0"/>
                                          </p:val>
                                        </p:tav>
                                        <p:tav tm="100000">
                                          <p:val>
                                            <p:strVal val="#ppt_w"/>
                                          </p:val>
                                        </p:tav>
                                      </p:tavLst>
                                    </p:anim>
                                    <p:anim calcmode="lin" valueType="num">
                                      <p:cBhvr>
                                        <p:cTn id="12" dur="500" fill="hold"/>
                                        <p:tgtEl>
                                          <p:spTgt spid="193542"/>
                                        </p:tgtEl>
                                        <p:attrNameLst>
                                          <p:attrName>ppt_h</p:attrName>
                                        </p:attrNameLst>
                                      </p:cBhvr>
                                      <p:tavLst>
                                        <p:tav tm="0">
                                          <p:val>
                                            <p:fltVal val="0"/>
                                          </p:val>
                                        </p:tav>
                                        <p:tav tm="100000">
                                          <p:val>
                                            <p:strVal val="#ppt_h"/>
                                          </p:val>
                                        </p:tav>
                                      </p:tavLst>
                                    </p:anim>
                                    <p:animEffect transition="in" filter="fade">
                                      <p:cBhvr>
                                        <p:cTn id="13" dur="500"/>
                                        <p:tgtEl>
                                          <p:spTgt spid="19354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298"/>
                                        </p:tgtEl>
                                        <p:attrNameLst>
                                          <p:attrName>style.visibility</p:attrName>
                                        </p:attrNameLst>
                                      </p:cBhvr>
                                      <p:to>
                                        <p:strVal val="visible"/>
                                      </p:to>
                                    </p:set>
                                    <p:animEffect transition="in" filter="dissolve">
                                      <p:cBhvr>
                                        <p:cTn id="16" dur="500"/>
                                        <p:tgtEl>
                                          <p:spTgt spid="1229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9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93543"/>
                                        </p:tgtEl>
                                        <p:attrNameLst>
                                          <p:attrName>style.visibility</p:attrName>
                                        </p:attrNameLst>
                                      </p:cBhvr>
                                      <p:to>
                                        <p:strVal val="visible"/>
                                      </p:to>
                                    </p:set>
                                    <p:anim calcmode="lin" valueType="num">
                                      <p:cBhvr>
                                        <p:cTn id="25" dur="500" fill="hold"/>
                                        <p:tgtEl>
                                          <p:spTgt spid="193543"/>
                                        </p:tgtEl>
                                        <p:attrNameLst>
                                          <p:attrName>ppt_w</p:attrName>
                                        </p:attrNameLst>
                                      </p:cBhvr>
                                      <p:tavLst>
                                        <p:tav tm="0">
                                          <p:val>
                                            <p:fltVal val="0"/>
                                          </p:val>
                                        </p:tav>
                                        <p:tav tm="100000">
                                          <p:val>
                                            <p:strVal val="#ppt_w"/>
                                          </p:val>
                                        </p:tav>
                                      </p:tavLst>
                                    </p:anim>
                                    <p:anim calcmode="lin" valueType="num">
                                      <p:cBhvr>
                                        <p:cTn id="26" dur="500" fill="hold"/>
                                        <p:tgtEl>
                                          <p:spTgt spid="193543"/>
                                        </p:tgtEl>
                                        <p:attrNameLst>
                                          <p:attrName>ppt_h</p:attrName>
                                        </p:attrNameLst>
                                      </p:cBhvr>
                                      <p:tavLst>
                                        <p:tav tm="0">
                                          <p:val>
                                            <p:fltVal val="0"/>
                                          </p:val>
                                        </p:tav>
                                        <p:tav tm="100000">
                                          <p:val>
                                            <p:strVal val="#ppt_h"/>
                                          </p:val>
                                        </p:tav>
                                      </p:tavLst>
                                    </p:anim>
                                    <p:animEffect transition="in" filter="fade">
                                      <p:cBhvr>
                                        <p:cTn id="27" dur="500"/>
                                        <p:tgtEl>
                                          <p:spTgt spid="193543"/>
                                        </p:tgtEl>
                                      </p:cBhvr>
                                    </p:animEffect>
                                  </p:childTnLst>
                                </p:cTn>
                              </p:par>
                              <p:par>
                                <p:cTn id="28" presetID="53" presetClass="entr" presetSubtype="0" fill="hold" nodeType="withEffect">
                                  <p:stCondLst>
                                    <p:cond delay="0"/>
                                  </p:stCondLst>
                                  <p:childTnLst>
                                    <p:set>
                                      <p:cBhvr>
                                        <p:cTn id="29" dur="1" fill="hold">
                                          <p:stCondLst>
                                            <p:cond delay="0"/>
                                          </p:stCondLst>
                                        </p:cTn>
                                        <p:tgtEl>
                                          <p:spTgt spid="193544"/>
                                        </p:tgtEl>
                                        <p:attrNameLst>
                                          <p:attrName>style.visibility</p:attrName>
                                        </p:attrNameLst>
                                      </p:cBhvr>
                                      <p:to>
                                        <p:strVal val="visible"/>
                                      </p:to>
                                    </p:set>
                                    <p:anim calcmode="lin" valueType="num">
                                      <p:cBhvr>
                                        <p:cTn id="30" dur="500" fill="hold"/>
                                        <p:tgtEl>
                                          <p:spTgt spid="193544"/>
                                        </p:tgtEl>
                                        <p:attrNameLst>
                                          <p:attrName>ppt_w</p:attrName>
                                        </p:attrNameLst>
                                      </p:cBhvr>
                                      <p:tavLst>
                                        <p:tav tm="0">
                                          <p:val>
                                            <p:fltVal val="0"/>
                                          </p:val>
                                        </p:tav>
                                        <p:tav tm="100000">
                                          <p:val>
                                            <p:strVal val="#ppt_w"/>
                                          </p:val>
                                        </p:tav>
                                      </p:tavLst>
                                    </p:anim>
                                    <p:anim calcmode="lin" valueType="num">
                                      <p:cBhvr>
                                        <p:cTn id="31" dur="500" fill="hold"/>
                                        <p:tgtEl>
                                          <p:spTgt spid="193544"/>
                                        </p:tgtEl>
                                        <p:attrNameLst>
                                          <p:attrName>ppt_h</p:attrName>
                                        </p:attrNameLst>
                                      </p:cBhvr>
                                      <p:tavLst>
                                        <p:tav tm="0">
                                          <p:val>
                                            <p:fltVal val="0"/>
                                          </p:val>
                                        </p:tav>
                                        <p:tav tm="100000">
                                          <p:val>
                                            <p:strVal val="#ppt_h"/>
                                          </p:val>
                                        </p:tav>
                                      </p:tavLst>
                                    </p:anim>
                                    <p:animEffect transition="in" filter="fade">
                                      <p:cBhvr>
                                        <p:cTn id="32" dur="500"/>
                                        <p:tgtEl>
                                          <p:spTgt spid="193544"/>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22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uiExpand="1" build="p"/>
      <p:bldP spid="1229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13"/>
          <p:cNvPicPr>
            <a:picLocks noChangeAspect="1" noChangeArrowheads="1"/>
          </p:cNvPicPr>
          <p:nvPr/>
        </p:nvPicPr>
        <p:blipFill>
          <a:blip r:embed="rId2"/>
          <a:srcRect/>
          <a:stretch>
            <a:fillRect/>
          </a:stretch>
        </p:blipFill>
        <p:spPr bwMode="auto">
          <a:xfrm rot="5400000">
            <a:off x="2690812" y="-593724"/>
            <a:ext cx="4518025" cy="8388350"/>
          </a:xfrm>
          <a:prstGeom prst="rect">
            <a:avLst/>
          </a:prstGeom>
          <a:noFill/>
          <a:ln w="9525">
            <a:noFill/>
            <a:miter lim="800000"/>
            <a:headEnd/>
            <a:tailEnd/>
          </a:ln>
        </p:spPr>
      </p:pic>
      <p:sp>
        <p:nvSpPr>
          <p:cNvPr id="642052" name="Rectangle 4"/>
          <p:cNvSpPr>
            <a:spLocks noGrp="1" noChangeArrowheads="1"/>
          </p:cNvSpPr>
          <p:nvPr>
            <p:ph type="title"/>
          </p:nvPr>
        </p:nvSpPr>
        <p:spPr>
          <a:xfrm>
            <a:off x="608428" y="0"/>
            <a:ext cx="7924800" cy="914400"/>
          </a:xfrm>
        </p:spPr>
        <p:txBody>
          <a:bodyPr/>
          <a:lstStyle/>
          <a:p>
            <a:pPr eaLnBrk="1" hangingPunct="1">
              <a:defRPr/>
            </a:pPr>
            <a:r>
              <a:rPr lang="en-US" dirty="0" smtClean="0"/>
              <a:t>Table A.10:  q</a:t>
            </a:r>
            <a:r>
              <a:rPr lang="en-US" baseline="-25000" dirty="0" smtClean="0"/>
              <a:t>0.05</a:t>
            </a:r>
          </a:p>
        </p:txBody>
      </p:sp>
      <p:grpSp>
        <p:nvGrpSpPr>
          <p:cNvPr id="2" name="Group 8"/>
          <p:cNvGrpSpPr>
            <a:grpSpLocks/>
          </p:cNvGrpSpPr>
          <p:nvPr/>
        </p:nvGrpSpPr>
        <p:grpSpPr bwMode="auto">
          <a:xfrm>
            <a:off x="827088" y="260350"/>
            <a:ext cx="1368425" cy="3600450"/>
            <a:chOff x="521" y="164"/>
            <a:chExt cx="862" cy="2268"/>
          </a:xfrm>
        </p:grpSpPr>
        <p:sp>
          <p:nvSpPr>
            <p:cNvPr id="204810" name="Rectangle 6"/>
            <p:cNvSpPr>
              <a:spLocks noChangeArrowheads="1"/>
            </p:cNvSpPr>
            <p:nvPr/>
          </p:nvSpPr>
          <p:spPr bwMode="auto">
            <a:xfrm>
              <a:off x="930" y="1207"/>
              <a:ext cx="272" cy="1225"/>
            </a:xfrm>
            <a:prstGeom prst="rect">
              <a:avLst/>
            </a:prstGeom>
            <a:solidFill>
              <a:srgbClr val="FFFF99">
                <a:alpha val="45097"/>
              </a:srgbClr>
            </a:solidFill>
            <a:ln w="9525" algn="ctr">
              <a:noFill/>
              <a:miter lim="800000"/>
              <a:headEnd/>
              <a:tailEnd/>
            </a:ln>
          </p:spPr>
          <p:txBody>
            <a:bodyPr wrap="none" anchor="ctr">
              <a:spAutoFit/>
            </a:bodyPr>
            <a:lstStyle/>
            <a:p>
              <a:pPr algn="ctr" eaLnBrk="0" hangingPunct="0"/>
              <a:endParaRPr lang="en-US"/>
            </a:p>
          </p:txBody>
        </p:sp>
        <p:sp>
          <p:nvSpPr>
            <p:cNvPr id="204811" name="AutoShape 7"/>
            <p:cNvSpPr>
              <a:spLocks noChangeArrowheads="1"/>
            </p:cNvSpPr>
            <p:nvPr/>
          </p:nvSpPr>
          <p:spPr bwMode="auto">
            <a:xfrm>
              <a:off x="521" y="164"/>
              <a:ext cx="862" cy="317"/>
            </a:xfrm>
            <a:prstGeom prst="wedgeRoundRectCallout">
              <a:avLst>
                <a:gd name="adj1" fmla="val 8815"/>
                <a:gd name="adj2" fmla="val 284699"/>
                <a:gd name="adj3" fmla="val 16667"/>
              </a:avLst>
            </a:prstGeom>
            <a:solidFill>
              <a:srgbClr val="FFFF99">
                <a:alpha val="85881"/>
              </a:srgbClr>
            </a:solidFill>
            <a:ln w="9525" algn="ctr">
              <a:noFill/>
              <a:miter lim="800000"/>
              <a:headEnd/>
              <a:tailEnd/>
            </a:ln>
          </p:spPr>
          <p:txBody>
            <a:bodyPr anchor="ctr"/>
            <a:lstStyle/>
            <a:p>
              <a:pPr algn="ctr" eaLnBrk="0" hangingPunct="0"/>
              <a:r>
                <a:rPr lang="en-US"/>
                <a:t>p=3</a:t>
              </a:r>
            </a:p>
          </p:txBody>
        </p:sp>
      </p:grpSp>
      <p:grpSp>
        <p:nvGrpSpPr>
          <p:cNvPr id="3" name="Group 11"/>
          <p:cNvGrpSpPr>
            <a:grpSpLocks/>
          </p:cNvGrpSpPr>
          <p:nvPr/>
        </p:nvGrpSpPr>
        <p:grpSpPr bwMode="auto">
          <a:xfrm>
            <a:off x="250825" y="3716338"/>
            <a:ext cx="1657350" cy="1730375"/>
            <a:chOff x="158" y="2341"/>
            <a:chExt cx="1044" cy="1090"/>
          </a:xfrm>
        </p:grpSpPr>
        <p:sp>
          <p:nvSpPr>
            <p:cNvPr id="204808" name="Rectangle 9"/>
            <p:cNvSpPr>
              <a:spLocks noChangeArrowheads="1"/>
            </p:cNvSpPr>
            <p:nvPr/>
          </p:nvSpPr>
          <p:spPr bwMode="auto">
            <a:xfrm>
              <a:off x="476" y="2341"/>
              <a:ext cx="726" cy="91"/>
            </a:xfrm>
            <a:prstGeom prst="rect">
              <a:avLst/>
            </a:prstGeom>
            <a:solidFill>
              <a:srgbClr val="FFFF99">
                <a:alpha val="45097"/>
              </a:srgbClr>
            </a:solidFill>
            <a:ln w="9525" algn="ctr">
              <a:noFill/>
              <a:miter lim="800000"/>
              <a:headEnd/>
              <a:tailEnd/>
            </a:ln>
          </p:spPr>
          <p:txBody>
            <a:bodyPr anchor="ctr">
              <a:spAutoFit/>
            </a:bodyPr>
            <a:lstStyle/>
            <a:p>
              <a:pPr algn="ctr" eaLnBrk="0" hangingPunct="0"/>
              <a:endParaRPr lang="en-US"/>
            </a:p>
          </p:txBody>
        </p:sp>
        <p:sp>
          <p:nvSpPr>
            <p:cNvPr id="204809" name="AutoShape 10"/>
            <p:cNvSpPr>
              <a:spLocks noChangeArrowheads="1"/>
            </p:cNvSpPr>
            <p:nvPr/>
          </p:nvSpPr>
          <p:spPr bwMode="auto">
            <a:xfrm>
              <a:off x="158" y="3113"/>
              <a:ext cx="907" cy="318"/>
            </a:xfrm>
            <a:prstGeom prst="wedgeRoundRectCallout">
              <a:avLst>
                <a:gd name="adj1" fmla="val -12736"/>
                <a:gd name="adj2" fmla="val -269181"/>
                <a:gd name="adj3" fmla="val 16667"/>
              </a:avLst>
            </a:prstGeom>
            <a:solidFill>
              <a:srgbClr val="FFFF99">
                <a:alpha val="85881"/>
              </a:srgbClr>
            </a:solidFill>
            <a:ln w="9525" algn="ctr">
              <a:noFill/>
              <a:miter lim="800000"/>
              <a:headEnd/>
              <a:tailEnd/>
            </a:ln>
          </p:spPr>
          <p:txBody>
            <a:bodyPr anchor="ctr"/>
            <a:lstStyle/>
            <a:p>
              <a:pPr algn="ctr" eaLnBrk="0" hangingPunct="0"/>
              <a:r>
                <a:rPr lang="en-US"/>
                <a:t>15-3=12</a:t>
              </a:r>
            </a:p>
          </p:txBody>
        </p:sp>
      </p:grpSp>
      <p:sp>
        <p:nvSpPr>
          <p:cNvPr id="642060" name="Text Box 12"/>
          <p:cNvSpPr txBox="1">
            <a:spLocks noChangeArrowheads="1"/>
          </p:cNvSpPr>
          <p:nvPr/>
        </p:nvSpPr>
        <p:spPr bwMode="auto">
          <a:xfrm>
            <a:off x="1476375" y="3644900"/>
            <a:ext cx="504825" cy="314325"/>
          </a:xfrm>
          <a:prstGeom prst="rect">
            <a:avLst/>
          </a:prstGeom>
          <a:solidFill>
            <a:srgbClr val="FFC000">
              <a:alpha val="85097"/>
            </a:srgbClr>
          </a:solidFill>
          <a:ln w="9525" algn="ctr">
            <a:solidFill>
              <a:schemeClr val="tx1"/>
            </a:solidFill>
            <a:miter lim="800000"/>
            <a:headEnd/>
            <a:tailEnd/>
          </a:ln>
        </p:spPr>
        <p:txBody>
          <a:bodyPr wrap="none">
            <a:spAutoFit/>
          </a:bodyPr>
          <a:lstStyle/>
          <a:p>
            <a:pPr algn="ctr" eaLnBrk="0" hangingPunct="0"/>
            <a:r>
              <a:rPr lang="en-US" sz="1400" b="1"/>
              <a:t>3.77</a:t>
            </a:r>
          </a:p>
        </p:txBody>
      </p:sp>
      <p:sp>
        <p:nvSpPr>
          <p:cNvPr id="204806" name="Text Box 13"/>
          <p:cNvSpPr txBox="1">
            <a:spLocks noChangeArrowheads="1"/>
          </p:cNvSpPr>
          <p:nvPr/>
        </p:nvSpPr>
        <p:spPr bwMode="auto">
          <a:xfrm>
            <a:off x="3492500" y="6237288"/>
            <a:ext cx="2211388" cy="304800"/>
          </a:xfrm>
          <a:prstGeom prst="rect">
            <a:avLst/>
          </a:prstGeom>
          <a:noFill/>
          <a:ln w="9525" algn="ctr">
            <a:noFill/>
            <a:miter lim="800000"/>
            <a:headEnd/>
            <a:tailEnd/>
          </a:ln>
        </p:spPr>
        <p:txBody>
          <a:bodyPr wrap="none">
            <a:spAutoFit/>
          </a:bodyPr>
          <a:lstStyle/>
          <a:p>
            <a:pPr algn="ctr" eaLnBrk="0" hangingPunct="0"/>
            <a:r>
              <a:rPr lang="en-US" sz="1400" b="1">
                <a:latin typeface="Arial" charset="0"/>
                <a:hlinkClick r:id="rId3" action="ppaction://hlinksldjump"/>
              </a:rPr>
              <a:t>Return to previous slide</a:t>
            </a:r>
            <a:endParaRPr lang="en-US" sz="1400" b="1">
              <a:latin typeface="Arial" charset="0"/>
            </a:endParaRPr>
          </a:p>
        </p:txBody>
      </p:sp>
      <p:sp>
        <p:nvSpPr>
          <p:cNvPr id="204807" name="Slide Number Placeholder 12"/>
          <p:cNvSpPr>
            <a:spLocks noGrp="1"/>
          </p:cNvSpPr>
          <p:nvPr>
            <p:ph type="sldNum" sz="quarter" idx="10"/>
          </p:nvPr>
        </p:nvSpPr>
        <p:spPr>
          <a:noFill/>
        </p:spPr>
        <p:txBody>
          <a:bodyPr/>
          <a:lstStyle/>
          <a:p>
            <a:r>
              <a:rPr lang="en-US" smtClean="0">
                <a:latin typeface="Arial" charset="0"/>
                <a:cs typeface="Arial" charset="0"/>
              </a:rPr>
              <a:t>10-</a:t>
            </a:r>
            <a:fld id="{19FBE29D-6623-4669-A770-A01CFE316BDA}" type="slidenum">
              <a:rPr lang="en-US" smtClean="0">
                <a:latin typeface="Arial" charset="0"/>
                <a:cs typeface="Arial" charset="0"/>
              </a:rPr>
              <a:pPr/>
              <a:t>39</a:t>
            </a:fld>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51" presetClass="entr" presetSubtype="0" fill="hold" grpId="0" nodeType="afterEffect">
                                  <p:stCondLst>
                                    <p:cond delay="500"/>
                                  </p:stCondLst>
                                  <p:childTnLst>
                                    <p:set>
                                      <p:cBhvr>
                                        <p:cTn id="16" dur="1" fill="hold">
                                          <p:stCondLst>
                                            <p:cond delay="0"/>
                                          </p:stCondLst>
                                        </p:cTn>
                                        <p:tgtEl>
                                          <p:spTgt spid="642060"/>
                                        </p:tgtEl>
                                        <p:attrNameLst>
                                          <p:attrName>style.visibility</p:attrName>
                                        </p:attrNameLst>
                                      </p:cBhvr>
                                      <p:to>
                                        <p:strVal val="visible"/>
                                      </p:to>
                                    </p:set>
                                    <p:animEffect transition="in" filter="fade">
                                      <p:cBhvr>
                                        <p:cTn id="17" dur="770" decel="100000"/>
                                        <p:tgtEl>
                                          <p:spTgt spid="642060"/>
                                        </p:tgtEl>
                                      </p:cBhvr>
                                    </p:animEffect>
                                    <p:animScale>
                                      <p:cBhvr>
                                        <p:cTn id="18" dur="770" decel="100000"/>
                                        <p:tgtEl>
                                          <p:spTgt spid="642060"/>
                                        </p:tgtEl>
                                      </p:cBhvr>
                                      <p:from x="10000" y="10000"/>
                                      <p:to x="200000" y="450000"/>
                                    </p:animScale>
                                    <p:animScale>
                                      <p:cBhvr>
                                        <p:cTn id="19" dur="1230" accel="100000" fill="hold">
                                          <p:stCondLst>
                                            <p:cond delay="770"/>
                                          </p:stCondLst>
                                        </p:cTn>
                                        <p:tgtEl>
                                          <p:spTgt spid="642060"/>
                                        </p:tgtEl>
                                      </p:cBhvr>
                                      <p:from x="200000" y="450000"/>
                                      <p:to x="100000" y="100000"/>
                                    </p:animScale>
                                    <p:set>
                                      <p:cBhvr>
                                        <p:cTn id="20" dur="770" fill="hold"/>
                                        <p:tgtEl>
                                          <p:spTgt spid="642060"/>
                                        </p:tgtEl>
                                        <p:attrNameLst>
                                          <p:attrName>ppt_x</p:attrName>
                                        </p:attrNameLst>
                                      </p:cBhvr>
                                      <p:to>
                                        <p:strVal val="(0.5)"/>
                                      </p:to>
                                    </p:set>
                                    <p:anim from="(0.5)" to="(#ppt_x)" calcmode="lin" valueType="num">
                                      <p:cBhvr>
                                        <p:cTn id="21" dur="1230" accel="100000" fill="hold">
                                          <p:stCondLst>
                                            <p:cond delay="770"/>
                                          </p:stCondLst>
                                        </p:cTn>
                                        <p:tgtEl>
                                          <p:spTgt spid="642060"/>
                                        </p:tgtEl>
                                        <p:attrNameLst>
                                          <p:attrName>ppt_x</p:attrName>
                                        </p:attrNameLst>
                                      </p:cBhvr>
                                    </p:anim>
                                    <p:set>
                                      <p:cBhvr>
                                        <p:cTn id="22" dur="770" fill="hold"/>
                                        <p:tgtEl>
                                          <p:spTgt spid="642060"/>
                                        </p:tgtEl>
                                        <p:attrNameLst>
                                          <p:attrName>ppt_y</p:attrName>
                                        </p:attrNameLst>
                                      </p:cBhvr>
                                      <p:to>
                                        <p:strVal val="(#ppt_y+0.4)"/>
                                      </p:to>
                                    </p:set>
                                    <p:anim from="(#ppt_y+0.4)" to="(#ppt_y)" calcmode="lin" valueType="num">
                                      <p:cBhvr>
                                        <p:cTn id="23" dur="1230" accel="100000" fill="hold">
                                          <p:stCondLst>
                                            <p:cond delay="770"/>
                                          </p:stCondLst>
                                        </p:cTn>
                                        <p:tgtEl>
                                          <p:spTgt spid="64206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pPr eaLnBrk="1" hangingPunct="1">
              <a:defRPr/>
            </a:pPr>
            <a:r>
              <a:rPr lang="en-US" smtClean="0"/>
              <a:t>Experimental Design #2</a:t>
            </a:r>
          </a:p>
        </p:txBody>
      </p:sp>
      <p:sp>
        <p:nvSpPr>
          <p:cNvPr id="34820" name="Rectangle 3"/>
          <p:cNvSpPr>
            <a:spLocks noGrp="1" noChangeArrowheads="1"/>
          </p:cNvSpPr>
          <p:nvPr>
            <p:ph idx="1"/>
          </p:nvPr>
        </p:nvSpPr>
        <p:spPr>
          <a:xfrm>
            <a:off x="636588" y="1066800"/>
            <a:ext cx="7924800" cy="5410200"/>
          </a:xfrm>
        </p:spPr>
        <p:txBody>
          <a:bodyPr/>
          <a:lstStyle/>
          <a:p>
            <a:pPr eaLnBrk="1" hangingPunct="1">
              <a:lnSpc>
                <a:spcPct val="90000"/>
              </a:lnSpc>
            </a:pPr>
            <a:r>
              <a:rPr lang="en-US" sz="3000" smtClean="0"/>
              <a:t>In an experiment, there is strict control over the factors contributing to the experiment</a:t>
            </a:r>
          </a:p>
          <a:p>
            <a:pPr lvl="1" eaLnBrk="1" hangingPunct="1">
              <a:lnSpc>
                <a:spcPct val="90000"/>
              </a:lnSpc>
            </a:pPr>
            <a:r>
              <a:rPr lang="en-US" smtClean="0"/>
              <a:t>The values or levels of the factors (IV) are called </a:t>
            </a:r>
            <a:r>
              <a:rPr lang="en-US" b="1" smtClean="0"/>
              <a:t>treatments</a:t>
            </a:r>
            <a:endParaRPr lang="en-US" smtClean="0"/>
          </a:p>
          <a:p>
            <a:pPr lvl="2" eaLnBrk="1" hangingPunct="1">
              <a:lnSpc>
                <a:spcPct val="90000"/>
              </a:lnSpc>
            </a:pPr>
            <a:r>
              <a:rPr lang="en-US" smtClean="0"/>
              <a:t>For example, in testing a medical drug, the experimenters decide which participants in the test get the drug and which ones get the placebo, instead of leaving the choice to the subjects</a:t>
            </a:r>
          </a:p>
          <a:p>
            <a:pPr lvl="2" eaLnBrk="1" hangingPunct="1">
              <a:lnSpc>
                <a:spcPct val="90000"/>
              </a:lnSpc>
            </a:pPr>
            <a:r>
              <a:rPr lang="en-US" smtClean="0"/>
              <a:t>The term treatment comes from an early application of this type of analysis where an analysis of different fertilizer “treatments” produced different crop yields</a:t>
            </a:r>
          </a:p>
          <a:p>
            <a:pPr eaLnBrk="1" hangingPunct="1"/>
            <a:r>
              <a:rPr lang="en-US" smtClean="0"/>
              <a:t>If we cannot control the factor(s) being studied, we say that the data obtained are </a:t>
            </a:r>
            <a:r>
              <a:rPr lang="en-US" b="1" smtClean="0"/>
              <a:t>observational</a:t>
            </a:r>
          </a:p>
          <a:p>
            <a:pPr eaLnBrk="1" hangingPunct="1"/>
            <a:r>
              <a:rPr lang="en-US" smtClean="0"/>
              <a:t>If we can control the factors being studied, we say that the data are </a:t>
            </a:r>
            <a:r>
              <a:rPr lang="en-US" b="1" smtClean="0"/>
              <a:t>experimental</a:t>
            </a:r>
            <a:endParaRPr lang="en-US" smtClean="0"/>
          </a:p>
        </p:txBody>
      </p:sp>
      <p:sp>
        <p:nvSpPr>
          <p:cNvPr id="24579" name="Slide Number Placeholder 4"/>
          <p:cNvSpPr>
            <a:spLocks noGrp="1"/>
          </p:cNvSpPr>
          <p:nvPr>
            <p:ph type="sldNum" sz="quarter" idx="10"/>
          </p:nvPr>
        </p:nvSpPr>
        <p:spPr>
          <a:noFill/>
        </p:spPr>
        <p:txBody>
          <a:bodyPr/>
          <a:lstStyle/>
          <a:p>
            <a:r>
              <a:rPr lang="en-US" smtClean="0">
                <a:latin typeface="Arial" charset="0"/>
                <a:cs typeface="Arial" charset="0"/>
              </a:rPr>
              <a:t>10-</a:t>
            </a:r>
            <a:fld id="{4F64433D-935B-4C9E-809A-8C7F1357946A}" type="slidenum">
              <a:rPr lang="en-US" smtClean="0">
                <a:latin typeface="Arial" charset="0"/>
                <a:cs typeface="Arial" charset="0"/>
              </a:rPr>
              <a:pPr/>
              <a:t>4</a:t>
            </a:fld>
            <a:endParaRPr lang="en-US" smtClean="0">
              <a:latin typeface="Arial" charset="0"/>
              <a:cs typeface="Arial" charset="0"/>
            </a:endParaRPr>
          </a:p>
        </p:txBody>
      </p:sp>
      <p:sp>
        <p:nvSpPr>
          <p:cNvPr id="6"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L01</a:t>
            </a:r>
          </a:p>
        </p:txBody>
      </p:sp>
      <p:sp>
        <p:nvSpPr>
          <p:cNvPr id="7" name="TextBox 6"/>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2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2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82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8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1141413" y="0"/>
            <a:ext cx="7924800" cy="914400"/>
          </a:xfrm>
        </p:spPr>
        <p:txBody>
          <a:bodyPr/>
          <a:lstStyle/>
          <a:p>
            <a:pPr eaLnBrk="1" hangingPunct="1">
              <a:defRPr/>
            </a:pPr>
            <a:r>
              <a:rPr lang="en-US" sz="3600" dirty="0" smtClean="0"/>
              <a:t>Example 10.5 Training Method Experiment Case</a:t>
            </a:r>
          </a:p>
        </p:txBody>
      </p:sp>
      <p:sp>
        <p:nvSpPr>
          <p:cNvPr id="194568" name="Slide Number Placeholder 6"/>
          <p:cNvSpPr>
            <a:spLocks noGrp="1"/>
          </p:cNvSpPr>
          <p:nvPr>
            <p:ph type="sldNum" sz="quarter" idx="10"/>
          </p:nvPr>
        </p:nvSpPr>
        <p:spPr>
          <a:noFill/>
        </p:spPr>
        <p:txBody>
          <a:bodyPr/>
          <a:lstStyle/>
          <a:p>
            <a:r>
              <a:rPr lang="en-US" smtClean="0">
                <a:latin typeface="Arial" charset="0"/>
                <a:cs typeface="Arial" charset="0"/>
              </a:rPr>
              <a:t>10-</a:t>
            </a:r>
            <a:fld id="{5EC72E9B-C1C0-415F-822E-435AF03FAA97}" type="slidenum">
              <a:rPr lang="en-US" smtClean="0">
                <a:latin typeface="Arial" charset="0"/>
                <a:cs typeface="Arial" charset="0"/>
              </a:rPr>
              <a:pPr/>
              <a:t>40</a:t>
            </a:fld>
            <a:endParaRPr lang="en-US" smtClean="0">
              <a:latin typeface="Arial" charset="0"/>
              <a:cs typeface="Arial" charset="0"/>
            </a:endParaRPr>
          </a:p>
        </p:txBody>
      </p:sp>
      <p:sp>
        <p:nvSpPr>
          <p:cNvPr id="194569" name="Content Placeholder 7"/>
          <p:cNvSpPr>
            <a:spLocks noGrp="1"/>
          </p:cNvSpPr>
          <p:nvPr>
            <p:ph sz="half" idx="1"/>
          </p:nvPr>
        </p:nvSpPr>
        <p:spPr>
          <a:xfrm>
            <a:off x="601663" y="1239838"/>
            <a:ext cx="7858125" cy="5181600"/>
          </a:xfrm>
        </p:spPr>
        <p:txBody>
          <a:bodyPr/>
          <a:lstStyle/>
          <a:p>
            <a:pPr eaLnBrk="1" hangingPunct="1"/>
            <a:r>
              <a:rPr lang="en-US" smtClean="0"/>
              <a:t>95% confidence interval for </a:t>
            </a:r>
            <a:r>
              <a:rPr lang="el-GR" smtClean="0">
                <a:cs typeface="Times New Roman" pitchFamily="18" charset="0"/>
              </a:rPr>
              <a:t>μ</a:t>
            </a:r>
            <a:r>
              <a:rPr lang="en-US" baseline="-25000" smtClean="0">
                <a:cs typeface="Times New Roman" pitchFamily="18" charset="0"/>
              </a:rPr>
              <a:t>B</a:t>
            </a:r>
            <a:r>
              <a:rPr lang="en-US" smtClean="0">
                <a:cs typeface="Times New Roman" pitchFamily="18" charset="0"/>
              </a:rPr>
              <a:t> is:</a:t>
            </a:r>
            <a:endParaRPr lang="el-GR" smtClean="0">
              <a:cs typeface="Times New Roman" pitchFamily="18" charset="0"/>
            </a:endParaRPr>
          </a:p>
          <a:p>
            <a:pPr eaLnBrk="1" hangingPunct="1"/>
            <a:endParaRPr lang="en-US" smtClean="0"/>
          </a:p>
        </p:txBody>
      </p:sp>
      <p:graphicFrame>
        <p:nvGraphicFramePr>
          <p:cNvPr id="194564" name="Object 22"/>
          <p:cNvGraphicFramePr>
            <a:graphicFrameLocks noChangeAspect="1"/>
          </p:cNvGraphicFramePr>
          <p:nvPr/>
        </p:nvGraphicFramePr>
        <p:xfrm>
          <a:off x="1619250" y="2060575"/>
          <a:ext cx="5867400" cy="1589088"/>
        </p:xfrm>
        <a:graphic>
          <a:graphicData uri="http://schemas.openxmlformats.org/presentationml/2006/ole">
            <p:oleObj spid="_x0000_s194564" name="Equation" r:id="rId3" imgW="2438280" imgH="660240" progId="Equation.3">
              <p:embed/>
            </p:oleObj>
          </a:graphicData>
        </a:graphic>
      </p:graphicFrame>
      <p:graphicFrame>
        <p:nvGraphicFramePr>
          <p:cNvPr id="194566" name="Object 9"/>
          <p:cNvGraphicFramePr>
            <a:graphicFrameLocks noChangeAspect="1"/>
          </p:cNvGraphicFramePr>
          <p:nvPr/>
        </p:nvGraphicFramePr>
        <p:xfrm>
          <a:off x="1258888" y="3933825"/>
          <a:ext cx="6816725" cy="1962150"/>
        </p:xfrm>
        <a:graphic>
          <a:graphicData uri="http://schemas.openxmlformats.org/presentationml/2006/ole">
            <p:oleObj spid="_x0000_s194566" name="Worksheet" r:id="rId4" imgW="2686016" imgH="666885" progId="Excel.Sheet.8">
              <p:embed/>
            </p:oleObj>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45" name="Rectangle 13"/>
          <p:cNvSpPr>
            <a:spLocks noGrp="1" noChangeArrowheads="1"/>
          </p:cNvSpPr>
          <p:nvPr>
            <p:ph type="title"/>
          </p:nvPr>
        </p:nvSpPr>
        <p:spPr/>
        <p:txBody>
          <a:bodyPr/>
          <a:lstStyle/>
          <a:p>
            <a:pPr eaLnBrk="1" hangingPunct="1">
              <a:defRPr/>
            </a:pPr>
            <a:r>
              <a:rPr lang="en-US" sz="4300" smtClean="0"/>
              <a:t>The Randomized Block Design</a:t>
            </a:r>
          </a:p>
        </p:txBody>
      </p:sp>
      <p:sp>
        <p:nvSpPr>
          <p:cNvPr id="6" name="Content Placeholder 5"/>
          <p:cNvSpPr>
            <a:spLocks noGrp="1"/>
          </p:cNvSpPr>
          <p:nvPr>
            <p:ph idx="1"/>
          </p:nvPr>
        </p:nvSpPr>
        <p:spPr>
          <a:xfrm>
            <a:off x="636588" y="1066800"/>
            <a:ext cx="7924800" cy="5410200"/>
          </a:xfrm>
        </p:spPr>
        <p:txBody>
          <a:bodyPr>
            <a:normAutofit lnSpcReduction="10000"/>
          </a:bodyPr>
          <a:lstStyle/>
          <a:p>
            <a:pPr eaLnBrk="1" hangingPunct="1">
              <a:defRPr/>
            </a:pPr>
            <a:r>
              <a:rPr lang="en-US" dirty="0" smtClean="0"/>
              <a:t>A </a:t>
            </a:r>
            <a:r>
              <a:rPr lang="en-US" b="1" dirty="0" smtClean="0"/>
              <a:t>randomized block design</a:t>
            </a:r>
            <a:r>
              <a:rPr lang="en-US" dirty="0" smtClean="0"/>
              <a:t> compares </a:t>
            </a:r>
            <a:r>
              <a:rPr lang="en-US" i="1" dirty="0" smtClean="0"/>
              <a:t>p</a:t>
            </a:r>
            <a:r>
              <a:rPr lang="en-US" dirty="0" smtClean="0"/>
              <a:t> treatments (for example, production methods) on each of </a:t>
            </a:r>
            <a:r>
              <a:rPr lang="en-US" i="1" dirty="0" smtClean="0"/>
              <a:t>b</a:t>
            </a:r>
            <a:r>
              <a:rPr lang="en-US" dirty="0" smtClean="0"/>
              <a:t> blocks (or experimental units or sets of units; for example, machine operators</a:t>
            </a:r>
          </a:p>
          <a:p>
            <a:pPr lvl="1" eaLnBrk="1" hangingPunct="1">
              <a:defRPr/>
            </a:pPr>
            <a:r>
              <a:rPr lang="en-US" dirty="0" smtClean="0"/>
              <a:t>Each block is used exactly once to measure the effect of each and every treatment</a:t>
            </a:r>
          </a:p>
          <a:p>
            <a:pPr lvl="1" eaLnBrk="1" hangingPunct="1">
              <a:defRPr/>
            </a:pPr>
            <a:r>
              <a:rPr lang="en-US" dirty="0" smtClean="0"/>
              <a:t>The order in which each treatment is assigned to a block should be random</a:t>
            </a:r>
          </a:p>
          <a:p>
            <a:pPr eaLnBrk="1" hangingPunct="1">
              <a:defRPr/>
            </a:pPr>
            <a:r>
              <a:rPr lang="en-US" dirty="0" smtClean="0"/>
              <a:t>A generalization of the paired difference design, this design controls for variability in experimental units by comparing each treatment on the </a:t>
            </a:r>
            <a:r>
              <a:rPr lang="en-US" i="1" dirty="0" smtClean="0"/>
              <a:t>same</a:t>
            </a:r>
            <a:r>
              <a:rPr lang="en-US" dirty="0" smtClean="0"/>
              <a:t> (not independent) experimental units</a:t>
            </a:r>
          </a:p>
          <a:p>
            <a:pPr lvl="1" eaLnBrk="1" hangingPunct="1">
              <a:defRPr/>
            </a:pPr>
            <a:r>
              <a:rPr lang="en-US" dirty="0" smtClean="0"/>
              <a:t>Differences in the treatments are not hidden by differences in the experimental units (the blocks)</a:t>
            </a:r>
          </a:p>
          <a:p>
            <a:pPr lvl="1" eaLnBrk="1" hangingPunct="1">
              <a:defRPr/>
            </a:pPr>
            <a:endParaRPr lang="en-US" dirty="0" smtClean="0"/>
          </a:p>
          <a:p>
            <a:pPr eaLnBrk="1" hangingPunct="1">
              <a:defRPr/>
            </a:pPr>
            <a:endParaRPr lang="en-US" dirty="0" smtClean="0"/>
          </a:p>
          <a:p>
            <a:pPr eaLnBrk="1" hangingPunct="1">
              <a:defRPr/>
            </a:pPr>
            <a:endParaRPr lang="en-US" dirty="0"/>
          </a:p>
        </p:txBody>
      </p:sp>
      <p:sp>
        <p:nvSpPr>
          <p:cNvPr id="207875" name="Slide Number Placeholder 4"/>
          <p:cNvSpPr>
            <a:spLocks noGrp="1"/>
          </p:cNvSpPr>
          <p:nvPr>
            <p:ph type="sldNum" sz="quarter" idx="10"/>
          </p:nvPr>
        </p:nvSpPr>
        <p:spPr>
          <a:noFill/>
        </p:spPr>
        <p:txBody>
          <a:bodyPr/>
          <a:lstStyle/>
          <a:p>
            <a:r>
              <a:rPr lang="en-US" smtClean="0">
                <a:latin typeface="Arial" charset="0"/>
                <a:cs typeface="Arial" charset="0"/>
              </a:rPr>
              <a:t>10-</a:t>
            </a:r>
            <a:fld id="{5E1D6E5E-EA33-4F25-8488-D6B27769BC6F}" type="slidenum">
              <a:rPr lang="en-US" smtClean="0">
                <a:latin typeface="Arial" charset="0"/>
                <a:cs typeface="Arial" charset="0"/>
              </a:rPr>
              <a:pPr/>
              <a:t>41</a:t>
            </a:fld>
            <a:endParaRPr lang="en-US" smtClean="0">
              <a:latin typeface="Arial" charset="0"/>
              <a:cs typeface="Arial" charset="0"/>
            </a:endParaRPr>
          </a:p>
        </p:txBody>
      </p:sp>
      <p:sp>
        <p:nvSpPr>
          <p:cNvPr id="7" name="TextBox 6"/>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L05</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pPr eaLnBrk="1" hangingPunct="1">
              <a:defRPr/>
            </a:pPr>
            <a:r>
              <a:rPr lang="en-US" dirty="0" smtClean="0"/>
              <a:t>Randomized Block Design</a:t>
            </a:r>
          </a:p>
        </p:txBody>
      </p:sp>
      <p:sp>
        <p:nvSpPr>
          <p:cNvPr id="159749" name="Rectangle 3"/>
          <p:cNvSpPr>
            <a:spLocks noGrp="1" noChangeArrowheads="1"/>
          </p:cNvSpPr>
          <p:nvPr>
            <p:ph idx="1"/>
          </p:nvPr>
        </p:nvSpPr>
        <p:spPr>
          <a:xfrm>
            <a:off x="636588" y="1066800"/>
            <a:ext cx="7924800" cy="5410200"/>
          </a:xfrm>
        </p:spPr>
        <p:txBody>
          <a:bodyPr/>
          <a:lstStyle/>
          <a:p>
            <a:pPr marL="344488" indent="-344488" eaLnBrk="1" hangingPunct="1">
              <a:tabLst>
                <a:tab pos="466725" algn="l"/>
              </a:tabLst>
            </a:pPr>
            <a:r>
              <a:rPr lang="en-US" sz="2600" smtClean="0"/>
              <a:t>Define:</a:t>
            </a:r>
          </a:p>
          <a:p>
            <a:pPr marL="744538" lvl="1" indent="-344488" eaLnBrk="1" hangingPunct="1">
              <a:tabLst>
                <a:tab pos="466725" algn="l"/>
              </a:tabLst>
            </a:pPr>
            <a:r>
              <a:rPr lang="en-US" sz="1800" i="1" noProof="1" smtClean="0"/>
              <a:t>x</a:t>
            </a:r>
            <a:r>
              <a:rPr lang="en-US" sz="1800" i="1" baseline="-25000" noProof="1" smtClean="0"/>
              <a:t>ij</a:t>
            </a:r>
            <a:r>
              <a:rPr lang="en-US" sz="1800" smtClean="0"/>
              <a:t> = the value of the response variable when block </a:t>
            </a:r>
            <a:r>
              <a:rPr lang="en-US" sz="1800" i="1" smtClean="0"/>
              <a:t>j</a:t>
            </a:r>
            <a:r>
              <a:rPr lang="en-US" sz="1800" smtClean="0"/>
              <a:t> uses IV (independent variable)</a:t>
            </a:r>
          </a:p>
          <a:p>
            <a:pPr marL="744538" lvl="1" indent="-344488" eaLnBrk="1" hangingPunct="1">
              <a:tabLst>
                <a:tab pos="466725" algn="l"/>
              </a:tabLst>
            </a:pPr>
            <a:r>
              <a:rPr lang="en-US" sz="1800" smtClean="0"/>
              <a:t>      = the mean of the </a:t>
            </a:r>
            <a:r>
              <a:rPr lang="en-US" sz="1800" i="1" smtClean="0"/>
              <a:t>b</a:t>
            </a:r>
            <a:r>
              <a:rPr lang="en-US" sz="1800" smtClean="0"/>
              <a:t> values of the response variable observed in group I</a:t>
            </a:r>
            <a:endParaRPr lang="en-US" sz="2600" smtClean="0"/>
          </a:p>
          <a:p>
            <a:pPr marL="744538" lvl="1" indent="-344488" eaLnBrk="1" hangingPunct="1">
              <a:tabLst>
                <a:tab pos="466725" algn="l"/>
              </a:tabLst>
            </a:pPr>
            <a:r>
              <a:rPr lang="en-US" sz="1800" smtClean="0"/>
              <a:t>      = the mean of the </a:t>
            </a:r>
            <a:r>
              <a:rPr lang="en-US" sz="1800" i="1" smtClean="0"/>
              <a:t>p</a:t>
            </a:r>
            <a:r>
              <a:rPr lang="en-US" sz="1800" smtClean="0"/>
              <a:t> values of the response variable when using block </a:t>
            </a:r>
            <a:r>
              <a:rPr lang="en-US" sz="1800" i="1" smtClean="0"/>
              <a:t>j</a:t>
            </a:r>
            <a:endParaRPr lang="en-US" sz="1800" smtClean="0"/>
          </a:p>
          <a:p>
            <a:pPr marL="744538" lvl="1" indent="-344488" eaLnBrk="1" hangingPunct="1">
              <a:tabLst>
                <a:tab pos="466725" algn="l"/>
              </a:tabLst>
            </a:pPr>
            <a:r>
              <a:rPr lang="en-US" sz="1800" smtClean="0"/>
              <a:t>      = the mean of the total of the </a:t>
            </a:r>
            <a:r>
              <a:rPr lang="en-US" sz="1800" i="1" noProof="1" smtClean="0"/>
              <a:t>bp</a:t>
            </a:r>
            <a:r>
              <a:rPr lang="en-US" sz="1800" smtClean="0"/>
              <a:t> values of the response variable observed in the experiment</a:t>
            </a:r>
          </a:p>
        </p:txBody>
      </p:sp>
      <p:sp>
        <p:nvSpPr>
          <p:cNvPr id="159750" name="Slide Number Placeholder 4"/>
          <p:cNvSpPr>
            <a:spLocks noGrp="1"/>
          </p:cNvSpPr>
          <p:nvPr>
            <p:ph type="sldNum" sz="quarter" idx="10"/>
          </p:nvPr>
        </p:nvSpPr>
        <p:spPr>
          <a:noFill/>
        </p:spPr>
        <p:txBody>
          <a:bodyPr/>
          <a:lstStyle/>
          <a:p>
            <a:r>
              <a:rPr lang="en-US" smtClean="0">
                <a:latin typeface="Arial" charset="0"/>
                <a:cs typeface="Arial" charset="0"/>
              </a:rPr>
              <a:t>10-</a:t>
            </a:r>
            <a:fld id="{356176CD-6AE3-4D29-97D4-FE125EF89741}" type="slidenum">
              <a:rPr lang="en-US" smtClean="0">
                <a:latin typeface="Arial" charset="0"/>
                <a:cs typeface="Arial" charset="0"/>
              </a:rPr>
              <a:pPr/>
              <a:t>42</a:t>
            </a:fld>
            <a:endParaRPr lang="en-US" smtClean="0">
              <a:latin typeface="Arial" charset="0"/>
              <a:cs typeface="Arial" charset="0"/>
            </a:endParaRPr>
          </a:p>
        </p:txBody>
      </p:sp>
      <p:graphicFrame>
        <p:nvGraphicFramePr>
          <p:cNvPr id="159745" name="Object 1"/>
          <p:cNvGraphicFramePr>
            <a:graphicFrameLocks noChangeAspect="1"/>
          </p:cNvGraphicFramePr>
          <p:nvPr/>
        </p:nvGraphicFramePr>
        <p:xfrm>
          <a:off x="1466850" y="2154238"/>
          <a:ext cx="307975" cy="328612"/>
        </p:xfrm>
        <a:graphic>
          <a:graphicData uri="http://schemas.openxmlformats.org/presentationml/2006/ole">
            <p:oleObj spid="_x0000_s159745" name="Equation" r:id="rId3" imgW="190440" imgH="203040" progId="Equation.3">
              <p:embed/>
            </p:oleObj>
          </a:graphicData>
        </a:graphic>
      </p:graphicFrame>
      <p:graphicFrame>
        <p:nvGraphicFramePr>
          <p:cNvPr id="159746" name="Object 2"/>
          <p:cNvGraphicFramePr>
            <a:graphicFrameLocks noChangeAspect="1"/>
          </p:cNvGraphicFramePr>
          <p:nvPr/>
        </p:nvGraphicFramePr>
        <p:xfrm>
          <a:off x="1466850" y="2471738"/>
          <a:ext cx="328613" cy="369887"/>
        </p:xfrm>
        <a:graphic>
          <a:graphicData uri="http://schemas.openxmlformats.org/presentationml/2006/ole">
            <p:oleObj spid="_x0000_s159746" name="Equation" r:id="rId4" imgW="203040" imgH="228600" progId="Equation.3">
              <p:embed/>
            </p:oleObj>
          </a:graphicData>
        </a:graphic>
      </p:graphicFrame>
      <p:graphicFrame>
        <p:nvGraphicFramePr>
          <p:cNvPr id="159747" name="Object 3"/>
          <p:cNvGraphicFramePr>
            <a:graphicFrameLocks noChangeAspect="1"/>
          </p:cNvGraphicFramePr>
          <p:nvPr/>
        </p:nvGraphicFramePr>
        <p:xfrm>
          <a:off x="1476375" y="2852738"/>
          <a:ext cx="206375" cy="246062"/>
        </p:xfrm>
        <a:graphic>
          <a:graphicData uri="http://schemas.openxmlformats.org/presentationml/2006/ole">
            <p:oleObj spid="_x0000_s159747" name="Equation" r:id="rId5" imgW="126720" imgH="152280" progId="Equation.3">
              <p:embed/>
            </p:oleObj>
          </a:graphicData>
        </a:graphic>
      </p:graphicFrame>
      <p:sp>
        <p:nvSpPr>
          <p:cNvPr id="8" name="TextBox 7"/>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L05</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75" name="Rectangle 15"/>
          <p:cNvSpPr>
            <a:spLocks noGrp="1" noChangeArrowheads="1"/>
          </p:cNvSpPr>
          <p:nvPr>
            <p:ph type="title"/>
          </p:nvPr>
        </p:nvSpPr>
        <p:spPr>
          <a:xfrm>
            <a:off x="608428" y="0"/>
            <a:ext cx="7924800" cy="914400"/>
          </a:xfrm>
        </p:spPr>
        <p:txBody>
          <a:bodyPr/>
          <a:lstStyle/>
          <a:p>
            <a:pPr eaLnBrk="1" hangingPunct="1">
              <a:defRPr/>
            </a:pPr>
            <a:r>
              <a:rPr lang="en-US" sz="4000" dirty="0" smtClean="0"/>
              <a:t>Randomized Block Design</a:t>
            </a:r>
            <a:endParaRPr lang="en-US" sz="4200" dirty="0" smtClean="0"/>
          </a:p>
        </p:txBody>
      </p:sp>
      <p:grpSp>
        <p:nvGrpSpPr>
          <p:cNvPr id="14341" name="Group 24"/>
          <p:cNvGrpSpPr>
            <a:grpSpLocks/>
          </p:cNvGrpSpPr>
          <p:nvPr/>
        </p:nvGrpSpPr>
        <p:grpSpPr bwMode="auto">
          <a:xfrm>
            <a:off x="684213" y="1268413"/>
            <a:ext cx="6878637" cy="3949700"/>
            <a:chOff x="1098" y="1258"/>
            <a:chExt cx="4333" cy="2488"/>
          </a:xfrm>
        </p:grpSpPr>
        <p:grpSp>
          <p:nvGrpSpPr>
            <p:cNvPr id="14344" name="Group 25"/>
            <p:cNvGrpSpPr>
              <a:grpSpLocks/>
            </p:cNvGrpSpPr>
            <p:nvPr/>
          </p:nvGrpSpPr>
          <p:grpSpPr bwMode="auto">
            <a:xfrm>
              <a:off x="2357" y="1258"/>
              <a:ext cx="2303" cy="575"/>
              <a:chOff x="1488" y="1873"/>
              <a:chExt cx="2303" cy="575"/>
            </a:xfrm>
          </p:grpSpPr>
          <p:sp>
            <p:nvSpPr>
              <p:cNvPr id="14352" name="Line 26"/>
              <p:cNvSpPr>
                <a:spLocks noChangeShapeType="1"/>
              </p:cNvSpPr>
              <p:nvPr/>
            </p:nvSpPr>
            <p:spPr bwMode="auto">
              <a:xfrm>
                <a:off x="1488" y="2448"/>
                <a:ext cx="2208" cy="0"/>
              </a:xfrm>
              <a:prstGeom prst="line">
                <a:avLst/>
              </a:prstGeom>
              <a:noFill/>
              <a:ln w="50800">
                <a:solidFill>
                  <a:schemeClr val="tx1"/>
                </a:solidFill>
                <a:round/>
                <a:headEnd type="triangle" w="med" len="med"/>
                <a:tailEnd type="triangle" w="med" len="med"/>
              </a:ln>
            </p:spPr>
            <p:txBody>
              <a:bodyPr/>
              <a:lstStyle/>
              <a:p>
                <a:endParaRPr lang="en-US"/>
              </a:p>
            </p:txBody>
          </p:sp>
          <p:sp>
            <p:nvSpPr>
              <p:cNvPr id="2" name="Rectangle 27"/>
              <p:cNvSpPr>
                <a:spLocks noChangeArrowheads="1"/>
              </p:cNvSpPr>
              <p:nvPr/>
            </p:nvSpPr>
            <p:spPr bwMode="auto">
              <a:xfrm>
                <a:off x="2305" y="1873"/>
                <a:ext cx="1006" cy="289"/>
              </a:xfrm>
              <a:prstGeom prst="rect">
                <a:avLst/>
              </a:prstGeom>
              <a:noFill/>
              <a:ln w="12700">
                <a:noFill/>
                <a:miter lim="800000"/>
                <a:headEnd/>
                <a:tailEnd/>
              </a:ln>
            </p:spPr>
            <p:txBody>
              <a:bodyPr lIns="90488" tIns="44450" rIns="90488" bIns="44450">
                <a:spAutoFit/>
              </a:bodyPr>
              <a:lstStyle/>
              <a:p>
                <a:pPr eaLnBrk="0" hangingPunct="0">
                  <a:spcBef>
                    <a:spcPct val="50000"/>
                  </a:spcBef>
                  <a:defRPr/>
                </a:pPr>
                <a:r>
                  <a:rPr lang="en-US" dirty="0">
                    <a:solidFill>
                      <a:srgbClr val="CC0000"/>
                    </a:solidFill>
                    <a:latin typeface="+mn-lt"/>
                  </a:rPr>
                  <a:t>Blocks</a:t>
                </a:r>
              </a:p>
            </p:txBody>
          </p:sp>
          <p:sp>
            <p:nvSpPr>
              <p:cNvPr id="14353" name="Rectangle 28"/>
              <p:cNvSpPr>
                <a:spLocks noChangeArrowheads="1"/>
              </p:cNvSpPr>
              <p:nvPr/>
            </p:nvSpPr>
            <p:spPr bwMode="auto">
              <a:xfrm>
                <a:off x="1633" y="2066"/>
                <a:ext cx="2158" cy="325"/>
              </a:xfrm>
              <a:prstGeom prst="rect">
                <a:avLst/>
              </a:prstGeom>
              <a:noFill/>
              <a:ln w="12700">
                <a:noFill/>
                <a:miter lim="800000"/>
                <a:headEnd/>
                <a:tailEnd/>
              </a:ln>
            </p:spPr>
            <p:txBody>
              <a:bodyPr lIns="90488" tIns="44450" rIns="90488" bIns="44450">
                <a:spAutoFit/>
              </a:bodyPr>
              <a:lstStyle/>
              <a:p>
                <a:pPr eaLnBrk="0" hangingPunct="0">
                  <a:spcBef>
                    <a:spcPct val="50000"/>
                  </a:spcBef>
                  <a:defRPr/>
                </a:pPr>
                <a:r>
                  <a:rPr lang="en-US" sz="2800" dirty="0">
                    <a:latin typeface="+mn-lt"/>
                  </a:rPr>
                  <a:t>1  	2  	3 … 	b</a:t>
                </a:r>
              </a:p>
            </p:txBody>
          </p:sp>
        </p:grpSp>
        <p:grpSp>
          <p:nvGrpSpPr>
            <p:cNvPr id="14345" name="Group 29"/>
            <p:cNvGrpSpPr>
              <a:grpSpLocks/>
            </p:cNvGrpSpPr>
            <p:nvPr/>
          </p:nvGrpSpPr>
          <p:grpSpPr bwMode="auto">
            <a:xfrm>
              <a:off x="1608" y="1881"/>
              <a:ext cx="701" cy="1359"/>
              <a:chOff x="739" y="2496"/>
              <a:chExt cx="701" cy="1359"/>
            </a:xfrm>
          </p:grpSpPr>
          <p:sp>
            <p:nvSpPr>
              <p:cNvPr id="14349" name="Line 30"/>
              <p:cNvSpPr>
                <a:spLocks noChangeShapeType="1"/>
              </p:cNvSpPr>
              <p:nvPr/>
            </p:nvSpPr>
            <p:spPr bwMode="auto">
              <a:xfrm>
                <a:off x="1440" y="2496"/>
                <a:ext cx="0" cy="1200"/>
              </a:xfrm>
              <a:prstGeom prst="line">
                <a:avLst/>
              </a:prstGeom>
              <a:noFill/>
              <a:ln w="50800">
                <a:solidFill>
                  <a:schemeClr val="tx1"/>
                </a:solidFill>
                <a:round/>
                <a:headEnd type="triangle" w="med" len="med"/>
                <a:tailEnd type="triangle" w="med" len="med"/>
              </a:ln>
            </p:spPr>
            <p:txBody>
              <a:bodyPr/>
              <a:lstStyle/>
              <a:p>
                <a:endParaRPr lang="en-US"/>
              </a:p>
            </p:txBody>
          </p:sp>
          <p:sp>
            <p:nvSpPr>
              <p:cNvPr id="3" name="Rectangle 31"/>
              <p:cNvSpPr>
                <a:spLocks noChangeArrowheads="1"/>
              </p:cNvSpPr>
              <p:nvPr/>
            </p:nvSpPr>
            <p:spPr bwMode="auto">
              <a:xfrm rot="16260000">
                <a:off x="365" y="2890"/>
                <a:ext cx="1037" cy="289"/>
              </a:xfrm>
              <a:prstGeom prst="rect">
                <a:avLst/>
              </a:prstGeom>
              <a:noFill/>
              <a:ln w="12700">
                <a:noFill/>
                <a:miter lim="800000"/>
                <a:headEnd/>
                <a:tailEnd/>
              </a:ln>
            </p:spPr>
            <p:txBody>
              <a:bodyPr lIns="90488" tIns="44450" rIns="90488" bIns="44450">
                <a:spAutoFit/>
              </a:bodyPr>
              <a:lstStyle/>
              <a:p>
                <a:pPr eaLnBrk="0" hangingPunct="0">
                  <a:spcBef>
                    <a:spcPct val="50000"/>
                  </a:spcBef>
                  <a:defRPr/>
                </a:pPr>
                <a:r>
                  <a:rPr lang="en-US" dirty="0">
                    <a:solidFill>
                      <a:srgbClr val="CC0000"/>
                    </a:solidFill>
                    <a:latin typeface="+mn-lt"/>
                  </a:rPr>
                  <a:t>Groups</a:t>
                </a:r>
              </a:p>
            </p:txBody>
          </p:sp>
          <p:sp>
            <p:nvSpPr>
              <p:cNvPr id="14350" name="Rectangle 32"/>
              <p:cNvSpPr>
                <a:spLocks noChangeArrowheads="1"/>
              </p:cNvSpPr>
              <p:nvPr/>
            </p:nvSpPr>
            <p:spPr bwMode="auto">
              <a:xfrm>
                <a:off x="1057" y="2497"/>
                <a:ext cx="286" cy="1358"/>
              </a:xfrm>
              <a:prstGeom prst="rect">
                <a:avLst/>
              </a:prstGeom>
              <a:noFill/>
              <a:ln w="12700">
                <a:noFill/>
                <a:miter lim="800000"/>
                <a:headEnd/>
                <a:tailEnd/>
              </a:ln>
            </p:spPr>
            <p:txBody>
              <a:bodyPr lIns="90488" tIns="44450" rIns="90488" bIns="44450">
                <a:spAutoFit/>
              </a:bodyPr>
              <a:lstStyle/>
              <a:p>
                <a:pPr eaLnBrk="0" hangingPunct="0">
                  <a:lnSpc>
                    <a:spcPct val="50000"/>
                  </a:lnSpc>
                  <a:spcBef>
                    <a:spcPct val="50000"/>
                  </a:spcBef>
                  <a:defRPr/>
                </a:pPr>
                <a:r>
                  <a:rPr lang="en-US" dirty="0">
                    <a:latin typeface="+mn-lt"/>
                  </a:rPr>
                  <a:t>1</a:t>
                </a:r>
              </a:p>
              <a:p>
                <a:pPr eaLnBrk="0" hangingPunct="0">
                  <a:lnSpc>
                    <a:spcPct val="50000"/>
                  </a:lnSpc>
                  <a:spcBef>
                    <a:spcPct val="50000"/>
                  </a:spcBef>
                  <a:defRPr/>
                </a:pPr>
                <a:r>
                  <a:rPr lang="en-US" dirty="0">
                    <a:latin typeface="+mn-lt"/>
                  </a:rPr>
                  <a:t>2</a:t>
                </a:r>
              </a:p>
              <a:p>
                <a:pPr eaLnBrk="0" hangingPunct="0">
                  <a:lnSpc>
                    <a:spcPct val="50000"/>
                  </a:lnSpc>
                  <a:spcBef>
                    <a:spcPct val="50000"/>
                  </a:spcBef>
                  <a:defRPr/>
                </a:pPr>
                <a:r>
                  <a:rPr lang="en-US" dirty="0">
                    <a:latin typeface="+mn-lt"/>
                  </a:rPr>
                  <a:t>.</a:t>
                </a:r>
              </a:p>
              <a:p>
                <a:pPr eaLnBrk="0" hangingPunct="0">
                  <a:lnSpc>
                    <a:spcPct val="50000"/>
                  </a:lnSpc>
                  <a:spcBef>
                    <a:spcPct val="50000"/>
                  </a:spcBef>
                  <a:defRPr/>
                </a:pPr>
                <a:r>
                  <a:rPr lang="en-US" dirty="0">
                    <a:latin typeface="+mn-lt"/>
                  </a:rPr>
                  <a:t>.</a:t>
                </a:r>
              </a:p>
              <a:p>
                <a:pPr eaLnBrk="0" hangingPunct="0">
                  <a:lnSpc>
                    <a:spcPct val="50000"/>
                  </a:lnSpc>
                  <a:spcBef>
                    <a:spcPct val="50000"/>
                  </a:spcBef>
                  <a:defRPr/>
                </a:pPr>
                <a:r>
                  <a:rPr lang="en-US" dirty="0">
                    <a:latin typeface="+mn-lt"/>
                  </a:rPr>
                  <a:t>.</a:t>
                </a:r>
              </a:p>
              <a:p>
                <a:pPr eaLnBrk="0" hangingPunct="0">
                  <a:lnSpc>
                    <a:spcPct val="50000"/>
                  </a:lnSpc>
                  <a:spcBef>
                    <a:spcPct val="50000"/>
                  </a:spcBef>
                  <a:defRPr/>
                </a:pPr>
                <a:r>
                  <a:rPr lang="en-US" dirty="0">
                    <a:latin typeface="+mn-lt"/>
                  </a:rPr>
                  <a:t>p</a:t>
                </a:r>
              </a:p>
            </p:txBody>
          </p:sp>
        </p:grpSp>
        <p:sp>
          <p:nvSpPr>
            <p:cNvPr id="4" name="Rectangle 33"/>
            <p:cNvSpPr>
              <a:spLocks noChangeArrowheads="1"/>
            </p:cNvSpPr>
            <p:nvPr/>
          </p:nvSpPr>
          <p:spPr bwMode="auto">
            <a:xfrm>
              <a:off x="2502" y="2026"/>
              <a:ext cx="2351" cy="863"/>
            </a:xfrm>
            <a:prstGeom prst="rect">
              <a:avLst/>
            </a:prstGeom>
            <a:noFill/>
            <a:ln w="12700">
              <a:noFill/>
              <a:miter lim="800000"/>
              <a:headEnd/>
              <a:tailEnd/>
            </a:ln>
          </p:spPr>
          <p:txBody>
            <a:bodyPr lIns="90488" tIns="44450" rIns="90488" bIns="44450">
              <a:spAutoFit/>
            </a:bodyPr>
            <a:lstStyle/>
            <a:p>
              <a:pPr eaLnBrk="0" hangingPunct="0">
                <a:spcBef>
                  <a:spcPct val="50000"/>
                </a:spcBef>
                <a:defRPr/>
              </a:pPr>
              <a:r>
                <a:rPr lang="en-US" sz="2800" dirty="0" err="1">
                  <a:latin typeface="+mn-lt"/>
                </a:rPr>
                <a:t>x</a:t>
              </a:r>
              <a:r>
                <a:rPr lang="en-US" sz="2800" baseline="-25000" dirty="0" err="1">
                  <a:latin typeface="+mn-lt"/>
                </a:rPr>
                <a:t>ij</a:t>
              </a:r>
              <a:r>
                <a:rPr lang="en-US" sz="2800" baseline="-25000" dirty="0">
                  <a:latin typeface="+mn-lt"/>
                </a:rPr>
                <a:t>  </a:t>
              </a:r>
              <a:r>
                <a:rPr lang="en-US" sz="2800" dirty="0">
                  <a:latin typeface="+mn-lt"/>
                </a:rPr>
                <a:t>= 	response from 	treatment </a:t>
              </a:r>
              <a:r>
                <a:rPr lang="en-US" sz="2800" dirty="0" err="1">
                  <a:latin typeface="+mn-lt"/>
                </a:rPr>
                <a:t>i</a:t>
              </a:r>
              <a:r>
                <a:rPr lang="en-US" sz="2800" dirty="0">
                  <a:latin typeface="+mn-lt"/>
                </a:rPr>
                <a:t> and 	block j</a:t>
              </a:r>
            </a:p>
          </p:txBody>
        </p:sp>
        <p:graphicFrame>
          <p:nvGraphicFramePr>
            <p:cNvPr id="14338" name="Object 34"/>
            <p:cNvGraphicFramePr>
              <a:graphicFrameLocks noChangeAspect="1"/>
            </p:cNvGraphicFramePr>
            <p:nvPr/>
          </p:nvGraphicFramePr>
          <p:xfrm>
            <a:off x="4905" y="1817"/>
            <a:ext cx="290" cy="1437"/>
          </p:xfrm>
          <a:graphic>
            <a:graphicData uri="http://schemas.openxmlformats.org/presentationml/2006/ole">
              <p:oleObj spid="_x0000_s14338" name="Equation" r:id="rId4" imgW="203040" imgH="1143000" progId="Equation.3">
                <p:embed/>
              </p:oleObj>
            </a:graphicData>
          </a:graphic>
        </p:graphicFrame>
        <p:sp>
          <p:nvSpPr>
            <p:cNvPr id="14346" name="Text Box 35"/>
            <p:cNvSpPr txBox="1">
              <a:spLocks noChangeArrowheads="1"/>
            </p:cNvSpPr>
            <p:nvPr/>
          </p:nvSpPr>
          <p:spPr bwMode="auto">
            <a:xfrm>
              <a:off x="4770" y="1298"/>
              <a:ext cx="661" cy="523"/>
            </a:xfrm>
            <a:prstGeom prst="rect">
              <a:avLst/>
            </a:prstGeom>
            <a:noFill/>
            <a:ln w="9525">
              <a:noFill/>
              <a:miter lim="800000"/>
              <a:headEnd/>
              <a:tailEnd/>
            </a:ln>
          </p:spPr>
          <p:txBody>
            <a:bodyPr wrap="none">
              <a:spAutoFit/>
            </a:bodyPr>
            <a:lstStyle/>
            <a:p>
              <a:pPr algn="ctr" eaLnBrk="0" hangingPunct="0">
                <a:defRPr/>
              </a:pPr>
              <a:r>
                <a:rPr lang="en-US" dirty="0">
                  <a:solidFill>
                    <a:srgbClr val="CC0000"/>
                  </a:solidFill>
                  <a:latin typeface="+mn-lt"/>
                </a:rPr>
                <a:t>Group </a:t>
              </a:r>
            </a:p>
            <a:p>
              <a:pPr algn="ctr" eaLnBrk="0" hangingPunct="0">
                <a:defRPr/>
              </a:pPr>
              <a:r>
                <a:rPr lang="en-US" dirty="0">
                  <a:solidFill>
                    <a:srgbClr val="CC0000"/>
                  </a:solidFill>
                  <a:latin typeface="+mn-lt"/>
                </a:rPr>
                <a:t>Means</a:t>
              </a:r>
            </a:p>
          </p:txBody>
        </p:sp>
        <p:sp>
          <p:nvSpPr>
            <p:cNvPr id="14347" name="Text Box 36"/>
            <p:cNvSpPr txBox="1">
              <a:spLocks noChangeArrowheads="1"/>
            </p:cNvSpPr>
            <p:nvPr/>
          </p:nvSpPr>
          <p:spPr bwMode="auto">
            <a:xfrm>
              <a:off x="1098" y="3398"/>
              <a:ext cx="1134" cy="288"/>
            </a:xfrm>
            <a:prstGeom prst="rect">
              <a:avLst/>
            </a:prstGeom>
            <a:noFill/>
            <a:ln w="9525">
              <a:noFill/>
              <a:miter lim="800000"/>
              <a:headEnd/>
              <a:tailEnd/>
            </a:ln>
          </p:spPr>
          <p:txBody>
            <a:bodyPr wrap="none">
              <a:spAutoFit/>
            </a:bodyPr>
            <a:lstStyle/>
            <a:p>
              <a:pPr eaLnBrk="0" hangingPunct="0">
                <a:defRPr/>
              </a:pPr>
              <a:r>
                <a:rPr lang="en-US" dirty="0">
                  <a:solidFill>
                    <a:srgbClr val="CC0000"/>
                  </a:solidFill>
                  <a:latin typeface="+mn-lt"/>
                </a:rPr>
                <a:t>Block Means</a:t>
              </a:r>
            </a:p>
          </p:txBody>
        </p:sp>
        <p:graphicFrame>
          <p:nvGraphicFramePr>
            <p:cNvPr id="14339" name="Object 37"/>
            <p:cNvGraphicFramePr>
              <a:graphicFrameLocks noChangeAspect="1"/>
            </p:cNvGraphicFramePr>
            <p:nvPr/>
          </p:nvGraphicFramePr>
          <p:xfrm>
            <a:off x="2446" y="3377"/>
            <a:ext cx="2100" cy="369"/>
          </p:xfrm>
          <a:graphic>
            <a:graphicData uri="http://schemas.openxmlformats.org/presentationml/2006/ole">
              <p:oleObj spid="_x0000_s14339" name="Equation" r:id="rId5" imgW="990360" imgH="215640" progId="Equation.3">
                <p:embed/>
              </p:oleObj>
            </a:graphicData>
          </a:graphic>
        </p:graphicFrame>
      </p:grpSp>
      <p:sp>
        <p:nvSpPr>
          <p:cNvPr id="14342" name="Slide Number Placeholder 17"/>
          <p:cNvSpPr>
            <a:spLocks noGrp="1"/>
          </p:cNvSpPr>
          <p:nvPr>
            <p:ph type="sldNum" sz="quarter" idx="10"/>
          </p:nvPr>
        </p:nvSpPr>
        <p:spPr>
          <a:noFill/>
        </p:spPr>
        <p:txBody>
          <a:bodyPr/>
          <a:lstStyle/>
          <a:p>
            <a:r>
              <a:rPr lang="en-US" smtClean="0">
                <a:latin typeface="Arial" charset="0"/>
                <a:cs typeface="Arial" charset="0"/>
              </a:rPr>
              <a:t>10-</a:t>
            </a:r>
            <a:fld id="{3083B454-1E33-4803-899D-6FB678F257E0}" type="slidenum">
              <a:rPr lang="en-US" smtClean="0">
                <a:latin typeface="Arial" charset="0"/>
                <a:cs typeface="Arial" charset="0"/>
              </a:rPr>
              <a:pPr/>
              <a:t>43</a:t>
            </a:fld>
            <a:endParaRPr lang="en-US" smtClean="0">
              <a:latin typeface="Arial" charset="0"/>
              <a:cs typeface="Arial" charset="0"/>
            </a:endParaRPr>
          </a:p>
        </p:txBody>
      </p:sp>
      <p:sp>
        <p:nvSpPr>
          <p:cNvPr id="19" name="TextBox 18"/>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L05</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1052736"/>
          </a:xfrm>
        </p:spPr>
        <p:txBody>
          <a:bodyPr>
            <a:noAutofit/>
          </a:bodyPr>
          <a:lstStyle/>
          <a:p>
            <a:pPr eaLnBrk="1" hangingPunct="1">
              <a:defRPr/>
            </a:pPr>
            <a:r>
              <a:rPr lang="en-US" sz="3600" dirty="0" smtClean="0"/>
              <a:t>Example 10.6 The Defective Cardboard Box Case</a:t>
            </a:r>
            <a:endParaRPr lang="en-US" sz="3600" dirty="0"/>
          </a:p>
        </p:txBody>
      </p:sp>
      <p:sp>
        <p:nvSpPr>
          <p:cNvPr id="3" name="Content Placeholder 2"/>
          <p:cNvSpPr>
            <a:spLocks noGrp="1"/>
          </p:cNvSpPr>
          <p:nvPr>
            <p:ph idx="1"/>
          </p:nvPr>
        </p:nvSpPr>
        <p:spPr>
          <a:xfrm>
            <a:off x="636588" y="1066800"/>
            <a:ext cx="7924800" cy="5410200"/>
          </a:xfrm>
        </p:spPr>
        <p:txBody>
          <a:bodyPr>
            <a:normAutofit fontScale="85000" lnSpcReduction="10000"/>
          </a:bodyPr>
          <a:lstStyle/>
          <a:p>
            <a:pPr eaLnBrk="1" hangingPunct="1">
              <a:defRPr/>
            </a:pPr>
            <a:r>
              <a:rPr lang="en-US" dirty="0" smtClean="0"/>
              <a:t>Investigate the effects of four production methods on the number of defective boxes produced in an hour</a:t>
            </a:r>
          </a:p>
          <a:p>
            <a:pPr eaLnBrk="1" hangingPunct="1">
              <a:defRPr/>
            </a:pPr>
            <a:r>
              <a:rPr lang="en-US" dirty="0" smtClean="0"/>
              <a:t>Compare the methods; for each of the four production methods, the company would select several machine operators, train each operator to use the production method to which they have been assigned, have each operator produce boxes (in random order) for one hour, and record the number of defective boxes produced</a:t>
            </a:r>
          </a:p>
          <a:p>
            <a:pPr eaLnBrk="1" hangingPunct="1">
              <a:defRPr/>
            </a:pPr>
            <a:r>
              <a:rPr lang="en-US" i="1" dirty="0" smtClean="0"/>
              <a:t>The </a:t>
            </a:r>
            <a:r>
              <a:rPr lang="en-US" dirty="0" smtClean="0"/>
              <a:t>randomized design would utilize a total of 12 machine operators</a:t>
            </a:r>
          </a:p>
          <a:p>
            <a:pPr eaLnBrk="1" hangingPunct="1">
              <a:defRPr/>
            </a:pPr>
            <a:r>
              <a:rPr lang="en-US" dirty="0" smtClean="0"/>
              <a:t>The abilities of the machine operators could differ substantially, these differences might tend to conceal any real differences between the production methods</a:t>
            </a:r>
          </a:p>
          <a:p>
            <a:pPr eaLnBrk="1" hangingPunct="1">
              <a:defRPr/>
            </a:pPr>
            <a:r>
              <a:rPr lang="en-US" dirty="0" smtClean="0"/>
              <a:t>To overcome this disadvantage, the company will employ a </a:t>
            </a:r>
            <a:r>
              <a:rPr lang="en-US" b="1" dirty="0" smtClean="0"/>
              <a:t>randomized block experimental design</a:t>
            </a:r>
            <a:endParaRPr lang="en-US" dirty="0"/>
          </a:p>
        </p:txBody>
      </p:sp>
      <p:sp>
        <p:nvSpPr>
          <p:cNvPr id="214019" name="Slide Number Placeholder 3"/>
          <p:cNvSpPr>
            <a:spLocks noGrp="1"/>
          </p:cNvSpPr>
          <p:nvPr>
            <p:ph type="sldNum" sz="quarter" idx="10"/>
          </p:nvPr>
        </p:nvSpPr>
        <p:spPr>
          <a:noFill/>
        </p:spPr>
        <p:txBody>
          <a:bodyPr/>
          <a:lstStyle/>
          <a:p>
            <a:r>
              <a:rPr lang="en-US" smtClean="0">
                <a:latin typeface="Arial" charset="0"/>
                <a:cs typeface="Arial" charset="0"/>
              </a:rPr>
              <a:t>10-</a:t>
            </a:r>
            <a:fld id="{1A827B4A-192F-4149-8334-4310DBB19667}" type="slidenum">
              <a:rPr lang="en-US" smtClean="0">
                <a:latin typeface="Arial" charset="0"/>
                <a:cs typeface="Arial" charset="0"/>
              </a:rPr>
              <a:pPr/>
              <a:t>44</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608428" y="0"/>
            <a:ext cx="7924800" cy="1124744"/>
          </a:xfrm>
        </p:spPr>
        <p:txBody>
          <a:bodyPr lIns="90488" tIns="44450" rIns="90488" bIns="44450" anchor="b">
            <a:noAutofit/>
          </a:bodyPr>
          <a:lstStyle/>
          <a:p>
            <a:pPr eaLnBrk="1" hangingPunct="1">
              <a:defRPr/>
            </a:pPr>
            <a:r>
              <a:rPr lang="en-US" sz="3600" dirty="0" smtClean="0"/>
              <a:t>Example 10.6 The Defective Cardboard Box Case</a:t>
            </a:r>
          </a:p>
        </p:txBody>
      </p:sp>
      <p:sp>
        <p:nvSpPr>
          <p:cNvPr id="215042" name="Content Placeholder 7"/>
          <p:cNvSpPr>
            <a:spLocks noGrp="1"/>
          </p:cNvSpPr>
          <p:nvPr>
            <p:ph idx="1"/>
          </p:nvPr>
        </p:nvSpPr>
        <p:spPr>
          <a:xfrm>
            <a:off x="636588" y="1066800"/>
            <a:ext cx="7924800" cy="5410200"/>
          </a:xfrm>
        </p:spPr>
        <p:txBody>
          <a:bodyPr/>
          <a:lstStyle/>
          <a:p>
            <a:pPr eaLnBrk="1" hangingPunct="1">
              <a:spcBef>
                <a:spcPct val="10000"/>
              </a:spcBef>
            </a:pPr>
            <a:r>
              <a:rPr lang="en-US" i="1" smtClean="0"/>
              <a:t>p</a:t>
            </a:r>
            <a:r>
              <a:rPr lang="en-US" smtClean="0"/>
              <a:t> = 4 groups (production methods)</a:t>
            </a:r>
          </a:p>
          <a:p>
            <a:pPr eaLnBrk="1" hangingPunct="1">
              <a:spcBef>
                <a:spcPct val="10000"/>
              </a:spcBef>
            </a:pPr>
            <a:r>
              <a:rPr lang="en-US" i="1" smtClean="0"/>
              <a:t>b</a:t>
            </a:r>
            <a:r>
              <a:rPr lang="en-US" smtClean="0"/>
              <a:t> = 3 blocks (machine operators)</a:t>
            </a:r>
          </a:p>
          <a:p>
            <a:pPr eaLnBrk="1" hangingPunct="1">
              <a:spcBef>
                <a:spcPct val="10000"/>
              </a:spcBef>
            </a:pPr>
            <a:r>
              <a:rPr lang="en-US" i="1" smtClean="0"/>
              <a:t>n</a:t>
            </a:r>
            <a:r>
              <a:rPr lang="en-US" smtClean="0"/>
              <a:t> = 12 observations</a:t>
            </a:r>
          </a:p>
          <a:p>
            <a:pPr eaLnBrk="1" hangingPunct="1"/>
            <a:endParaRPr lang="en-US" smtClean="0"/>
          </a:p>
        </p:txBody>
      </p:sp>
      <p:sp>
        <p:nvSpPr>
          <p:cNvPr id="215043" name="Slide Number Placeholder 6"/>
          <p:cNvSpPr>
            <a:spLocks noGrp="1"/>
          </p:cNvSpPr>
          <p:nvPr>
            <p:ph type="sldNum" sz="quarter" idx="10"/>
          </p:nvPr>
        </p:nvSpPr>
        <p:spPr>
          <a:noFill/>
        </p:spPr>
        <p:txBody>
          <a:bodyPr/>
          <a:lstStyle/>
          <a:p>
            <a:r>
              <a:rPr lang="en-US" smtClean="0">
                <a:latin typeface="Arial" charset="0"/>
                <a:cs typeface="Arial" charset="0"/>
              </a:rPr>
              <a:t>10-</a:t>
            </a:r>
            <a:fld id="{8F6AA447-3BC5-476D-853C-B41824129E4E}" type="slidenum">
              <a:rPr lang="en-US" smtClean="0">
                <a:latin typeface="Arial" charset="0"/>
                <a:cs typeface="Arial" charset="0"/>
              </a:rPr>
              <a:pPr/>
              <a:t>45</a:t>
            </a:fld>
            <a:endParaRPr lang="en-US" smtClean="0">
              <a:latin typeface="Arial" charset="0"/>
              <a:cs typeface="Arial" charset="0"/>
            </a:endParaRPr>
          </a:p>
        </p:txBody>
      </p:sp>
      <p:sp>
        <p:nvSpPr>
          <p:cNvPr id="215044" name="Text Box 21"/>
          <p:cNvSpPr txBox="1">
            <a:spLocks noChangeArrowheads="1"/>
          </p:cNvSpPr>
          <p:nvPr/>
        </p:nvSpPr>
        <p:spPr bwMode="auto">
          <a:xfrm>
            <a:off x="1050925" y="1793875"/>
            <a:ext cx="184150" cy="457200"/>
          </a:xfrm>
          <a:prstGeom prst="rect">
            <a:avLst/>
          </a:prstGeom>
          <a:noFill/>
          <a:ln w="9525">
            <a:noFill/>
            <a:miter lim="800000"/>
            <a:headEnd/>
            <a:tailEnd/>
          </a:ln>
        </p:spPr>
        <p:txBody>
          <a:bodyPr wrap="none">
            <a:spAutoFit/>
          </a:bodyPr>
          <a:lstStyle/>
          <a:p>
            <a:pPr eaLnBrk="0" hangingPunct="0"/>
            <a:endParaRPr lang="en-CA"/>
          </a:p>
        </p:txBody>
      </p:sp>
      <p:pic>
        <p:nvPicPr>
          <p:cNvPr id="215047" name="Picture 7"/>
          <p:cNvPicPr>
            <a:picLocks noChangeAspect="1" noChangeArrowheads="1"/>
          </p:cNvPicPr>
          <p:nvPr/>
        </p:nvPicPr>
        <p:blipFill>
          <a:blip r:embed="rId3"/>
          <a:srcRect/>
          <a:stretch>
            <a:fillRect/>
          </a:stretch>
        </p:blipFill>
        <p:spPr bwMode="auto">
          <a:xfrm>
            <a:off x="900113" y="2487613"/>
            <a:ext cx="7488237" cy="41100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title"/>
          </p:nvPr>
        </p:nvSpPr>
        <p:spPr>
          <a:xfrm>
            <a:off x="608428" y="0"/>
            <a:ext cx="7924800" cy="1196752"/>
          </a:xfrm>
        </p:spPr>
        <p:txBody>
          <a:bodyPr lIns="90488" tIns="44450" rIns="90488" bIns="44450" anchor="b">
            <a:noAutofit/>
          </a:bodyPr>
          <a:lstStyle/>
          <a:p>
            <a:pPr eaLnBrk="1" hangingPunct="1">
              <a:defRPr/>
            </a:pPr>
            <a:r>
              <a:rPr lang="en-US" sz="3600" dirty="0" smtClean="0"/>
              <a:t>The ANOVA Table, Randomized</a:t>
            </a:r>
            <a:br>
              <a:rPr lang="en-US" sz="3600" dirty="0" smtClean="0"/>
            </a:br>
            <a:r>
              <a:rPr lang="en-US" sz="3600" dirty="0" smtClean="0"/>
              <a:t>Blocks</a:t>
            </a:r>
          </a:p>
        </p:txBody>
      </p:sp>
      <p:pic>
        <p:nvPicPr>
          <p:cNvPr id="217090" name="Content Placeholder 8" descr="table 10.8.JPG"/>
          <p:cNvPicPr>
            <a:picLocks noGrp="1" noChangeAspect="1"/>
          </p:cNvPicPr>
          <p:nvPr>
            <p:ph idx="1"/>
          </p:nvPr>
        </p:nvPicPr>
        <p:blipFill>
          <a:blip r:embed="rId3"/>
          <a:srcRect/>
          <a:stretch>
            <a:fillRect/>
          </a:stretch>
        </p:blipFill>
        <p:spPr>
          <a:xfrm>
            <a:off x="611188" y="1916113"/>
            <a:ext cx="7924800" cy="2617787"/>
          </a:xfrm>
        </p:spPr>
      </p:pic>
      <p:sp>
        <p:nvSpPr>
          <p:cNvPr id="217091" name="Slide Number Placeholder 6"/>
          <p:cNvSpPr>
            <a:spLocks noGrp="1"/>
          </p:cNvSpPr>
          <p:nvPr>
            <p:ph type="sldNum" sz="quarter" idx="10"/>
          </p:nvPr>
        </p:nvSpPr>
        <p:spPr>
          <a:noFill/>
        </p:spPr>
        <p:txBody>
          <a:bodyPr/>
          <a:lstStyle/>
          <a:p>
            <a:r>
              <a:rPr lang="en-US" smtClean="0">
                <a:latin typeface="Arial" charset="0"/>
                <a:cs typeface="Arial" charset="0"/>
              </a:rPr>
              <a:t>10-</a:t>
            </a:r>
            <a:fld id="{77EA328D-A377-4133-A576-D0184393D108}" type="slidenum">
              <a:rPr lang="en-US" smtClean="0">
                <a:latin typeface="Arial" charset="0"/>
                <a:cs typeface="Arial" charset="0"/>
              </a:rPr>
              <a:pPr/>
              <a:t>46</a:t>
            </a:fld>
            <a:endParaRPr lang="en-US" smtClean="0">
              <a:latin typeface="Arial" charset="0"/>
              <a:cs typeface="Arial" charset="0"/>
            </a:endParaRPr>
          </a:p>
        </p:txBody>
      </p:sp>
      <p:sp>
        <p:nvSpPr>
          <p:cNvPr id="217092" name="Text Box 5"/>
          <p:cNvSpPr txBox="1">
            <a:spLocks noChangeArrowheads="1"/>
          </p:cNvSpPr>
          <p:nvPr/>
        </p:nvSpPr>
        <p:spPr bwMode="auto">
          <a:xfrm>
            <a:off x="746125" y="4689475"/>
            <a:ext cx="184150" cy="457200"/>
          </a:xfrm>
          <a:prstGeom prst="rect">
            <a:avLst/>
          </a:prstGeom>
          <a:noFill/>
          <a:ln w="9525">
            <a:noFill/>
            <a:miter lim="800000"/>
            <a:headEnd/>
            <a:tailEnd/>
          </a:ln>
        </p:spPr>
        <p:txBody>
          <a:bodyPr wrap="none">
            <a:spAutoFit/>
          </a:bodyPr>
          <a:lstStyle/>
          <a:p>
            <a:pPr eaLnBrk="0" hangingPunct="0"/>
            <a:endParaRPr lang="en-CA"/>
          </a:p>
        </p:txBody>
      </p:sp>
      <p:sp>
        <p:nvSpPr>
          <p:cNvPr id="10" name="Rectangle 9"/>
          <p:cNvSpPr/>
          <p:nvPr/>
        </p:nvSpPr>
        <p:spPr>
          <a:xfrm>
            <a:off x="611188" y="4652963"/>
            <a:ext cx="2265362" cy="369887"/>
          </a:xfrm>
          <a:prstGeom prst="rect">
            <a:avLst/>
          </a:prstGeom>
        </p:spPr>
        <p:txBody>
          <a:bodyPr wrap="none">
            <a:spAutoFit/>
          </a:bodyPr>
          <a:lstStyle/>
          <a:p>
            <a:pPr algn="ctr" eaLnBrk="0" hangingPunct="0">
              <a:defRPr/>
            </a:pPr>
            <a:r>
              <a:rPr lang="en-US" sz="1800" dirty="0">
                <a:solidFill>
                  <a:srgbClr val="CC0000"/>
                </a:solidFill>
                <a:latin typeface="+mn-lt"/>
              </a:rPr>
              <a:t>SST = SSB + SSBL + SSE</a:t>
            </a:r>
            <a:endParaRPr lang="en-US" sz="1800" dirty="0">
              <a:solidFill>
                <a:srgbClr val="CC0000"/>
              </a:solidFill>
            </a:endParaRPr>
          </a:p>
        </p:txBody>
      </p:sp>
      <p:sp>
        <p:nvSpPr>
          <p:cNvPr id="8" name="TextBox 7"/>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L03</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pPr eaLnBrk="1" hangingPunct="1">
              <a:defRPr/>
            </a:pPr>
            <a:r>
              <a:rPr lang="en-US" dirty="0" smtClean="0"/>
              <a:t>Sum of Squares</a:t>
            </a:r>
          </a:p>
        </p:txBody>
      </p:sp>
      <p:sp>
        <p:nvSpPr>
          <p:cNvPr id="16390" name="Rectangle 3"/>
          <p:cNvSpPr>
            <a:spLocks noGrp="1" noChangeArrowheads="1"/>
          </p:cNvSpPr>
          <p:nvPr>
            <p:ph idx="1"/>
          </p:nvPr>
        </p:nvSpPr>
        <p:spPr>
          <a:xfrm>
            <a:off x="636588" y="1066800"/>
            <a:ext cx="7924800" cy="5410200"/>
          </a:xfrm>
        </p:spPr>
        <p:txBody>
          <a:bodyPr/>
          <a:lstStyle/>
          <a:p>
            <a:pPr eaLnBrk="1" hangingPunct="1"/>
            <a:r>
              <a:rPr lang="en-US" sz="2500" i="1" smtClean="0">
                <a:solidFill>
                  <a:srgbClr val="CC0000"/>
                </a:solidFill>
              </a:rPr>
              <a:t>SSB</a:t>
            </a:r>
            <a:r>
              <a:rPr lang="en-US" sz="2500" smtClean="0"/>
              <a:t> measures the amount of between-groups variability</a:t>
            </a:r>
          </a:p>
          <a:p>
            <a:pPr eaLnBrk="1" hangingPunct="1"/>
            <a:endParaRPr lang="en-US" sz="2500" smtClean="0"/>
          </a:p>
          <a:p>
            <a:pPr eaLnBrk="1" hangingPunct="1"/>
            <a:endParaRPr lang="en-US" sz="2500" smtClean="0"/>
          </a:p>
          <a:p>
            <a:pPr eaLnBrk="1" hangingPunct="1"/>
            <a:r>
              <a:rPr lang="en-US" sz="2500" i="1" smtClean="0">
                <a:solidFill>
                  <a:srgbClr val="CC0000"/>
                </a:solidFill>
              </a:rPr>
              <a:t>SSBL</a:t>
            </a:r>
            <a:r>
              <a:rPr lang="en-US" sz="2500" smtClean="0"/>
              <a:t> measures the amount of variability due to the blocks</a:t>
            </a:r>
          </a:p>
          <a:p>
            <a:pPr eaLnBrk="1" hangingPunct="1"/>
            <a:endParaRPr lang="en-US" sz="2500" smtClean="0"/>
          </a:p>
          <a:p>
            <a:pPr eaLnBrk="1" hangingPunct="1"/>
            <a:r>
              <a:rPr lang="en-US" sz="2500" i="1" smtClean="0">
                <a:solidFill>
                  <a:srgbClr val="CC0000"/>
                </a:solidFill>
              </a:rPr>
              <a:t>SST</a:t>
            </a:r>
            <a:r>
              <a:rPr lang="en-US" sz="2500" smtClean="0"/>
              <a:t> measures the total amount of variability</a:t>
            </a:r>
          </a:p>
          <a:p>
            <a:pPr eaLnBrk="1" hangingPunct="1"/>
            <a:endParaRPr lang="en-US" sz="2500" smtClean="0"/>
          </a:p>
          <a:p>
            <a:pPr eaLnBrk="1" hangingPunct="1"/>
            <a:endParaRPr lang="en-US" sz="2500" smtClean="0"/>
          </a:p>
          <a:p>
            <a:pPr eaLnBrk="1" hangingPunct="1"/>
            <a:r>
              <a:rPr lang="en-US" sz="2500" i="1" smtClean="0">
                <a:solidFill>
                  <a:srgbClr val="CC0000"/>
                </a:solidFill>
              </a:rPr>
              <a:t>SSE</a:t>
            </a:r>
            <a:r>
              <a:rPr lang="en-US" sz="2500" smtClean="0"/>
              <a:t> measures the amount of the variability due to error</a:t>
            </a:r>
          </a:p>
          <a:p>
            <a:pPr algn="ctr" eaLnBrk="1" hangingPunct="1">
              <a:spcBef>
                <a:spcPct val="45000"/>
              </a:spcBef>
              <a:buFontTx/>
              <a:buNone/>
            </a:pPr>
            <a:r>
              <a:rPr lang="en-US" sz="2500" i="1" smtClean="0"/>
              <a:t>    </a:t>
            </a:r>
            <a:r>
              <a:rPr lang="en-US" sz="2500" i="1" smtClean="0">
                <a:solidFill>
                  <a:srgbClr val="CC0000"/>
                </a:solidFill>
              </a:rPr>
              <a:t>SSE</a:t>
            </a:r>
            <a:r>
              <a:rPr lang="en-US" sz="2500" smtClean="0">
                <a:solidFill>
                  <a:srgbClr val="CC0000"/>
                </a:solidFill>
              </a:rPr>
              <a:t> = </a:t>
            </a:r>
            <a:r>
              <a:rPr lang="en-US" sz="2500" i="1" smtClean="0">
                <a:solidFill>
                  <a:srgbClr val="CC0000"/>
                </a:solidFill>
              </a:rPr>
              <a:t>SST</a:t>
            </a:r>
            <a:r>
              <a:rPr lang="en-US" sz="2500" smtClean="0">
                <a:solidFill>
                  <a:srgbClr val="CC0000"/>
                </a:solidFill>
              </a:rPr>
              <a:t> – </a:t>
            </a:r>
            <a:r>
              <a:rPr lang="en-US" sz="2500" i="1" smtClean="0">
                <a:solidFill>
                  <a:srgbClr val="CC0000"/>
                </a:solidFill>
              </a:rPr>
              <a:t>SSB</a:t>
            </a:r>
            <a:r>
              <a:rPr lang="en-US" sz="2500" smtClean="0">
                <a:solidFill>
                  <a:srgbClr val="CC0000"/>
                </a:solidFill>
              </a:rPr>
              <a:t> – </a:t>
            </a:r>
            <a:r>
              <a:rPr lang="en-US" sz="2500" i="1" smtClean="0">
                <a:solidFill>
                  <a:srgbClr val="CC0000"/>
                </a:solidFill>
              </a:rPr>
              <a:t>SSBL</a:t>
            </a:r>
          </a:p>
        </p:txBody>
      </p:sp>
      <p:sp>
        <p:nvSpPr>
          <p:cNvPr id="16391" name="Slide Number Placeholder 7"/>
          <p:cNvSpPr>
            <a:spLocks noGrp="1"/>
          </p:cNvSpPr>
          <p:nvPr>
            <p:ph type="sldNum" sz="quarter" idx="10"/>
          </p:nvPr>
        </p:nvSpPr>
        <p:spPr>
          <a:noFill/>
        </p:spPr>
        <p:txBody>
          <a:bodyPr/>
          <a:lstStyle/>
          <a:p>
            <a:r>
              <a:rPr lang="en-US" smtClean="0">
                <a:latin typeface="Arial" charset="0"/>
                <a:cs typeface="Arial" charset="0"/>
              </a:rPr>
              <a:t>10-</a:t>
            </a:r>
            <a:fld id="{C2D935D7-7C01-4AC3-B9F9-759E20CF8E2D}" type="slidenum">
              <a:rPr lang="en-US" smtClean="0">
                <a:latin typeface="Arial" charset="0"/>
                <a:cs typeface="Arial" charset="0"/>
              </a:rPr>
              <a:pPr/>
              <a:t>47</a:t>
            </a:fld>
            <a:endParaRPr lang="en-US" smtClean="0">
              <a:latin typeface="Arial" charset="0"/>
              <a:cs typeface="Arial" charset="0"/>
            </a:endParaRPr>
          </a:p>
        </p:txBody>
      </p:sp>
      <p:graphicFrame>
        <p:nvGraphicFramePr>
          <p:cNvPr id="16386" name="Object 8"/>
          <p:cNvGraphicFramePr>
            <a:graphicFrameLocks noChangeAspect="1"/>
          </p:cNvGraphicFramePr>
          <p:nvPr/>
        </p:nvGraphicFramePr>
        <p:xfrm>
          <a:off x="3276600" y="1557338"/>
          <a:ext cx="2281238" cy="825500"/>
        </p:xfrm>
        <a:graphic>
          <a:graphicData uri="http://schemas.openxmlformats.org/presentationml/2006/ole">
            <p:oleObj spid="_x0000_s16386" name="Equation" r:id="rId3" imgW="1193760" imgH="431640" progId="Equation.3">
              <p:embed/>
            </p:oleObj>
          </a:graphicData>
        </a:graphic>
      </p:graphicFrame>
      <p:graphicFrame>
        <p:nvGraphicFramePr>
          <p:cNvPr id="16387" name="Object 9"/>
          <p:cNvGraphicFramePr>
            <a:graphicFrameLocks noChangeAspect="1"/>
          </p:cNvGraphicFramePr>
          <p:nvPr/>
        </p:nvGraphicFramePr>
        <p:xfrm>
          <a:off x="3276600" y="2924175"/>
          <a:ext cx="2425700" cy="833438"/>
        </p:xfrm>
        <a:graphic>
          <a:graphicData uri="http://schemas.openxmlformats.org/presentationml/2006/ole">
            <p:oleObj spid="_x0000_s16387" name="Equation" r:id="rId4" imgW="1257120" imgH="431640" progId="Equation.3">
              <p:embed/>
            </p:oleObj>
          </a:graphicData>
        </a:graphic>
      </p:graphicFrame>
      <p:graphicFrame>
        <p:nvGraphicFramePr>
          <p:cNvPr id="16388" name="Object 10"/>
          <p:cNvGraphicFramePr>
            <a:graphicFrameLocks noChangeAspect="1"/>
          </p:cNvGraphicFramePr>
          <p:nvPr/>
        </p:nvGraphicFramePr>
        <p:xfrm>
          <a:off x="3276600" y="4221163"/>
          <a:ext cx="2590800" cy="889000"/>
        </p:xfrm>
        <a:graphic>
          <a:graphicData uri="http://schemas.openxmlformats.org/presentationml/2006/ole">
            <p:oleObj spid="_x0000_s16388" name="Equation" r:id="rId5" imgW="1295280" imgH="444240" progId="Equation.3">
              <p:embed/>
            </p:oleObj>
          </a:graphicData>
        </a:graphic>
      </p:graphicFrame>
      <p:sp>
        <p:nvSpPr>
          <p:cNvPr id="9" name="TextBox 8"/>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L03</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pPr eaLnBrk="1" hangingPunct="1">
              <a:defRPr/>
            </a:pPr>
            <a:r>
              <a:rPr lang="en-US" dirty="0" smtClean="0"/>
              <a:t>Example 10.6 Sum of Squares</a:t>
            </a:r>
          </a:p>
        </p:txBody>
      </p:sp>
      <p:sp>
        <p:nvSpPr>
          <p:cNvPr id="65540" name="Rectangle 3"/>
          <p:cNvSpPr>
            <a:spLocks noGrp="1" noChangeArrowheads="1"/>
          </p:cNvSpPr>
          <p:nvPr>
            <p:ph idx="1"/>
          </p:nvPr>
        </p:nvSpPr>
        <p:spPr>
          <a:xfrm>
            <a:off x="636588" y="1066800"/>
            <a:ext cx="7924800" cy="5410200"/>
          </a:xfrm>
        </p:spPr>
        <p:txBody>
          <a:bodyPr/>
          <a:lstStyle/>
          <a:p>
            <a:pPr marL="342900" lvl="1" indent="-342900" eaLnBrk="1" hangingPunct="1">
              <a:buClr>
                <a:schemeClr val="accent2"/>
              </a:buClr>
              <a:defRPr/>
            </a:pPr>
            <a:r>
              <a:rPr lang="en-US" sz="2800" dirty="0" smtClean="0"/>
              <a:t>For </a:t>
            </a:r>
            <a:r>
              <a:rPr lang="en-US" sz="2600" dirty="0" smtClean="0"/>
              <a:t>p = 4 groups (production methods), b = 3 blocks (machine operators), n = 12 observations</a:t>
            </a:r>
            <a:endParaRPr lang="en-US" sz="2800" dirty="0" smtClean="0"/>
          </a:p>
          <a:p>
            <a:pPr lvl="1" eaLnBrk="1" hangingPunct="1">
              <a:defRPr/>
            </a:pPr>
            <a:r>
              <a:rPr lang="en-US" b="1" dirty="0" smtClean="0">
                <a:solidFill>
                  <a:srgbClr val="CC0000"/>
                </a:solidFill>
              </a:rPr>
              <a:t>SSB</a:t>
            </a:r>
            <a:r>
              <a:rPr lang="en-US" dirty="0" smtClean="0"/>
              <a:t> =  3[(10.3333 - 7.5833)</a:t>
            </a:r>
            <a:r>
              <a:rPr lang="en-US" baseline="30000" dirty="0" smtClean="0"/>
              <a:t>2</a:t>
            </a:r>
            <a:r>
              <a:rPr lang="en-US" dirty="0" smtClean="0"/>
              <a:t> + (10.3333 - 7.5833)</a:t>
            </a:r>
            <a:r>
              <a:rPr lang="en-US" baseline="30000" dirty="0" smtClean="0"/>
              <a:t>2</a:t>
            </a:r>
            <a:r>
              <a:rPr lang="en-US" dirty="0" smtClean="0"/>
              <a:t> + (5.0 - 7.5833)</a:t>
            </a:r>
            <a:r>
              <a:rPr lang="en-US" baseline="30000" dirty="0" smtClean="0"/>
              <a:t>2</a:t>
            </a:r>
            <a:r>
              <a:rPr lang="en-US" dirty="0" smtClean="0"/>
              <a:t>  	            + (4.6667 - 7.5833)</a:t>
            </a:r>
            <a:r>
              <a:rPr lang="en-US" baseline="30000" dirty="0" smtClean="0"/>
              <a:t>2</a:t>
            </a:r>
            <a:r>
              <a:rPr lang="en-US" dirty="0" smtClean="0"/>
              <a:t>] </a:t>
            </a:r>
            <a:r>
              <a:rPr lang="en-US" b="1" dirty="0" smtClean="0">
                <a:solidFill>
                  <a:srgbClr val="CC0000"/>
                </a:solidFill>
              </a:rPr>
              <a:t>=</a:t>
            </a:r>
            <a:r>
              <a:rPr lang="en-US" dirty="0" smtClean="0">
                <a:solidFill>
                  <a:srgbClr val="CC0000"/>
                </a:solidFill>
              </a:rPr>
              <a:t> </a:t>
            </a:r>
            <a:r>
              <a:rPr lang="en-US" b="1" dirty="0" smtClean="0">
                <a:solidFill>
                  <a:srgbClr val="CC0000"/>
                </a:solidFill>
              </a:rPr>
              <a:t>90.9167</a:t>
            </a:r>
          </a:p>
          <a:p>
            <a:pPr lvl="1" eaLnBrk="1" hangingPunct="1">
              <a:defRPr/>
            </a:pPr>
            <a:r>
              <a:rPr lang="en-US" b="1" dirty="0" smtClean="0">
                <a:solidFill>
                  <a:srgbClr val="CC0000"/>
                </a:solidFill>
              </a:rPr>
              <a:t>SSBL</a:t>
            </a:r>
            <a:r>
              <a:rPr lang="en-US" dirty="0" smtClean="0"/>
              <a:t> = 4[(6.0 - 7.5833)</a:t>
            </a:r>
            <a:r>
              <a:rPr lang="en-US" baseline="30000" dirty="0" smtClean="0"/>
              <a:t>2</a:t>
            </a:r>
            <a:r>
              <a:rPr lang="en-US" dirty="0" smtClean="0"/>
              <a:t> + (7.75 - 7.5833)</a:t>
            </a:r>
            <a:r>
              <a:rPr lang="en-US" baseline="30000" dirty="0" smtClean="0"/>
              <a:t>2</a:t>
            </a:r>
            <a:r>
              <a:rPr lang="en-US" dirty="0" smtClean="0"/>
              <a:t> + (9.0 - 7.5833)</a:t>
            </a:r>
            <a:r>
              <a:rPr lang="en-US" baseline="30000" dirty="0" smtClean="0"/>
              <a:t>2</a:t>
            </a:r>
            <a:r>
              <a:rPr lang="en-US" dirty="0" smtClean="0"/>
              <a:t>] 	 	       </a:t>
            </a:r>
            <a:r>
              <a:rPr lang="en-US" b="1" dirty="0" smtClean="0">
                <a:solidFill>
                  <a:srgbClr val="CC0000"/>
                </a:solidFill>
              </a:rPr>
              <a:t>=</a:t>
            </a:r>
            <a:r>
              <a:rPr lang="en-US" dirty="0" smtClean="0">
                <a:solidFill>
                  <a:srgbClr val="CC0000"/>
                </a:solidFill>
              </a:rPr>
              <a:t> </a:t>
            </a:r>
            <a:r>
              <a:rPr lang="en-US" b="1" dirty="0" smtClean="0">
                <a:solidFill>
                  <a:srgbClr val="CC0000"/>
                </a:solidFill>
              </a:rPr>
              <a:t>18.1667 </a:t>
            </a:r>
          </a:p>
          <a:p>
            <a:pPr lvl="1" eaLnBrk="1" hangingPunct="1">
              <a:defRPr/>
            </a:pPr>
            <a:r>
              <a:rPr lang="en-US" b="1" dirty="0" smtClean="0">
                <a:solidFill>
                  <a:srgbClr val="CC0000"/>
                </a:solidFill>
              </a:rPr>
              <a:t>SST</a:t>
            </a:r>
            <a:r>
              <a:rPr lang="en-US" dirty="0" smtClean="0"/>
              <a:t> = (9 - 7.5833)</a:t>
            </a:r>
            <a:r>
              <a:rPr lang="en-US" baseline="30000" dirty="0" smtClean="0"/>
              <a:t>2</a:t>
            </a:r>
            <a:r>
              <a:rPr lang="en-US" dirty="0" smtClean="0"/>
              <a:t> + (10 - 7.5833)</a:t>
            </a:r>
            <a:r>
              <a:rPr lang="en-US" baseline="30000" dirty="0" smtClean="0"/>
              <a:t>2</a:t>
            </a:r>
            <a:r>
              <a:rPr lang="en-US" dirty="0" smtClean="0"/>
              <a:t> + (12 - 7.5833)</a:t>
            </a:r>
            <a:r>
              <a:rPr lang="en-US" baseline="30000" dirty="0" smtClean="0"/>
              <a:t>2</a:t>
            </a:r>
            <a:r>
              <a:rPr lang="en-US" dirty="0" smtClean="0"/>
              <a:t> + (8 - 7.5833)</a:t>
            </a:r>
            <a:r>
              <a:rPr lang="en-US" baseline="30000" dirty="0" smtClean="0"/>
              <a:t>2</a:t>
            </a:r>
            <a:r>
              <a:rPr lang="en-US" dirty="0" smtClean="0"/>
              <a:t>    	           + (11 - 7.5833)</a:t>
            </a:r>
            <a:r>
              <a:rPr lang="en-US" baseline="30000" dirty="0" smtClean="0"/>
              <a:t>2</a:t>
            </a:r>
            <a:r>
              <a:rPr lang="en-US" dirty="0" smtClean="0"/>
              <a:t> + (12 - 7.5833)</a:t>
            </a:r>
            <a:r>
              <a:rPr lang="en-US" baseline="30000" dirty="0" smtClean="0"/>
              <a:t>2</a:t>
            </a:r>
            <a:r>
              <a:rPr lang="en-US" dirty="0" smtClean="0"/>
              <a:t> + (3 - 7.5833)</a:t>
            </a:r>
            <a:r>
              <a:rPr lang="en-US" baseline="30000" dirty="0" smtClean="0"/>
              <a:t>2</a:t>
            </a:r>
            <a:r>
              <a:rPr lang="en-US" dirty="0" smtClean="0"/>
              <a:t>                           	           + (5 - 7.5833)</a:t>
            </a:r>
            <a:r>
              <a:rPr lang="en-US" baseline="30000" dirty="0" smtClean="0"/>
              <a:t>2</a:t>
            </a:r>
            <a:r>
              <a:rPr lang="en-US" dirty="0" smtClean="0"/>
              <a:t> + (7 - 7.5833)</a:t>
            </a:r>
            <a:r>
              <a:rPr lang="en-US" baseline="30000" dirty="0" smtClean="0"/>
              <a:t>2</a:t>
            </a:r>
            <a:r>
              <a:rPr lang="en-US" dirty="0" smtClean="0"/>
              <a:t> + (4 - 7.5833)</a:t>
            </a:r>
            <a:r>
              <a:rPr lang="en-US" baseline="30000" dirty="0" smtClean="0"/>
              <a:t>2</a:t>
            </a:r>
            <a:r>
              <a:rPr lang="en-US" dirty="0" smtClean="0"/>
              <a:t> + (5 - 7.5833)</a:t>
            </a:r>
            <a:r>
              <a:rPr lang="en-US" baseline="30000" dirty="0" smtClean="0"/>
              <a:t>2</a:t>
            </a:r>
            <a:r>
              <a:rPr lang="en-US" dirty="0" smtClean="0"/>
              <a:t>     	           + (5 - 7.5833)</a:t>
            </a:r>
            <a:r>
              <a:rPr lang="en-US" baseline="30000" dirty="0" smtClean="0"/>
              <a:t>2</a:t>
            </a:r>
            <a:r>
              <a:rPr lang="en-US" dirty="0" smtClean="0"/>
              <a:t> </a:t>
            </a:r>
            <a:r>
              <a:rPr lang="en-US" b="1" dirty="0" smtClean="0">
                <a:solidFill>
                  <a:srgbClr val="CC0000"/>
                </a:solidFill>
              </a:rPr>
              <a:t>=</a:t>
            </a:r>
            <a:r>
              <a:rPr lang="en-US" dirty="0" smtClean="0">
                <a:solidFill>
                  <a:srgbClr val="CC0000"/>
                </a:solidFill>
              </a:rPr>
              <a:t> </a:t>
            </a:r>
            <a:r>
              <a:rPr lang="en-US" b="1" dirty="0" smtClean="0">
                <a:solidFill>
                  <a:srgbClr val="CC0000"/>
                </a:solidFill>
              </a:rPr>
              <a:t>112.9167</a:t>
            </a:r>
            <a:endParaRPr lang="en-US" dirty="0" smtClean="0">
              <a:solidFill>
                <a:srgbClr val="CC0000"/>
              </a:solidFill>
            </a:endParaRPr>
          </a:p>
          <a:p>
            <a:pPr lvl="1" eaLnBrk="1" hangingPunct="1">
              <a:defRPr/>
            </a:pPr>
            <a:r>
              <a:rPr lang="en-US" b="1" dirty="0" smtClean="0">
                <a:solidFill>
                  <a:srgbClr val="CC0000"/>
                </a:solidFill>
              </a:rPr>
              <a:t>SSE</a:t>
            </a:r>
            <a:r>
              <a:rPr lang="en-US" dirty="0" smtClean="0">
                <a:solidFill>
                  <a:srgbClr val="CC0000"/>
                </a:solidFill>
              </a:rPr>
              <a:t> </a:t>
            </a:r>
            <a:r>
              <a:rPr lang="en-US" dirty="0" smtClean="0"/>
              <a:t>= 112.9167 - 90.9167 - 18.1667 </a:t>
            </a:r>
            <a:r>
              <a:rPr lang="en-US" b="1" dirty="0" smtClean="0">
                <a:solidFill>
                  <a:srgbClr val="CC0000"/>
                </a:solidFill>
              </a:rPr>
              <a:t>=</a:t>
            </a:r>
            <a:r>
              <a:rPr lang="en-US" dirty="0" smtClean="0">
                <a:solidFill>
                  <a:srgbClr val="CC0000"/>
                </a:solidFill>
              </a:rPr>
              <a:t> </a:t>
            </a:r>
            <a:r>
              <a:rPr lang="en-US" b="1" dirty="0" smtClean="0">
                <a:solidFill>
                  <a:srgbClr val="CC0000"/>
                </a:solidFill>
              </a:rPr>
              <a:t>3.8333</a:t>
            </a:r>
          </a:p>
          <a:p>
            <a:pPr lvl="1" eaLnBrk="1" hangingPunct="1">
              <a:defRPr/>
            </a:pPr>
            <a:endParaRPr lang="en-US" b="1" dirty="0" smtClean="0">
              <a:solidFill>
                <a:srgbClr val="CC0000"/>
              </a:solidFill>
            </a:endParaRPr>
          </a:p>
          <a:p>
            <a:pPr lvl="1" eaLnBrk="1" hangingPunct="1">
              <a:defRPr/>
            </a:pPr>
            <a:r>
              <a:rPr lang="en-US" b="1" i="1" dirty="0" smtClean="0">
                <a:solidFill>
                  <a:srgbClr val="CC0000"/>
                </a:solidFill>
              </a:rPr>
              <a:t>MSB</a:t>
            </a:r>
            <a:r>
              <a:rPr lang="en-US" dirty="0" smtClean="0"/>
              <a:t> = </a:t>
            </a:r>
            <a:r>
              <a:rPr lang="en-US" i="1" dirty="0" smtClean="0"/>
              <a:t>SSB</a:t>
            </a:r>
            <a:r>
              <a:rPr lang="en-US" dirty="0" smtClean="0"/>
              <a:t>/(</a:t>
            </a:r>
            <a:r>
              <a:rPr lang="en-US" i="1" dirty="0" smtClean="0"/>
              <a:t>p-1</a:t>
            </a:r>
            <a:r>
              <a:rPr lang="en-US" dirty="0" smtClean="0"/>
              <a:t>) = 90.9167/3 </a:t>
            </a:r>
            <a:r>
              <a:rPr lang="en-US" b="1" dirty="0" smtClean="0">
                <a:solidFill>
                  <a:srgbClr val="CC0000"/>
                </a:solidFill>
              </a:rPr>
              <a:t>= 30.3056</a:t>
            </a:r>
          </a:p>
          <a:p>
            <a:pPr lvl="1" eaLnBrk="1" hangingPunct="1">
              <a:defRPr/>
            </a:pPr>
            <a:r>
              <a:rPr lang="en-US" b="1" dirty="0" smtClean="0">
                <a:solidFill>
                  <a:srgbClr val="CC0000"/>
                </a:solidFill>
              </a:rPr>
              <a:t>MSE </a:t>
            </a:r>
            <a:r>
              <a:rPr lang="en-US" dirty="0" smtClean="0"/>
              <a:t>= SSE/(p-1)(b-1)= 3.8333/(3)(2) </a:t>
            </a:r>
            <a:r>
              <a:rPr lang="en-US" b="1" dirty="0" smtClean="0">
                <a:solidFill>
                  <a:srgbClr val="CC0000"/>
                </a:solidFill>
              </a:rPr>
              <a:t>= 0.6389</a:t>
            </a:r>
          </a:p>
          <a:p>
            <a:pPr lvl="1" eaLnBrk="1" hangingPunct="1">
              <a:defRPr/>
            </a:pPr>
            <a:r>
              <a:rPr lang="en-US" b="1" i="1" dirty="0" smtClean="0">
                <a:solidFill>
                  <a:srgbClr val="CC0000"/>
                </a:solidFill>
              </a:rPr>
              <a:t>MSBL</a:t>
            </a:r>
            <a:r>
              <a:rPr lang="en-US" b="1" dirty="0" smtClean="0">
                <a:solidFill>
                  <a:srgbClr val="CC0000"/>
                </a:solidFill>
              </a:rPr>
              <a:t> =</a:t>
            </a:r>
            <a:r>
              <a:rPr lang="en-US" dirty="0" smtClean="0"/>
              <a:t> </a:t>
            </a:r>
            <a:r>
              <a:rPr lang="en-US" i="1" dirty="0" smtClean="0"/>
              <a:t>SSBL</a:t>
            </a:r>
            <a:r>
              <a:rPr lang="en-US" dirty="0" smtClean="0"/>
              <a:t>/(</a:t>
            </a:r>
            <a:r>
              <a:rPr lang="en-US" i="1" dirty="0" smtClean="0"/>
              <a:t>b</a:t>
            </a:r>
            <a:r>
              <a:rPr lang="en-US" dirty="0" smtClean="0"/>
              <a:t>-1) = 18.1667/2 </a:t>
            </a:r>
            <a:r>
              <a:rPr lang="en-US" b="1" dirty="0" smtClean="0">
                <a:solidFill>
                  <a:srgbClr val="CC0000"/>
                </a:solidFill>
              </a:rPr>
              <a:t>= 9.0834</a:t>
            </a:r>
          </a:p>
          <a:p>
            <a:pPr lvl="1" eaLnBrk="1" hangingPunct="1">
              <a:defRPr/>
            </a:pPr>
            <a:endParaRPr lang="en-US" dirty="0" smtClean="0"/>
          </a:p>
        </p:txBody>
      </p:sp>
      <p:sp>
        <p:nvSpPr>
          <p:cNvPr id="221187" name="Slide Number Placeholder 4"/>
          <p:cNvSpPr>
            <a:spLocks noGrp="1"/>
          </p:cNvSpPr>
          <p:nvPr>
            <p:ph type="sldNum" sz="quarter" idx="10"/>
          </p:nvPr>
        </p:nvSpPr>
        <p:spPr>
          <a:noFill/>
        </p:spPr>
        <p:txBody>
          <a:bodyPr/>
          <a:lstStyle/>
          <a:p>
            <a:r>
              <a:rPr lang="en-US" smtClean="0">
                <a:latin typeface="Arial" charset="0"/>
                <a:cs typeface="Arial" charset="0"/>
              </a:rPr>
              <a:t>10-</a:t>
            </a:r>
            <a:fld id="{0085B513-63E2-4528-A3D8-32A9C9FA50B0}" type="slidenum">
              <a:rPr lang="en-US" smtClean="0">
                <a:latin typeface="Arial" charset="0"/>
                <a:cs typeface="Arial" charset="0"/>
              </a:rPr>
              <a:pPr/>
              <a:t>48</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7" name="Picture 9"/>
          <p:cNvPicPr>
            <a:picLocks noChangeAspect="1" noChangeArrowheads="1"/>
          </p:cNvPicPr>
          <p:nvPr/>
        </p:nvPicPr>
        <p:blipFill>
          <a:blip r:embed="rId2"/>
          <a:srcRect/>
          <a:stretch>
            <a:fillRect/>
          </a:stretch>
        </p:blipFill>
        <p:spPr bwMode="auto">
          <a:xfrm>
            <a:off x="900113" y="2205038"/>
            <a:ext cx="7632700" cy="3478212"/>
          </a:xfrm>
          <a:prstGeom prst="rect">
            <a:avLst/>
          </a:prstGeom>
          <a:noFill/>
          <a:ln w="9525">
            <a:noFill/>
            <a:miter lim="800000"/>
            <a:headEnd/>
            <a:tailEnd/>
          </a:ln>
          <a:effectLst/>
        </p:spPr>
      </p:pic>
      <p:sp>
        <p:nvSpPr>
          <p:cNvPr id="2" name="Title 1"/>
          <p:cNvSpPr>
            <a:spLocks noGrp="1"/>
          </p:cNvSpPr>
          <p:nvPr>
            <p:ph type="title"/>
          </p:nvPr>
        </p:nvSpPr>
        <p:spPr/>
        <p:txBody>
          <a:bodyPr/>
          <a:lstStyle/>
          <a:p>
            <a:pPr eaLnBrk="1" hangingPunct="1">
              <a:defRPr/>
            </a:pPr>
            <a:r>
              <a:rPr lang="en-US" dirty="0" smtClean="0"/>
              <a:t>MegaStat ANOVA </a:t>
            </a:r>
            <a:endParaRPr lang="en-US" dirty="0"/>
          </a:p>
        </p:txBody>
      </p:sp>
      <p:sp>
        <p:nvSpPr>
          <p:cNvPr id="222210" name="Content Placeholder 2"/>
          <p:cNvSpPr>
            <a:spLocks noGrp="1"/>
          </p:cNvSpPr>
          <p:nvPr>
            <p:ph idx="1"/>
          </p:nvPr>
        </p:nvSpPr>
        <p:spPr>
          <a:xfrm>
            <a:off x="636588" y="1066800"/>
            <a:ext cx="7924800" cy="5410200"/>
          </a:xfrm>
        </p:spPr>
        <p:txBody>
          <a:bodyPr/>
          <a:lstStyle/>
          <a:p>
            <a:pPr eaLnBrk="1" hangingPunct="1"/>
            <a:r>
              <a:rPr lang="en-US" smtClean="0"/>
              <a:t>Locate SSB, SSBL, SST, SSE, MSB, MSE, MSBL on the ANOVA output </a:t>
            </a:r>
          </a:p>
        </p:txBody>
      </p:sp>
      <p:sp>
        <p:nvSpPr>
          <p:cNvPr id="222211" name="Slide Number Placeholder 3"/>
          <p:cNvSpPr>
            <a:spLocks noGrp="1"/>
          </p:cNvSpPr>
          <p:nvPr>
            <p:ph type="sldNum" sz="quarter" idx="10"/>
          </p:nvPr>
        </p:nvSpPr>
        <p:spPr>
          <a:noFill/>
        </p:spPr>
        <p:txBody>
          <a:bodyPr/>
          <a:lstStyle/>
          <a:p>
            <a:r>
              <a:rPr lang="en-US" smtClean="0">
                <a:latin typeface="Arial" charset="0"/>
                <a:cs typeface="Arial" charset="0"/>
              </a:rPr>
              <a:t>10-</a:t>
            </a:r>
            <a:fld id="{7C6CDEC6-2BE6-462B-A4BE-41C0A68762E5}" type="slidenum">
              <a:rPr lang="en-US" smtClean="0">
                <a:latin typeface="Arial" charset="0"/>
                <a:cs typeface="Arial" charset="0"/>
              </a:rPr>
              <a:pPr/>
              <a:t>49</a:t>
            </a:fld>
            <a:endParaRPr lang="en-US" smtClean="0">
              <a:latin typeface="Arial" charset="0"/>
              <a:cs typeface="Arial" charset="0"/>
            </a:endParaRPr>
          </a:p>
        </p:txBody>
      </p:sp>
      <p:sp>
        <p:nvSpPr>
          <p:cNvPr id="222213" name="Line Callout 3 8"/>
          <p:cNvSpPr>
            <a:spLocks/>
          </p:cNvSpPr>
          <p:nvPr/>
        </p:nvSpPr>
        <p:spPr bwMode="auto">
          <a:xfrm>
            <a:off x="250825" y="4076700"/>
            <a:ext cx="504825" cy="431800"/>
          </a:xfrm>
          <a:prstGeom prst="borderCallout3">
            <a:avLst>
              <a:gd name="adj1" fmla="val 49218"/>
              <a:gd name="adj2" fmla="val -1495"/>
              <a:gd name="adj3" fmla="val 49356"/>
              <a:gd name="adj4" fmla="val -28574"/>
              <a:gd name="adj5" fmla="val 135819"/>
              <a:gd name="adj6" fmla="val -30412"/>
              <a:gd name="adj7" fmla="val 169713"/>
              <a:gd name="adj8" fmla="val 143282"/>
            </a:avLst>
          </a:prstGeom>
          <a:noFill/>
          <a:ln w="9525" algn="ctr">
            <a:solidFill>
              <a:schemeClr val="tx1"/>
            </a:solidFill>
            <a:round/>
            <a:headEnd/>
            <a:tailEnd/>
          </a:ln>
        </p:spPr>
        <p:txBody>
          <a:bodyPr anchor="ctr"/>
          <a:lstStyle/>
          <a:p>
            <a:pPr algn="ctr"/>
            <a:r>
              <a:rPr lang="en-US" sz="1800">
                <a:solidFill>
                  <a:srgbClr val="CC0000"/>
                </a:solidFill>
                <a:latin typeface="Arial" charset="0"/>
              </a:rPr>
              <a:t>B</a:t>
            </a:r>
          </a:p>
        </p:txBody>
      </p:sp>
      <p:sp>
        <p:nvSpPr>
          <p:cNvPr id="222214" name="Line Callout 3 9"/>
          <p:cNvSpPr>
            <a:spLocks/>
          </p:cNvSpPr>
          <p:nvPr/>
        </p:nvSpPr>
        <p:spPr bwMode="auto">
          <a:xfrm>
            <a:off x="323850" y="5373688"/>
            <a:ext cx="503238" cy="431800"/>
          </a:xfrm>
          <a:prstGeom prst="borderCallout3">
            <a:avLst>
              <a:gd name="adj1" fmla="val 49218"/>
              <a:gd name="adj2" fmla="val -1495"/>
              <a:gd name="adj3" fmla="val 44472"/>
              <a:gd name="adj4" fmla="val -27176"/>
              <a:gd name="adj5" fmla="val -28611"/>
              <a:gd name="adj6" fmla="val -25389"/>
              <a:gd name="adj7" fmla="val -87519"/>
              <a:gd name="adj8" fmla="val 129236"/>
            </a:avLst>
          </a:prstGeom>
          <a:noFill/>
          <a:ln w="9525" algn="ctr">
            <a:solidFill>
              <a:schemeClr val="tx1"/>
            </a:solidFill>
            <a:round/>
            <a:headEnd/>
            <a:tailEnd/>
          </a:ln>
        </p:spPr>
        <p:txBody>
          <a:bodyPr anchor="ctr"/>
          <a:lstStyle/>
          <a:p>
            <a:pPr algn="ctr"/>
            <a:r>
              <a:rPr lang="en-US" sz="1800">
                <a:solidFill>
                  <a:srgbClr val="CC0000"/>
                </a:solidFill>
                <a:latin typeface="Arial" charset="0"/>
              </a:rPr>
              <a:t>BL</a:t>
            </a:r>
          </a:p>
        </p:txBody>
      </p:sp>
      <p:sp>
        <p:nvSpPr>
          <p:cNvPr id="8" name="TextBox 7"/>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pPr eaLnBrk="1" hangingPunct="1">
              <a:defRPr/>
            </a:pPr>
            <a:r>
              <a:rPr lang="en-US" smtClean="0"/>
              <a:t>Experimental Design #3</a:t>
            </a:r>
          </a:p>
        </p:txBody>
      </p:sp>
      <p:sp>
        <p:nvSpPr>
          <p:cNvPr id="248834" name="Rectangle 3"/>
          <p:cNvSpPr>
            <a:spLocks noGrp="1" noChangeArrowheads="1"/>
          </p:cNvSpPr>
          <p:nvPr>
            <p:ph idx="1"/>
          </p:nvPr>
        </p:nvSpPr>
        <p:spPr>
          <a:xfrm>
            <a:off x="636588" y="1066800"/>
            <a:ext cx="7924800" cy="5410200"/>
          </a:xfrm>
        </p:spPr>
        <p:txBody>
          <a:bodyPr/>
          <a:lstStyle/>
          <a:p>
            <a:pPr eaLnBrk="1" hangingPunct="1"/>
            <a:r>
              <a:rPr lang="en-US" sz="3000" smtClean="0"/>
              <a:t>The different treatments are assigned to objects (the test subjects) called </a:t>
            </a:r>
            <a:r>
              <a:rPr lang="en-US" sz="3000" b="1" smtClean="0"/>
              <a:t>experimental units</a:t>
            </a:r>
            <a:endParaRPr lang="en-US" sz="3000" smtClean="0"/>
          </a:p>
          <a:p>
            <a:pPr lvl="1" eaLnBrk="1" hangingPunct="1"/>
            <a:r>
              <a:rPr lang="en-US" smtClean="0"/>
              <a:t>When a treatment is applied to more than one experimental unit, the treatment is being “</a:t>
            </a:r>
            <a:r>
              <a:rPr lang="en-US" b="1" smtClean="0"/>
              <a:t>replicated</a:t>
            </a:r>
            <a:r>
              <a:rPr lang="en-US" smtClean="0"/>
              <a:t>”</a:t>
            </a:r>
          </a:p>
          <a:p>
            <a:pPr eaLnBrk="1" hangingPunct="1"/>
            <a:r>
              <a:rPr lang="en-US" sz="3000" smtClean="0"/>
              <a:t>A </a:t>
            </a:r>
            <a:r>
              <a:rPr lang="en-US" sz="3000" b="1" smtClean="0"/>
              <a:t>designed experiment</a:t>
            </a:r>
            <a:r>
              <a:rPr lang="en-US" sz="3000" smtClean="0"/>
              <a:t> is an experiment where the analyst controls which treatments used and how they are applied to the experimental units</a:t>
            </a:r>
          </a:p>
        </p:txBody>
      </p:sp>
      <p:sp>
        <p:nvSpPr>
          <p:cNvPr id="248835" name="Slide Number Placeholder 4"/>
          <p:cNvSpPr>
            <a:spLocks noGrp="1"/>
          </p:cNvSpPr>
          <p:nvPr>
            <p:ph type="sldNum" sz="quarter" idx="10"/>
          </p:nvPr>
        </p:nvSpPr>
        <p:spPr>
          <a:noFill/>
        </p:spPr>
        <p:txBody>
          <a:bodyPr/>
          <a:lstStyle/>
          <a:p>
            <a:r>
              <a:rPr lang="en-US" smtClean="0">
                <a:latin typeface="Arial" charset="0"/>
                <a:cs typeface="Arial" charset="0"/>
              </a:rPr>
              <a:t>10-</a:t>
            </a:r>
            <a:fld id="{1E0C0BD7-6652-4CF2-9382-D632A6580219}" type="slidenum">
              <a:rPr lang="en-US" smtClean="0">
                <a:latin typeface="Arial" charset="0"/>
                <a:cs typeface="Arial" charset="0"/>
              </a:rPr>
              <a:pPr/>
              <a:t>5</a:t>
            </a:fld>
            <a:endParaRPr lang="en-US" smtClean="0">
              <a:latin typeface="Arial" charset="0"/>
              <a:cs typeface="Arial" charset="0"/>
            </a:endParaRPr>
          </a:p>
        </p:txBody>
      </p:sp>
      <p:sp>
        <p:nvSpPr>
          <p:cNvPr id="6"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L02</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F(groups) and F(blocks)</a:t>
            </a:r>
            <a:endParaRPr lang="en-US" dirty="0"/>
          </a:p>
        </p:txBody>
      </p:sp>
      <p:sp>
        <p:nvSpPr>
          <p:cNvPr id="197637" name="Content Placeholder 2"/>
          <p:cNvSpPr>
            <a:spLocks noGrp="1"/>
          </p:cNvSpPr>
          <p:nvPr>
            <p:ph idx="1"/>
          </p:nvPr>
        </p:nvSpPr>
        <p:spPr>
          <a:xfrm>
            <a:off x="636588" y="1066800"/>
            <a:ext cx="7924800" cy="5410200"/>
          </a:xfrm>
        </p:spPr>
        <p:txBody>
          <a:bodyPr/>
          <a:lstStyle/>
          <a:p>
            <a:pPr eaLnBrk="1" hangingPunct="1"/>
            <a:r>
              <a:rPr lang="en-US" smtClean="0">
                <a:solidFill>
                  <a:srgbClr val="CC0000"/>
                </a:solidFill>
              </a:rPr>
              <a:t>F(groups)</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solidFill>
                  <a:srgbClr val="CC0000"/>
                </a:solidFill>
              </a:rPr>
              <a:t>F(blocks)</a:t>
            </a:r>
          </a:p>
        </p:txBody>
      </p:sp>
      <p:sp>
        <p:nvSpPr>
          <p:cNvPr id="197638" name="Slide Number Placeholder 3"/>
          <p:cNvSpPr>
            <a:spLocks noGrp="1"/>
          </p:cNvSpPr>
          <p:nvPr>
            <p:ph type="sldNum" sz="quarter" idx="10"/>
          </p:nvPr>
        </p:nvSpPr>
        <p:spPr>
          <a:noFill/>
        </p:spPr>
        <p:txBody>
          <a:bodyPr/>
          <a:lstStyle/>
          <a:p>
            <a:r>
              <a:rPr lang="en-US" smtClean="0">
                <a:latin typeface="Arial" charset="0"/>
                <a:cs typeface="Arial" charset="0"/>
              </a:rPr>
              <a:t>10-</a:t>
            </a:r>
            <a:fld id="{316BBD81-B7AF-404E-B537-03ABAB1289FE}" type="slidenum">
              <a:rPr lang="en-US" smtClean="0">
                <a:latin typeface="Arial" charset="0"/>
                <a:cs typeface="Arial" charset="0"/>
              </a:rPr>
              <a:pPr/>
              <a:t>50</a:t>
            </a:fld>
            <a:endParaRPr lang="en-US" smtClean="0">
              <a:latin typeface="Arial" charset="0"/>
              <a:cs typeface="Arial" charset="0"/>
            </a:endParaRPr>
          </a:p>
        </p:txBody>
      </p:sp>
      <p:graphicFrame>
        <p:nvGraphicFramePr>
          <p:cNvPr id="197634" name="Object 2"/>
          <p:cNvGraphicFramePr>
            <a:graphicFrameLocks noChangeAspect="1"/>
          </p:cNvGraphicFramePr>
          <p:nvPr/>
        </p:nvGraphicFramePr>
        <p:xfrm>
          <a:off x="2101850" y="2060575"/>
          <a:ext cx="4905375" cy="863600"/>
        </p:xfrm>
        <a:graphic>
          <a:graphicData uri="http://schemas.openxmlformats.org/presentationml/2006/ole">
            <p:oleObj spid="_x0000_s197634" name="Equation" r:id="rId3" imgW="2234880" imgH="393480" progId="Equation.3">
              <p:embed/>
            </p:oleObj>
          </a:graphicData>
        </a:graphic>
      </p:graphicFrame>
      <p:graphicFrame>
        <p:nvGraphicFramePr>
          <p:cNvPr id="197635" name="Object 3"/>
          <p:cNvGraphicFramePr>
            <a:graphicFrameLocks noChangeAspect="1"/>
          </p:cNvGraphicFramePr>
          <p:nvPr/>
        </p:nvGraphicFramePr>
        <p:xfrm>
          <a:off x="2228850" y="4508500"/>
          <a:ext cx="4792663" cy="863600"/>
        </p:xfrm>
        <a:graphic>
          <a:graphicData uri="http://schemas.openxmlformats.org/presentationml/2006/ole">
            <p:oleObj spid="_x0000_s197635" name="Equation" r:id="rId4" imgW="2184120" imgH="393480" progId="Equation.3">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i="1" dirty="0" smtClean="0"/>
              <a:t>F</a:t>
            </a:r>
            <a:r>
              <a:rPr lang="en-US" dirty="0" smtClean="0"/>
              <a:t> Test for Group Effects</a:t>
            </a:r>
            <a:endParaRPr lang="en-US" dirty="0"/>
          </a:p>
        </p:txBody>
      </p:sp>
      <p:sp>
        <p:nvSpPr>
          <p:cNvPr id="198660" name="Content Placeholder 2"/>
          <p:cNvSpPr>
            <a:spLocks noGrp="1"/>
          </p:cNvSpPr>
          <p:nvPr>
            <p:ph idx="1"/>
          </p:nvPr>
        </p:nvSpPr>
        <p:spPr>
          <a:xfrm>
            <a:off x="636588" y="1066800"/>
            <a:ext cx="7924800" cy="5410200"/>
          </a:xfrm>
        </p:spPr>
        <p:txBody>
          <a:bodyPr/>
          <a:lstStyle/>
          <a:p>
            <a:pPr eaLnBrk="1" hangingPunct="1"/>
            <a:r>
              <a:rPr lang="en-US" smtClean="0"/>
              <a:t>Hypothesis Test </a:t>
            </a:r>
          </a:p>
          <a:p>
            <a:pPr lvl="1" eaLnBrk="1" hangingPunct="1"/>
            <a:r>
              <a:rPr lang="en-US" smtClean="0"/>
              <a:t>H</a:t>
            </a:r>
            <a:r>
              <a:rPr lang="en-US" baseline="-25000" smtClean="0"/>
              <a:t>0</a:t>
            </a:r>
            <a:r>
              <a:rPr lang="en-US" smtClean="0"/>
              <a:t>: No difference between group effects</a:t>
            </a:r>
            <a:endParaRPr lang="en-US" baseline="-25000" smtClean="0"/>
          </a:p>
          <a:p>
            <a:pPr lvl="1" eaLnBrk="1" hangingPunct="1"/>
            <a:r>
              <a:rPr lang="en-US" smtClean="0"/>
              <a:t>H</a:t>
            </a:r>
            <a:r>
              <a:rPr lang="en-US" baseline="-25000" smtClean="0"/>
              <a:t>a</a:t>
            </a:r>
            <a:r>
              <a:rPr lang="en-US" smtClean="0"/>
              <a:t>: At least one group effects differ</a:t>
            </a:r>
          </a:p>
          <a:p>
            <a:pPr eaLnBrk="1" hangingPunct="1"/>
            <a:endParaRPr lang="en-US" smtClean="0"/>
          </a:p>
          <a:p>
            <a:pPr eaLnBrk="1" hangingPunct="1"/>
            <a:endParaRPr lang="en-US" smtClean="0"/>
          </a:p>
          <a:p>
            <a:pPr eaLnBrk="1" hangingPunct="1"/>
            <a:r>
              <a:rPr lang="en-US" smtClean="0"/>
              <a:t>Reject H</a:t>
            </a:r>
            <a:r>
              <a:rPr lang="en-US" baseline="-25000" smtClean="0"/>
              <a:t>0</a:t>
            </a:r>
            <a:r>
              <a:rPr lang="en-US" smtClean="0"/>
              <a:t> if </a:t>
            </a:r>
          </a:p>
          <a:p>
            <a:pPr lvl="1" eaLnBrk="1" hangingPunct="1">
              <a:spcBef>
                <a:spcPct val="50000"/>
              </a:spcBef>
            </a:pPr>
            <a:r>
              <a:rPr lang="en-US" i="1" smtClean="0"/>
              <a:t>F</a:t>
            </a:r>
            <a:r>
              <a:rPr lang="en-US" smtClean="0"/>
              <a:t> &gt; </a:t>
            </a:r>
            <a:r>
              <a:rPr lang="en-US" i="1" smtClean="0"/>
              <a:t>F</a:t>
            </a:r>
            <a:r>
              <a:rPr lang="en-US" baseline="-25000" smtClean="0">
                <a:latin typeface="Symbol" pitchFamily="18" charset="2"/>
              </a:rPr>
              <a:t>a</a:t>
            </a:r>
            <a:r>
              <a:rPr lang="en-US" smtClean="0">
                <a:latin typeface="Symbol" pitchFamily="18" charset="2"/>
              </a:rPr>
              <a:t>  </a:t>
            </a:r>
            <a:r>
              <a:rPr lang="en-US" smtClean="0"/>
              <a:t>or </a:t>
            </a:r>
          </a:p>
          <a:p>
            <a:pPr lvl="1" eaLnBrk="1" hangingPunct="1">
              <a:spcBef>
                <a:spcPct val="50000"/>
              </a:spcBef>
            </a:pPr>
            <a:r>
              <a:rPr lang="en-US" smtClean="0"/>
              <a:t>p-value &lt; </a:t>
            </a:r>
            <a:r>
              <a:rPr lang="en-US" smtClean="0">
                <a:latin typeface="Symbol" pitchFamily="18" charset="2"/>
              </a:rPr>
              <a:t>a</a:t>
            </a:r>
          </a:p>
          <a:p>
            <a:pPr lvl="2" eaLnBrk="1" hangingPunct="1"/>
            <a:r>
              <a:rPr lang="en-US" b="1" i="1" smtClean="0"/>
              <a:t>F</a:t>
            </a:r>
            <a:r>
              <a:rPr lang="en-US" b="1" baseline="-25000" smtClean="0">
                <a:latin typeface="Symbol" pitchFamily="18" charset="2"/>
              </a:rPr>
              <a:t>a </a:t>
            </a:r>
            <a:r>
              <a:rPr lang="en-US" b="1" smtClean="0"/>
              <a:t>is based on </a:t>
            </a:r>
            <a:r>
              <a:rPr lang="en-US" b="1" i="1" smtClean="0"/>
              <a:t>p</a:t>
            </a:r>
            <a:r>
              <a:rPr lang="en-US" b="1" smtClean="0"/>
              <a:t>-1 </a:t>
            </a:r>
            <a:r>
              <a:rPr lang="en-US" smtClean="0"/>
              <a:t>numerator and (</a:t>
            </a:r>
            <a:r>
              <a:rPr lang="en-US" i="1" smtClean="0"/>
              <a:t>p</a:t>
            </a:r>
            <a:r>
              <a:rPr lang="en-US" smtClean="0"/>
              <a:t>-1)</a:t>
            </a:r>
            <a:r>
              <a:rPr lang="en-US" smtClean="0">
                <a:sym typeface="Symbol" pitchFamily="18" charset="2"/>
              </a:rPr>
              <a:t></a:t>
            </a:r>
            <a:r>
              <a:rPr lang="en-US" smtClean="0"/>
              <a:t>(</a:t>
            </a:r>
            <a:r>
              <a:rPr lang="en-US" i="1" smtClean="0"/>
              <a:t>b</a:t>
            </a:r>
            <a:r>
              <a:rPr lang="en-US" smtClean="0"/>
              <a:t>-1) denominator degrees of freedom</a:t>
            </a:r>
          </a:p>
          <a:p>
            <a:pPr lvl="1" eaLnBrk="1" hangingPunct="1"/>
            <a:endParaRPr lang="en-US" smtClean="0"/>
          </a:p>
          <a:p>
            <a:pPr eaLnBrk="1" hangingPunct="1"/>
            <a:endParaRPr lang="en-US" smtClean="0"/>
          </a:p>
          <a:p>
            <a:pPr eaLnBrk="1" hangingPunct="1"/>
            <a:endParaRPr lang="en-US" smtClean="0"/>
          </a:p>
        </p:txBody>
      </p:sp>
      <p:sp>
        <p:nvSpPr>
          <p:cNvPr id="198661" name="Slide Number Placeholder 3"/>
          <p:cNvSpPr>
            <a:spLocks noGrp="1"/>
          </p:cNvSpPr>
          <p:nvPr>
            <p:ph type="sldNum" sz="quarter" idx="10"/>
          </p:nvPr>
        </p:nvSpPr>
        <p:spPr>
          <a:noFill/>
        </p:spPr>
        <p:txBody>
          <a:bodyPr/>
          <a:lstStyle/>
          <a:p>
            <a:r>
              <a:rPr lang="en-US" smtClean="0">
                <a:latin typeface="Arial" charset="0"/>
                <a:cs typeface="Arial" charset="0"/>
              </a:rPr>
              <a:t>10-</a:t>
            </a:r>
            <a:fld id="{B6A596F2-22B4-43C1-95E9-02C6C1BED6E7}" type="slidenum">
              <a:rPr lang="en-US" smtClean="0">
                <a:latin typeface="Arial" charset="0"/>
                <a:cs typeface="Arial" charset="0"/>
              </a:rPr>
              <a:pPr/>
              <a:t>51</a:t>
            </a:fld>
            <a:endParaRPr lang="en-US" smtClean="0">
              <a:latin typeface="Arial" charset="0"/>
              <a:cs typeface="Arial" charset="0"/>
            </a:endParaRPr>
          </a:p>
        </p:txBody>
      </p:sp>
      <p:graphicFrame>
        <p:nvGraphicFramePr>
          <p:cNvPr id="198658" name="Object 13"/>
          <p:cNvGraphicFramePr>
            <a:graphicFrameLocks noChangeAspect="1"/>
          </p:cNvGraphicFramePr>
          <p:nvPr/>
        </p:nvGraphicFramePr>
        <p:xfrm>
          <a:off x="1403350" y="2420938"/>
          <a:ext cx="5062538" cy="819150"/>
        </p:xfrm>
        <a:graphic>
          <a:graphicData uri="http://schemas.openxmlformats.org/presentationml/2006/ole">
            <p:oleObj spid="_x0000_s198658" name="Equation" r:id="rId3" imgW="2590560" imgH="419040" progId="Equation.3">
              <p:embed/>
            </p:oleObj>
          </a:graphicData>
        </a:graphic>
      </p:graphicFrame>
      <p:pic>
        <p:nvPicPr>
          <p:cNvPr id="198662" name="Picture 5" descr="F rejection.JPG"/>
          <p:cNvPicPr>
            <a:picLocks noChangeAspect="1"/>
          </p:cNvPicPr>
          <p:nvPr/>
        </p:nvPicPr>
        <p:blipFill>
          <a:blip r:embed="rId4"/>
          <a:srcRect/>
          <a:stretch>
            <a:fillRect/>
          </a:stretch>
        </p:blipFill>
        <p:spPr bwMode="auto">
          <a:xfrm>
            <a:off x="3348038" y="3465513"/>
            <a:ext cx="1152525"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pPr eaLnBrk="1" hangingPunct="1">
              <a:defRPr/>
            </a:pPr>
            <a:r>
              <a:rPr lang="en-US" sz="4200" dirty="0" smtClean="0"/>
              <a:t>Example 10.6 Group Effects</a:t>
            </a:r>
          </a:p>
        </p:txBody>
      </p:sp>
      <p:sp>
        <p:nvSpPr>
          <p:cNvPr id="226306" name="Rectangle 3"/>
          <p:cNvSpPr>
            <a:spLocks noGrp="1" noChangeArrowheads="1"/>
          </p:cNvSpPr>
          <p:nvPr>
            <p:ph idx="1"/>
          </p:nvPr>
        </p:nvSpPr>
        <p:spPr>
          <a:xfrm>
            <a:off x="636588" y="1066800"/>
            <a:ext cx="7924800" cy="5410200"/>
          </a:xfrm>
        </p:spPr>
        <p:txBody>
          <a:bodyPr/>
          <a:lstStyle/>
          <a:p>
            <a:pPr eaLnBrk="1" hangingPunct="1">
              <a:lnSpc>
                <a:spcPct val="90000"/>
              </a:lnSpc>
            </a:pPr>
            <a:r>
              <a:rPr lang="en-US" smtClean="0"/>
              <a:t>Test at the </a:t>
            </a:r>
            <a:r>
              <a:rPr lang="en-US" smtClean="0">
                <a:latin typeface="Symbol" pitchFamily="18" charset="2"/>
              </a:rPr>
              <a:t>a</a:t>
            </a:r>
            <a:r>
              <a:rPr lang="en-US" smtClean="0"/>
              <a:t> = 0.05 level of significance</a:t>
            </a:r>
          </a:p>
          <a:p>
            <a:pPr lvl="1" eaLnBrk="1" hangingPunct="1">
              <a:lnSpc>
                <a:spcPct val="90000"/>
              </a:lnSpc>
            </a:pPr>
            <a:r>
              <a:rPr lang="en-US" sz="2400" smtClean="0"/>
              <a:t>Reject H</a:t>
            </a:r>
            <a:r>
              <a:rPr lang="en-US" sz="2400" baseline="-25000" smtClean="0"/>
              <a:t>0</a:t>
            </a:r>
            <a:r>
              <a:rPr lang="en-US" sz="2400" smtClean="0"/>
              <a:t> if </a:t>
            </a:r>
            <a:r>
              <a:rPr lang="en-US" sz="2400" i="1" noProof="1" smtClean="0"/>
              <a:t>F</a:t>
            </a:r>
            <a:r>
              <a:rPr lang="en-US" sz="2400" noProof="1" smtClean="0"/>
              <a:t>(groups</a:t>
            </a:r>
            <a:r>
              <a:rPr lang="en-US" sz="2400" smtClean="0"/>
              <a:t>) </a:t>
            </a:r>
            <a:r>
              <a:rPr lang="en-US" sz="2400" b="1" smtClean="0"/>
              <a:t>&gt;</a:t>
            </a:r>
            <a:r>
              <a:rPr lang="en-US" sz="2400" smtClean="0"/>
              <a:t> </a:t>
            </a:r>
            <a:r>
              <a:rPr lang="en-US" sz="2400" i="1" smtClean="0"/>
              <a:t>F</a:t>
            </a:r>
            <a:r>
              <a:rPr lang="en-US" sz="2400" baseline="-25000" smtClean="0"/>
              <a:t>0.05</a:t>
            </a:r>
            <a:r>
              <a:rPr lang="en-US" sz="2400" smtClean="0"/>
              <a:t> (based on </a:t>
            </a:r>
            <a:r>
              <a:rPr lang="en-US" sz="2400" i="1" smtClean="0"/>
              <a:t>p</a:t>
            </a:r>
            <a:r>
              <a:rPr lang="en-US" sz="2400" smtClean="0"/>
              <a:t>-1 numerator and (</a:t>
            </a:r>
            <a:r>
              <a:rPr lang="en-US" sz="2400" i="1" smtClean="0"/>
              <a:t>p</a:t>
            </a:r>
            <a:r>
              <a:rPr lang="en-US" sz="2400" smtClean="0"/>
              <a:t>-1)(</a:t>
            </a:r>
            <a:r>
              <a:rPr lang="en-US" sz="2400" i="1" smtClean="0"/>
              <a:t>b</a:t>
            </a:r>
            <a:r>
              <a:rPr lang="en-US" sz="2400" smtClean="0"/>
              <a:t>-1) denominator degrees of freedom</a:t>
            </a:r>
          </a:p>
          <a:p>
            <a:pPr lvl="1" eaLnBrk="1" hangingPunct="1">
              <a:lnSpc>
                <a:spcPct val="90000"/>
              </a:lnSpc>
            </a:pPr>
            <a:endParaRPr lang="en-US" sz="2400" smtClean="0"/>
          </a:p>
          <a:p>
            <a:pPr eaLnBrk="1" hangingPunct="1">
              <a:lnSpc>
                <a:spcPct val="90000"/>
              </a:lnSpc>
            </a:pPr>
            <a:r>
              <a:rPr lang="en-US" i="1" noProof="1" smtClean="0"/>
              <a:t>F</a:t>
            </a:r>
            <a:r>
              <a:rPr lang="en-US" noProof="1" smtClean="0"/>
              <a:t>(groups</a:t>
            </a:r>
            <a:r>
              <a:rPr lang="en-US" smtClean="0"/>
              <a:t>) = </a:t>
            </a:r>
            <a:r>
              <a:rPr lang="en-US" i="1" smtClean="0"/>
              <a:t>MSB/MSE</a:t>
            </a:r>
            <a:r>
              <a:rPr lang="en-US" smtClean="0"/>
              <a:t> = 30.306/0.639 = 47.43</a:t>
            </a:r>
          </a:p>
          <a:p>
            <a:pPr lvl="1" eaLnBrk="1" hangingPunct="1">
              <a:lnSpc>
                <a:spcPct val="90000"/>
              </a:lnSpc>
            </a:pPr>
            <a:r>
              <a:rPr lang="en-US" i="1" smtClean="0"/>
              <a:t>F</a:t>
            </a:r>
            <a:r>
              <a:rPr lang="en-US" baseline="-25000" smtClean="0"/>
              <a:t>0.05</a:t>
            </a:r>
            <a:r>
              <a:rPr lang="en-US" smtClean="0"/>
              <a:t> based on </a:t>
            </a:r>
            <a:r>
              <a:rPr lang="en-US" i="1" smtClean="0"/>
              <a:t>p</a:t>
            </a:r>
            <a:r>
              <a:rPr lang="en-US" smtClean="0"/>
              <a:t>-1 = 3 numerator and (</a:t>
            </a:r>
            <a:r>
              <a:rPr lang="en-US" i="1" smtClean="0"/>
              <a:t>p</a:t>
            </a:r>
            <a:r>
              <a:rPr lang="en-US" smtClean="0"/>
              <a:t>-1)(</a:t>
            </a:r>
            <a:r>
              <a:rPr lang="en-US" i="1" smtClean="0"/>
              <a:t>b</a:t>
            </a:r>
            <a:r>
              <a:rPr lang="en-US" smtClean="0"/>
              <a:t>-1) = 6 denominator degrees of freedom is 4.76 </a:t>
            </a:r>
            <a:r>
              <a:rPr lang="en-US" smtClean="0">
                <a:hlinkClick r:id="rId2" action="ppaction://hlinksldjump"/>
              </a:rPr>
              <a:t>(Table A.7)</a:t>
            </a:r>
            <a:r>
              <a:rPr lang="en-US" smtClean="0"/>
              <a:t> </a:t>
            </a:r>
          </a:p>
          <a:p>
            <a:pPr eaLnBrk="1" hangingPunct="1">
              <a:lnSpc>
                <a:spcPct val="90000"/>
              </a:lnSpc>
            </a:pPr>
            <a:endParaRPr lang="en-US" smtClean="0"/>
          </a:p>
          <a:p>
            <a:pPr eaLnBrk="1" hangingPunct="1">
              <a:lnSpc>
                <a:spcPct val="90000"/>
              </a:lnSpc>
            </a:pPr>
            <a:r>
              <a:rPr lang="en-US" smtClean="0"/>
              <a:t>Since </a:t>
            </a:r>
            <a:r>
              <a:rPr lang="en-US" i="1" smtClean="0"/>
              <a:t>F</a:t>
            </a:r>
            <a:r>
              <a:rPr lang="en-US" smtClean="0"/>
              <a:t>(groups) &gt; F</a:t>
            </a:r>
            <a:r>
              <a:rPr lang="en-US" baseline="-25000" smtClean="0"/>
              <a:t>0.05</a:t>
            </a:r>
            <a:r>
              <a:rPr lang="en-US" smtClean="0"/>
              <a:t>  (47.43 &gt; 4.76) we reject the null hypothesis and conclude there is enough evidence at </a:t>
            </a:r>
            <a:r>
              <a:rPr lang="el-GR" smtClean="0"/>
              <a:t>α</a:t>
            </a:r>
            <a:r>
              <a:rPr lang="en-US" smtClean="0"/>
              <a:t> = 0.05 that </a:t>
            </a:r>
            <a:r>
              <a:rPr lang="en-US" b="1" smtClean="0"/>
              <a:t>one production method </a:t>
            </a:r>
            <a:r>
              <a:rPr lang="en-US" smtClean="0"/>
              <a:t>has a different effect on the mean number of boxes produced per hour </a:t>
            </a:r>
            <a:endParaRPr lang="en-US" baseline="-25000" smtClean="0"/>
          </a:p>
        </p:txBody>
      </p:sp>
      <p:sp>
        <p:nvSpPr>
          <p:cNvPr id="226307" name="Slide Number Placeholder 4"/>
          <p:cNvSpPr>
            <a:spLocks noGrp="1"/>
          </p:cNvSpPr>
          <p:nvPr>
            <p:ph type="sldNum" sz="quarter" idx="10"/>
          </p:nvPr>
        </p:nvSpPr>
        <p:spPr>
          <a:noFill/>
        </p:spPr>
        <p:txBody>
          <a:bodyPr/>
          <a:lstStyle/>
          <a:p>
            <a:r>
              <a:rPr lang="en-US" smtClean="0">
                <a:latin typeface="Arial" charset="0"/>
                <a:cs typeface="Arial" charset="0"/>
              </a:rPr>
              <a:t>10-</a:t>
            </a:r>
            <a:fld id="{7ACFC531-0EE1-4600-88A0-C41CAD6C1451}" type="slidenum">
              <a:rPr lang="en-US" smtClean="0">
                <a:latin typeface="Arial" charset="0"/>
                <a:cs typeface="Arial" charset="0"/>
              </a:rPr>
              <a:pPr/>
              <a:t>52</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29" name="Picture 14"/>
          <p:cNvPicPr>
            <a:picLocks noChangeAspect="1" noChangeArrowheads="1"/>
          </p:cNvPicPr>
          <p:nvPr/>
        </p:nvPicPr>
        <p:blipFill>
          <a:blip r:embed="rId2"/>
          <a:srcRect/>
          <a:stretch>
            <a:fillRect/>
          </a:stretch>
        </p:blipFill>
        <p:spPr bwMode="auto">
          <a:xfrm>
            <a:off x="1187450" y="1268413"/>
            <a:ext cx="7632700" cy="5313362"/>
          </a:xfrm>
          <a:prstGeom prst="rect">
            <a:avLst/>
          </a:prstGeom>
          <a:noFill/>
          <a:ln w="9525">
            <a:noFill/>
            <a:miter lim="800000"/>
            <a:headEnd/>
            <a:tailEnd/>
          </a:ln>
        </p:spPr>
      </p:pic>
      <p:sp>
        <p:nvSpPr>
          <p:cNvPr id="645122" name="Rectangle 2"/>
          <p:cNvSpPr>
            <a:spLocks noGrp="1" noChangeArrowheads="1"/>
          </p:cNvSpPr>
          <p:nvPr>
            <p:ph type="title"/>
          </p:nvPr>
        </p:nvSpPr>
        <p:spPr>
          <a:xfrm>
            <a:off x="608428" y="0"/>
            <a:ext cx="7924800" cy="914400"/>
          </a:xfrm>
        </p:spPr>
        <p:txBody>
          <a:bodyPr/>
          <a:lstStyle/>
          <a:p>
            <a:pPr eaLnBrk="1" hangingPunct="1">
              <a:defRPr/>
            </a:pPr>
            <a:r>
              <a:rPr lang="en-US" dirty="0" smtClean="0"/>
              <a:t>Table A.7: F</a:t>
            </a:r>
            <a:r>
              <a:rPr lang="en-US" baseline="-25000" dirty="0" smtClean="0"/>
              <a:t>0.05</a:t>
            </a:r>
            <a:r>
              <a:rPr lang="en-US" dirty="0" smtClean="0"/>
              <a:t> DF</a:t>
            </a:r>
            <a:r>
              <a:rPr lang="en-US" baseline="-25000" dirty="0" smtClean="0"/>
              <a:t>1</a:t>
            </a:r>
            <a:r>
              <a:rPr lang="en-US" dirty="0" smtClean="0"/>
              <a:t>=3 and DF</a:t>
            </a:r>
            <a:r>
              <a:rPr lang="en-US" baseline="-25000" dirty="0" smtClean="0"/>
              <a:t>2</a:t>
            </a:r>
            <a:r>
              <a:rPr lang="en-US" dirty="0" smtClean="0"/>
              <a:t> =6</a:t>
            </a:r>
          </a:p>
        </p:txBody>
      </p:sp>
      <p:grpSp>
        <p:nvGrpSpPr>
          <p:cNvPr id="2" name="Group 5"/>
          <p:cNvGrpSpPr>
            <a:grpSpLocks/>
          </p:cNvGrpSpPr>
          <p:nvPr/>
        </p:nvGrpSpPr>
        <p:grpSpPr bwMode="auto">
          <a:xfrm>
            <a:off x="2051050" y="1771650"/>
            <a:ext cx="2160588" cy="1260475"/>
            <a:chOff x="1247" y="799"/>
            <a:chExt cx="1497" cy="1247"/>
          </a:xfrm>
        </p:grpSpPr>
        <p:sp>
          <p:nvSpPr>
            <p:cNvPr id="227339" name="Rectangle 6"/>
            <p:cNvSpPr>
              <a:spLocks noChangeArrowheads="1"/>
            </p:cNvSpPr>
            <p:nvPr/>
          </p:nvSpPr>
          <p:spPr bwMode="auto">
            <a:xfrm>
              <a:off x="1247" y="1594"/>
              <a:ext cx="227" cy="452"/>
            </a:xfrm>
            <a:prstGeom prst="rect">
              <a:avLst/>
            </a:prstGeom>
            <a:solidFill>
              <a:srgbClr val="FFFF99">
                <a:alpha val="45097"/>
              </a:srgbClr>
            </a:solidFill>
            <a:ln w="9525">
              <a:noFill/>
              <a:miter lim="800000"/>
              <a:headEnd/>
              <a:tailEnd/>
            </a:ln>
          </p:spPr>
          <p:txBody>
            <a:bodyPr anchor="ctr">
              <a:spAutoFit/>
            </a:bodyPr>
            <a:lstStyle/>
            <a:p>
              <a:pPr algn="ctr" eaLnBrk="0" hangingPunct="0"/>
              <a:endParaRPr lang="en-US"/>
            </a:p>
          </p:txBody>
        </p:sp>
        <p:sp>
          <p:nvSpPr>
            <p:cNvPr id="227340" name="AutoShape 7"/>
            <p:cNvSpPr>
              <a:spLocks noChangeArrowheads="1"/>
            </p:cNvSpPr>
            <p:nvPr/>
          </p:nvSpPr>
          <p:spPr bwMode="auto">
            <a:xfrm>
              <a:off x="1474" y="799"/>
              <a:ext cx="1270" cy="318"/>
            </a:xfrm>
            <a:prstGeom prst="wedgeRoundRectCallout">
              <a:avLst>
                <a:gd name="adj1" fmla="val -57560"/>
                <a:gd name="adj2" fmla="val 141509"/>
                <a:gd name="adj3" fmla="val 16667"/>
              </a:avLst>
            </a:prstGeom>
            <a:solidFill>
              <a:srgbClr val="FFFF99">
                <a:alpha val="85881"/>
              </a:srgbClr>
            </a:solidFill>
            <a:ln w="9525" algn="ctr">
              <a:noFill/>
              <a:miter lim="800000"/>
              <a:headEnd/>
              <a:tailEnd/>
            </a:ln>
          </p:spPr>
          <p:txBody>
            <a:bodyPr anchor="ctr"/>
            <a:lstStyle/>
            <a:p>
              <a:pPr algn="ctr" eaLnBrk="0" hangingPunct="0"/>
              <a:r>
                <a:rPr lang="en-US" sz="1400" b="1">
                  <a:latin typeface="Arial" charset="0"/>
                </a:rPr>
                <a:t>Numerator df =2</a:t>
              </a:r>
            </a:p>
          </p:txBody>
        </p:sp>
      </p:grpSp>
      <p:grpSp>
        <p:nvGrpSpPr>
          <p:cNvPr id="3" name="Group 8"/>
          <p:cNvGrpSpPr>
            <a:grpSpLocks/>
          </p:cNvGrpSpPr>
          <p:nvPr/>
        </p:nvGrpSpPr>
        <p:grpSpPr bwMode="auto">
          <a:xfrm>
            <a:off x="250825" y="2984500"/>
            <a:ext cx="1676400" cy="1597025"/>
            <a:chOff x="158" y="2107"/>
            <a:chExt cx="1056" cy="1006"/>
          </a:xfrm>
        </p:grpSpPr>
        <p:sp>
          <p:nvSpPr>
            <p:cNvPr id="227337" name="Rectangle 9"/>
            <p:cNvSpPr>
              <a:spLocks noChangeArrowheads="1"/>
            </p:cNvSpPr>
            <p:nvPr/>
          </p:nvSpPr>
          <p:spPr bwMode="auto">
            <a:xfrm>
              <a:off x="1098" y="2107"/>
              <a:ext cx="116" cy="288"/>
            </a:xfrm>
            <a:prstGeom prst="rect">
              <a:avLst/>
            </a:prstGeom>
            <a:solidFill>
              <a:srgbClr val="FFFF99">
                <a:alpha val="45097"/>
              </a:srgbClr>
            </a:solidFill>
            <a:ln w="9525" algn="ctr">
              <a:noFill/>
              <a:miter lim="800000"/>
              <a:headEnd/>
              <a:tailEnd/>
            </a:ln>
          </p:spPr>
          <p:txBody>
            <a:bodyPr wrap="none" anchor="ctr">
              <a:spAutoFit/>
            </a:bodyPr>
            <a:lstStyle/>
            <a:p>
              <a:pPr algn="ctr" eaLnBrk="0" hangingPunct="0"/>
              <a:endParaRPr lang="en-US"/>
            </a:p>
          </p:txBody>
        </p:sp>
        <p:sp>
          <p:nvSpPr>
            <p:cNvPr id="227338" name="AutoShape 10"/>
            <p:cNvSpPr>
              <a:spLocks noChangeArrowheads="1"/>
            </p:cNvSpPr>
            <p:nvPr/>
          </p:nvSpPr>
          <p:spPr bwMode="auto">
            <a:xfrm>
              <a:off x="158" y="2704"/>
              <a:ext cx="862" cy="409"/>
            </a:xfrm>
            <a:prstGeom prst="wedgeRoundRectCallout">
              <a:avLst>
                <a:gd name="adj1" fmla="val 26102"/>
                <a:gd name="adj2" fmla="val -175671"/>
                <a:gd name="adj3" fmla="val 16667"/>
              </a:avLst>
            </a:prstGeom>
            <a:solidFill>
              <a:srgbClr val="FFFF99">
                <a:alpha val="85881"/>
              </a:srgbClr>
            </a:solidFill>
            <a:ln w="9525" algn="ctr">
              <a:noFill/>
              <a:miter lim="800000"/>
              <a:headEnd/>
              <a:tailEnd/>
            </a:ln>
          </p:spPr>
          <p:txBody>
            <a:bodyPr anchor="ctr"/>
            <a:lstStyle/>
            <a:p>
              <a:pPr algn="ctr" eaLnBrk="0" hangingPunct="0"/>
              <a:r>
                <a:rPr lang="en-US" sz="1400" b="1">
                  <a:latin typeface="Arial" charset="0"/>
                </a:rPr>
                <a:t>Denominator df = 6</a:t>
              </a:r>
            </a:p>
          </p:txBody>
        </p:sp>
      </p:grpSp>
      <p:sp>
        <p:nvSpPr>
          <p:cNvPr id="645131" name="Text Box 11"/>
          <p:cNvSpPr txBox="1">
            <a:spLocks noChangeArrowheads="1"/>
          </p:cNvSpPr>
          <p:nvPr/>
        </p:nvSpPr>
        <p:spPr bwMode="auto">
          <a:xfrm>
            <a:off x="1979613" y="3068638"/>
            <a:ext cx="504825" cy="314325"/>
          </a:xfrm>
          <a:prstGeom prst="rect">
            <a:avLst/>
          </a:prstGeom>
          <a:solidFill>
            <a:srgbClr val="FFC000">
              <a:alpha val="87057"/>
            </a:srgbClr>
          </a:solidFill>
          <a:ln w="9525" algn="ctr">
            <a:solidFill>
              <a:schemeClr val="tx1"/>
            </a:solidFill>
            <a:miter lim="800000"/>
            <a:headEnd/>
            <a:tailEnd/>
          </a:ln>
        </p:spPr>
        <p:txBody>
          <a:bodyPr wrap="none">
            <a:spAutoFit/>
          </a:bodyPr>
          <a:lstStyle/>
          <a:p>
            <a:pPr algn="ctr" eaLnBrk="0" hangingPunct="0"/>
            <a:r>
              <a:rPr lang="en-US" sz="1400" b="1"/>
              <a:t>4.76</a:t>
            </a:r>
          </a:p>
        </p:txBody>
      </p:sp>
      <p:sp>
        <p:nvSpPr>
          <p:cNvPr id="227334" name="Slide Number Placeholder 11"/>
          <p:cNvSpPr>
            <a:spLocks noGrp="1"/>
          </p:cNvSpPr>
          <p:nvPr>
            <p:ph type="sldNum" sz="quarter" idx="10"/>
          </p:nvPr>
        </p:nvSpPr>
        <p:spPr>
          <a:noFill/>
        </p:spPr>
        <p:txBody>
          <a:bodyPr/>
          <a:lstStyle/>
          <a:p>
            <a:r>
              <a:rPr lang="en-US" smtClean="0">
                <a:latin typeface="Arial" charset="0"/>
                <a:cs typeface="Arial" charset="0"/>
              </a:rPr>
              <a:t>10-</a:t>
            </a:r>
            <a:fld id="{CE8FD122-08B6-4AF3-A97F-BD1DCA8D7B32}" type="slidenum">
              <a:rPr lang="en-US" smtClean="0">
                <a:latin typeface="Arial" charset="0"/>
                <a:cs typeface="Arial" charset="0"/>
              </a:rPr>
              <a:pPr/>
              <a:t>53</a:t>
            </a:fld>
            <a:endParaRPr lang="en-US" smtClean="0">
              <a:latin typeface="Arial" charset="0"/>
              <a:cs typeface="Arial" charset="0"/>
            </a:endParaRPr>
          </a:p>
        </p:txBody>
      </p:sp>
      <p:sp>
        <p:nvSpPr>
          <p:cNvPr id="15" name="TextBox 14"/>
          <p:cNvSpPr txBox="1"/>
          <p:nvPr/>
        </p:nvSpPr>
        <p:spPr>
          <a:xfrm>
            <a:off x="7524750" y="765175"/>
            <a:ext cx="1031875" cy="461963"/>
          </a:xfrm>
          <a:prstGeom prst="rect">
            <a:avLst/>
          </a:prstGeom>
          <a:noFill/>
        </p:spPr>
        <p:txBody>
          <a:bodyPr wrap="none">
            <a:spAutoFit/>
          </a:bodyPr>
          <a:lstStyle/>
          <a:p>
            <a:pPr algn="ctr" eaLnBrk="0" hangingPunct="0">
              <a:defRPr/>
            </a:pPr>
            <a:r>
              <a:rPr lang="en-US" dirty="0">
                <a:latin typeface="+mn-lt"/>
                <a:hlinkClick r:id="rId3" action="ppaction://hlinksldjump"/>
              </a:rPr>
              <a:t>Return</a:t>
            </a:r>
            <a:endParaRPr lang="en-US" dirty="0">
              <a:latin typeface="+mn-lt"/>
            </a:endParaRPr>
          </a:p>
        </p:txBody>
      </p:sp>
      <p:sp>
        <p:nvSpPr>
          <p:cNvPr id="227336" name="AutoShape 1"/>
          <p:cNvSpPr>
            <a:spLocks noChangeAspect="1" noChangeArrowheads="1"/>
          </p:cNvSpPr>
          <p:nvPr/>
        </p:nvSpPr>
        <p:spPr bwMode="auto">
          <a:xfrm>
            <a:off x="682625" y="1268413"/>
            <a:ext cx="7632700" cy="5276850"/>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51" presetClass="entr" presetSubtype="0" fill="hold" grpId="0" nodeType="afterEffect">
                                  <p:stCondLst>
                                    <p:cond delay="500"/>
                                  </p:stCondLst>
                                  <p:childTnLst>
                                    <p:set>
                                      <p:cBhvr>
                                        <p:cTn id="16" dur="1" fill="hold">
                                          <p:stCondLst>
                                            <p:cond delay="0"/>
                                          </p:stCondLst>
                                        </p:cTn>
                                        <p:tgtEl>
                                          <p:spTgt spid="645131"/>
                                        </p:tgtEl>
                                        <p:attrNameLst>
                                          <p:attrName>style.visibility</p:attrName>
                                        </p:attrNameLst>
                                      </p:cBhvr>
                                      <p:to>
                                        <p:strVal val="visible"/>
                                      </p:to>
                                    </p:set>
                                    <p:animEffect transition="in" filter="fade">
                                      <p:cBhvr>
                                        <p:cTn id="17" dur="770" decel="100000"/>
                                        <p:tgtEl>
                                          <p:spTgt spid="645131"/>
                                        </p:tgtEl>
                                      </p:cBhvr>
                                    </p:animEffect>
                                    <p:animScale>
                                      <p:cBhvr>
                                        <p:cTn id="18" dur="770" decel="100000"/>
                                        <p:tgtEl>
                                          <p:spTgt spid="645131"/>
                                        </p:tgtEl>
                                      </p:cBhvr>
                                      <p:from x="10000" y="10000"/>
                                      <p:to x="200000" y="450000"/>
                                    </p:animScale>
                                    <p:animScale>
                                      <p:cBhvr>
                                        <p:cTn id="19" dur="1230" accel="100000" fill="hold">
                                          <p:stCondLst>
                                            <p:cond delay="770"/>
                                          </p:stCondLst>
                                        </p:cTn>
                                        <p:tgtEl>
                                          <p:spTgt spid="645131"/>
                                        </p:tgtEl>
                                      </p:cBhvr>
                                      <p:from x="200000" y="450000"/>
                                      <p:to x="100000" y="100000"/>
                                    </p:animScale>
                                    <p:set>
                                      <p:cBhvr>
                                        <p:cTn id="20" dur="770" fill="hold"/>
                                        <p:tgtEl>
                                          <p:spTgt spid="645131"/>
                                        </p:tgtEl>
                                        <p:attrNameLst>
                                          <p:attrName>ppt_x</p:attrName>
                                        </p:attrNameLst>
                                      </p:cBhvr>
                                      <p:to>
                                        <p:strVal val="(0.5)"/>
                                      </p:to>
                                    </p:set>
                                    <p:anim from="(0.5)" to="(#ppt_x)" calcmode="lin" valueType="num">
                                      <p:cBhvr>
                                        <p:cTn id="21" dur="1230" accel="100000" fill="hold">
                                          <p:stCondLst>
                                            <p:cond delay="770"/>
                                          </p:stCondLst>
                                        </p:cTn>
                                        <p:tgtEl>
                                          <p:spTgt spid="645131"/>
                                        </p:tgtEl>
                                        <p:attrNameLst>
                                          <p:attrName>ppt_x</p:attrName>
                                        </p:attrNameLst>
                                      </p:cBhvr>
                                    </p:anim>
                                    <p:set>
                                      <p:cBhvr>
                                        <p:cTn id="22" dur="770" fill="hold"/>
                                        <p:tgtEl>
                                          <p:spTgt spid="645131"/>
                                        </p:tgtEl>
                                        <p:attrNameLst>
                                          <p:attrName>ppt_y</p:attrName>
                                        </p:attrNameLst>
                                      </p:cBhvr>
                                      <p:to>
                                        <p:strVal val="(#ppt_y+0.4)"/>
                                      </p:to>
                                    </p:set>
                                    <p:anim from="(#ppt_y+0.4)" to="(#ppt_y)" calcmode="lin" valueType="num">
                                      <p:cBhvr>
                                        <p:cTn id="23" dur="1230" accel="100000" fill="hold">
                                          <p:stCondLst>
                                            <p:cond delay="770"/>
                                          </p:stCondLst>
                                        </p:cTn>
                                        <p:tgtEl>
                                          <p:spTgt spid="64513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3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i="1" dirty="0" smtClean="0"/>
              <a:t>F</a:t>
            </a:r>
            <a:r>
              <a:rPr lang="en-US" dirty="0" smtClean="0"/>
              <a:t> Test for Block Effects</a:t>
            </a:r>
            <a:endParaRPr lang="en-US" dirty="0"/>
          </a:p>
        </p:txBody>
      </p:sp>
      <p:sp>
        <p:nvSpPr>
          <p:cNvPr id="199684" name="Content Placeholder 2"/>
          <p:cNvSpPr>
            <a:spLocks noGrp="1"/>
          </p:cNvSpPr>
          <p:nvPr>
            <p:ph idx="1"/>
          </p:nvPr>
        </p:nvSpPr>
        <p:spPr>
          <a:xfrm>
            <a:off x="636588" y="1066800"/>
            <a:ext cx="7924800" cy="5410200"/>
          </a:xfrm>
        </p:spPr>
        <p:txBody>
          <a:bodyPr/>
          <a:lstStyle/>
          <a:p>
            <a:pPr eaLnBrk="1" hangingPunct="1"/>
            <a:r>
              <a:rPr lang="en-US" smtClean="0"/>
              <a:t>Hypothesis Test </a:t>
            </a:r>
          </a:p>
          <a:p>
            <a:pPr lvl="1" eaLnBrk="1" hangingPunct="1"/>
            <a:r>
              <a:rPr lang="en-US" smtClean="0"/>
              <a:t>H</a:t>
            </a:r>
            <a:r>
              <a:rPr lang="en-US" baseline="-25000" smtClean="0"/>
              <a:t>0</a:t>
            </a:r>
            <a:r>
              <a:rPr lang="en-US" smtClean="0"/>
              <a:t>: No difference between block effects</a:t>
            </a:r>
            <a:endParaRPr lang="en-US" baseline="-25000" smtClean="0"/>
          </a:p>
          <a:p>
            <a:pPr lvl="1" eaLnBrk="1" hangingPunct="1"/>
            <a:r>
              <a:rPr lang="en-US" smtClean="0"/>
              <a:t>H</a:t>
            </a:r>
            <a:r>
              <a:rPr lang="en-US" baseline="-25000" smtClean="0"/>
              <a:t>a</a:t>
            </a:r>
            <a:r>
              <a:rPr lang="en-US" smtClean="0"/>
              <a:t>: At least one block effects differ</a:t>
            </a:r>
          </a:p>
          <a:p>
            <a:pPr eaLnBrk="1" hangingPunct="1"/>
            <a:endParaRPr lang="en-US" smtClean="0"/>
          </a:p>
          <a:p>
            <a:pPr eaLnBrk="1" hangingPunct="1"/>
            <a:endParaRPr lang="en-US" smtClean="0"/>
          </a:p>
          <a:p>
            <a:pPr eaLnBrk="1" hangingPunct="1"/>
            <a:r>
              <a:rPr lang="en-US" smtClean="0"/>
              <a:t>Reject H</a:t>
            </a:r>
            <a:r>
              <a:rPr lang="en-US" baseline="-25000" smtClean="0"/>
              <a:t>0</a:t>
            </a:r>
            <a:r>
              <a:rPr lang="en-US" smtClean="0"/>
              <a:t> if </a:t>
            </a:r>
          </a:p>
          <a:p>
            <a:pPr lvl="1" eaLnBrk="1" hangingPunct="1">
              <a:spcBef>
                <a:spcPct val="50000"/>
              </a:spcBef>
            </a:pPr>
            <a:r>
              <a:rPr lang="en-US" i="1" smtClean="0"/>
              <a:t>F</a:t>
            </a:r>
            <a:r>
              <a:rPr lang="en-US" smtClean="0"/>
              <a:t> &gt; </a:t>
            </a:r>
            <a:r>
              <a:rPr lang="en-US" i="1" smtClean="0"/>
              <a:t>F</a:t>
            </a:r>
            <a:r>
              <a:rPr lang="en-US" baseline="-25000" smtClean="0">
                <a:latin typeface="Symbol" pitchFamily="18" charset="2"/>
              </a:rPr>
              <a:t>a</a:t>
            </a:r>
            <a:r>
              <a:rPr lang="en-US" smtClean="0">
                <a:latin typeface="Symbol" pitchFamily="18" charset="2"/>
              </a:rPr>
              <a:t>  </a:t>
            </a:r>
            <a:r>
              <a:rPr lang="en-US" smtClean="0"/>
              <a:t>or </a:t>
            </a:r>
          </a:p>
          <a:p>
            <a:pPr lvl="1" eaLnBrk="1" hangingPunct="1">
              <a:spcBef>
                <a:spcPct val="50000"/>
              </a:spcBef>
            </a:pPr>
            <a:r>
              <a:rPr lang="en-US" smtClean="0"/>
              <a:t>p-value &lt; </a:t>
            </a:r>
            <a:r>
              <a:rPr lang="en-US" smtClean="0">
                <a:latin typeface="Symbol" pitchFamily="18" charset="2"/>
              </a:rPr>
              <a:t>a</a:t>
            </a:r>
          </a:p>
          <a:p>
            <a:pPr lvl="2" eaLnBrk="1" hangingPunct="1"/>
            <a:r>
              <a:rPr lang="en-US" b="1" i="1" smtClean="0"/>
              <a:t>F</a:t>
            </a:r>
            <a:r>
              <a:rPr lang="en-US" b="1" baseline="-25000" smtClean="0">
                <a:latin typeface="Symbol" pitchFamily="18" charset="2"/>
              </a:rPr>
              <a:t>a </a:t>
            </a:r>
            <a:r>
              <a:rPr lang="en-US" b="1" smtClean="0"/>
              <a:t>is based on </a:t>
            </a:r>
            <a:r>
              <a:rPr lang="en-US" b="1" i="1" smtClean="0"/>
              <a:t>b</a:t>
            </a:r>
            <a:r>
              <a:rPr lang="en-US" b="1" smtClean="0"/>
              <a:t>-1 numerator </a:t>
            </a:r>
            <a:r>
              <a:rPr lang="en-US" smtClean="0"/>
              <a:t>and (</a:t>
            </a:r>
            <a:r>
              <a:rPr lang="en-US" i="1" smtClean="0"/>
              <a:t>p</a:t>
            </a:r>
            <a:r>
              <a:rPr lang="en-US" smtClean="0"/>
              <a:t>-1)</a:t>
            </a:r>
            <a:r>
              <a:rPr lang="en-US" smtClean="0">
                <a:sym typeface="Symbol" pitchFamily="18" charset="2"/>
              </a:rPr>
              <a:t></a:t>
            </a:r>
            <a:r>
              <a:rPr lang="en-US" smtClean="0"/>
              <a:t>(</a:t>
            </a:r>
            <a:r>
              <a:rPr lang="en-US" i="1" smtClean="0"/>
              <a:t>b</a:t>
            </a:r>
            <a:r>
              <a:rPr lang="en-US" smtClean="0"/>
              <a:t>-1) denominator degrees of freedom</a:t>
            </a:r>
          </a:p>
          <a:p>
            <a:pPr lvl="1" eaLnBrk="1" hangingPunct="1"/>
            <a:endParaRPr lang="en-US" smtClean="0"/>
          </a:p>
          <a:p>
            <a:pPr eaLnBrk="1" hangingPunct="1"/>
            <a:endParaRPr lang="en-US" smtClean="0"/>
          </a:p>
          <a:p>
            <a:pPr eaLnBrk="1" hangingPunct="1"/>
            <a:endParaRPr lang="en-US" smtClean="0"/>
          </a:p>
        </p:txBody>
      </p:sp>
      <p:sp>
        <p:nvSpPr>
          <p:cNvPr id="199685" name="Slide Number Placeholder 3"/>
          <p:cNvSpPr>
            <a:spLocks noGrp="1"/>
          </p:cNvSpPr>
          <p:nvPr>
            <p:ph type="sldNum" sz="quarter" idx="10"/>
          </p:nvPr>
        </p:nvSpPr>
        <p:spPr>
          <a:noFill/>
        </p:spPr>
        <p:txBody>
          <a:bodyPr/>
          <a:lstStyle/>
          <a:p>
            <a:r>
              <a:rPr lang="en-US" smtClean="0">
                <a:latin typeface="Arial" charset="0"/>
                <a:cs typeface="Arial" charset="0"/>
              </a:rPr>
              <a:t>10-</a:t>
            </a:r>
            <a:fld id="{87CAD47E-302C-4B38-A2C3-DC5981E46112}" type="slidenum">
              <a:rPr lang="en-US" smtClean="0">
                <a:latin typeface="Arial" charset="0"/>
                <a:cs typeface="Arial" charset="0"/>
              </a:rPr>
              <a:pPr/>
              <a:t>54</a:t>
            </a:fld>
            <a:endParaRPr lang="en-US" smtClean="0">
              <a:latin typeface="Arial" charset="0"/>
              <a:cs typeface="Arial" charset="0"/>
            </a:endParaRPr>
          </a:p>
        </p:txBody>
      </p:sp>
      <p:graphicFrame>
        <p:nvGraphicFramePr>
          <p:cNvPr id="199682" name="Object 13"/>
          <p:cNvGraphicFramePr>
            <a:graphicFrameLocks noChangeAspect="1"/>
          </p:cNvGraphicFramePr>
          <p:nvPr/>
        </p:nvGraphicFramePr>
        <p:xfrm>
          <a:off x="1341438" y="2420938"/>
          <a:ext cx="5186362" cy="819150"/>
        </p:xfrm>
        <a:graphic>
          <a:graphicData uri="http://schemas.openxmlformats.org/presentationml/2006/ole">
            <p:oleObj spid="_x0000_s199682" name="Equation" r:id="rId3" imgW="2654280" imgH="419040" progId="Equation.3">
              <p:embed/>
            </p:oleObj>
          </a:graphicData>
        </a:graphic>
      </p:graphicFrame>
      <p:pic>
        <p:nvPicPr>
          <p:cNvPr id="199686" name="Picture 5" descr="F rejection.JPG"/>
          <p:cNvPicPr>
            <a:picLocks noChangeAspect="1"/>
          </p:cNvPicPr>
          <p:nvPr/>
        </p:nvPicPr>
        <p:blipFill>
          <a:blip r:embed="rId4"/>
          <a:srcRect/>
          <a:stretch>
            <a:fillRect/>
          </a:stretch>
        </p:blipFill>
        <p:spPr bwMode="auto">
          <a:xfrm>
            <a:off x="3348038" y="3465513"/>
            <a:ext cx="1152525"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pPr eaLnBrk="1" hangingPunct="1">
              <a:defRPr/>
            </a:pPr>
            <a:r>
              <a:rPr lang="en-US" sz="4200" dirty="0" smtClean="0"/>
              <a:t>Example 10.6 Block Effects</a:t>
            </a:r>
          </a:p>
        </p:txBody>
      </p:sp>
      <p:sp>
        <p:nvSpPr>
          <p:cNvPr id="256002" name="Rectangle 3"/>
          <p:cNvSpPr>
            <a:spLocks noGrp="1" noChangeArrowheads="1"/>
          </p:cNvSpPr>
          <p:nvPr>
            <p:ph idx="1"/>
          </p:nvPr>
        </p:nvSpPr>
        <p:spPr>
          <a:xfrm>
            <a:off x="636588" y="1066800"/>
            <a:ext cx="7924800" cy="5410200"/>
          </a:xfrm>
        </p:spPr>
        <p:txBody>
          <a:bodyPr/>
          <a:lstStyle/>
          <a:p>
            <a:pPr eaLnBrk="1" hangingPunct="1">
              <a:lnSpc>
                <a:spcPct val="90000"/>
              </a:lnSpc>
            </a:pPr>
            <a:r>
              <a:rPr lang="en-US" smtClean="0"/>
              <a:t>Test at the </a:t>
            </a:r>
            <a:r>
              <a:rPr lang="en-US" smtClean="0">
                <a:latin typeface="Symbol" pitchFamily="18" charset="2"/>
              </a:rPr>
              <a:t>a</a:t>
            </a:r>
            <a:r>
              <a:rPr lang="en-US" smtClean="0"/>
              <a:t> = 0.05 level of significance</a:t>
            </a:r>
          </a:p>
          <a:p>
            <a:pPr lvl="1" eaLnBrk="1" hangingPunct="1">
              <a:lnSpc>
                <a:spcPct val="90000"/>
              </a:lnSpc>
            </a:pPr>
            <a:r>
              <a:rPr lang="en-US" sz="2400" smtClean="0"/>
              <a:t>Reject H</a:t>
            </a:r>
            <a:r>
              <a:rPr lang="en-US" sz="2400" baseline="-25000" smtClean="0"/>
              <a:t>0</a:t>
            </a:r>
            <a:r>
              <a:rPr lang="en-US" sz="2400" smtClean="0"/>
              <a:t> if </a:t>
            </a:r>
            <a:r>
              <a:rPr lang="en-US" sz="2400" i="1" noProof="1" smtClean="0"/>
              <a:t>F</a:t>
            </a:r>
            <a:r>
              <a:rPr lang="en-US" sz="2400" noProof="1" smtClean="0"/>
              <a:t>(groups</a:t>
            </a:r>
            <a:r>
              <a:rPr lang="en-US" sz="2400" smtClean="0"/>
              <a:t>) </a:t>
            </a:r>
            <a:r>
              <a:rPr lang="en-US" sz="2400" b="1" smtClean="0"/>
              <a:t>&gt;</a:t>
            </a:r>
            <a:r>
              <a:rPr lang="en-US" sz="2400" smtClean="0"/>
              <a:t> </a:t>
            </a:r>
            <a:r>
              <a:rPr lang="en-US" sz="2400" i="1" smtClean="0"/>
              <a:t>F</a:t>
            </a:r>
            <a:r>
              <a:rPr lang="en-US" sz="2400" baseline="-25000" smtClean="0"/>
              <a:t>0.05</a:t>
            </a:r>
            <a:r>
              <a:rPr lang="en-US" sz="2400" smtClean="0"/>
              <a:t> (based on </a:t>
            </a:r>
            <a:r>
              <a:rPr lang="en-US" sz="2400" i="1" smtClean="0"/>
              <a:t>b</a:t>
            </a:r>
            <a:r>
              <a:rPr lang="en-US" sz="2400" smtClean="0"/>
              <a:t>-1 numerator and (</a:t>
            </a:r>
            <a:r>
              <a:rPr lang="en-US" sz="2400" i="1" smtClean="0"/>
              <a:t>p</a:t>
            </a:r>
            <a:r>
              <a:rPr lang="en-US" sz="2400" smtClean="0"/>
              <a:t>-1)(</a:t>
            </a:r>
            <a:r>
              <a:rPr lang="en-US" sz="2400" i="1" smtClean="0"/>
              <a:t>b</a:t>
            </a:r>
            <a:r>
              <a:rPr lang="en-US" sz="2400" smtClean="0"/>
              <a:t>-1) denominator degrees of freedom</a:t>
            </a:r>
          </a:p>
          <a:p>
            <a:pPr lvl="1" eaLnBrk="1" hangingPunct="1">
              <a:lnSpc>
                <a:spcPct val="90000"/>
              </a:lnSpc>
            </a:pPr>
            <a:endParaRPr lang="en-US" sz="2400" smtClean="0"/>
          </a:p>
          <a:p>
            <a:pPr eaLnBrk="1" hangingPunct="1">
              <a:lnSpc>
                <a:spcPct val="90000"/>
              </a:lnSpc>
            </a:pPr>
            <a:r>
              <a:rPr lang="en-US" i="1" noProof="1" smtClean="0"/>
              <a:t>F</a:t>
            </a:r>
            <a:r>
              <a:rPr lang="en-US" noProof="1" smtClean="0"/>
              <a:t>(block</a:t>
            </a:r>
            <a:r>
              <a:rPr lang="en-US" smtClean="0"/>
              <a:t>) = </a:t>
            </a:r>
            <a:r>
              <a:rPr lang="en-US" i="1" smtClean="0"/>
              <a:t>MSBL/MSE</a:t>
            </a:r>
            <a:r>
              <a:rPr lang="en-US" smtClean="0"/>
              <a:t> = 9.083/0.639 = 14.22</a:t>
            </a:r>
          </a:p>
          <a:p>
            <a:pPr lvl="1" eaLnBrk="1" hangingPunct="1">
              <a:lnSpc>
                <a:spcPct val="90000"/>
              </a:lnSpc>
            </a:pPr>
            <a:r>
              <a:rPr lang="en-US" b="1" i="1" smtClean="0"/>
              <a:t>F</a:t>
            </a:r>
            <a:r>
              <a:rPr lang="en-US" b="1" baseline="-25000" smtClean="0"/>
              <a:t>0.05</a:t>
            </a:r>
            <a:r>
              <a:rPr lang="en-US" b="1" smtClean="0"/>
              <a:t> based on </a:t>
            </a:r>
            <a:r>
              <a:rPr lang="en-US" b="1" i="1" smtClean="0"/>
              <a:t>b</a:t>
            </a:r>
            <a:r>
              <a:rPr lang="en-US" b="1" smtClean="0"/>
              <a:t>-1 = 2 </a:t>
            </a:r>
            <a:r>
              <a:rPr lang="en-US" smtClean="0"/>
              <a:t>numerator and (</a:t>
            </a:r>
            <a:r>
              <a:rPr lang="en-US" i="1" smtClean="0"/>
              <a:t>p</a:t>
            </a:r>
            <a:r>
              <a:rPr lang="en-US" smtClean="0"/>
              <a:t>-1)(</a:t>
            </a:r>
            <a:r>
              <a:rPr lang="en-US" i="1" smtClean="0"/>
              <a:t>b</a:t>
            </a:r>
            <a:r>
              <a:rPr lang="en-US" smtClean="0"/>
              <a:t>-1) = 6 denominator degrees of freedom is 5.14 </a:t>
            </a:r>
            <a:r>
              <a:rPr lang="en-US" smtClean="0">
                <a:hlinkClick r:id="rId2" action="ppaction://hlinksldjump"/>
              </a:rPr>
              <a:t>(Table A.7) </a:t>
            </a:r>
            <a:endParaRPr lang="en-US" smtClean="0"/>
          </a:p>
          <a:p>
            <a:pPr eaLnBrk="1" hangingPunct="1">
              <a:lnSpc>
                <a:spcPct val="90000"/>
              </a:lnSpc>
            </a:pPr>
            <a:endParaRPr lang="en-US" smtClean="0"/>
          </a:p>
          <a:p>
            <a:pPr eaLnBrk="1" hangingPunct="1">
              <a:lnSpc>
                <a:spcPct val="90000"/>
              </a:lnSpc>
            </a:pPr>
            <a:r>
              <a:rPr lang="en-US" smtClean="0"/>
              <a:t>Since </a:t>
            </a:r>
            <a:r>
              <a:rPr lang="en-US" i="1" smtClean="0"/>
              <a:t>F</a:t>
            </a:r>
            <a:r>
              <a:rPr lang="en-US" smtClean="0"/>
              <a:t>(block) &gt; F</a:t>
            </a:r>
            <a:r>
              <a:rPr lang="en-US" baseline="-25000" smtClean="0"/>
              <a:t>0.05</a:t>
            </a:r>
            <a:r>
              <a:rPr lang="en-US" smtClean="0"/>
              <a:t>  (14.22 &gt; 5.14) we reject the null hypothesis and conclude there is enough evidence at </a:t>
            </a:r>
            <a:r>
              <a:rPr lang="el-GR" smtClean="0"/>
              <a:t>α</a:t>
            </a:r>
            <a:r>
              <a:rPr lang="en-US" smtClean="0"/>
              <a:t> = 0.05 that </a:t>
            </a:r>
            <a:r>
              <a:rPr lang="en-US" b="1" smtClean="0"/>
              <a:t>one machine operator </a:t>
            </a:r>
            <a:r>
              <a:rPr lang="en-US" smtClean="0"/>
              <a:t>has a different effect on the mean number of boxes produced per hour </a:t>
            </a:r>
            <a:endParaRPr lang="en-US" baseline="-25000" smtClean="0"/>
          </a:p>
        </p:txBody>
      </p:sp>
      <p:sp>
        <p:nvSpPr>
          <p:cNvPr id="256003" name="Slide Number Placeholder 4"/>
          <p:cNvSpPr>
            <a:spLocks noGrp="1"/>
          </p:cNvSpPr>
          <p:nvPr>
            <p:ph type="sldNum" sz="quarter" idx="10"/>
          </p:nvPr>
        </p:nvSpPr>
        <p:spPr>
          <a:noFill/>
        </p:spPr>
        <p:txBody>
          <a:bodyPr/>
          <a:lstStyle/>
          <a:p>
            <a:r>
              <a:rPr lang="en-US" smtClean="0">
                <a:latin typeface="Arial" charset="0"/>
                <a:cs typeface="Arial" charset="0"/>
              </a:rPr>
              <a:t>10-</a:t>
            </a:r>
            <a:fld id="{A67F6D61-90F8-4FCC-AD3E-9522D5F5FA64}" type="slidenum">
              <a:rPr lang="en-US" smtClean="0">
                <a:latin typeface="Arial" charset="0"/>
                <a:cs typeface="Arial" charset="0"/>
              </a:rPr>
              <a:pPr/>
              <a:t>55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69" name="Picture 13"/>
          <p:cNvPicPr>
            <a:picLocks noChangeAspect="1" noChangeArrowheads="1"/>
          </p:cNvPicPr>
          <p:nvPr/>
        </p:nvPicPr>
        <p:blipFill>
          <a:blip r:embed="rId2"/>
          <a:srcRect/>
          <a:stretch>
            <a:fillRect/>
          </a:stretch>
        </p:blipFill>
        <p:spPr bwMode="auto">
          <a:xfrm>
            <a:off x="1189038" y="1319213"/>
            <a:ext cx="7559675" cy="5262562"/>
          </a:xfrm>
          <a:prstGeom prst="rect">
            <a:avLst/>
          </a:prstGeom>
          <a:noFill/>
          <a:ln w="9525">
            <a:noFill/>
            <a:miter lim="800000"/>
            <a:headEnd/>
            <a:tailEnd/>
          </a:ln>
        </p:spPr>
      </p:pic>
      <p:sp>
        <p:nvSpPr>
          <p:cNvPr id="646146" name="Rectangle 2"/>
          <p:cNvSpPr>
            <a:spLocks noGrp="1" noChangeArrowheads="1"/>
          </p:cNvSpPr>
          <p:nvPr>
            <p:ph type="title"/>
          </p:nvPr>
        </p:nvSpPr>
        <p:spPr>
          <a:xfrm>
            <a:off x="608428" y="0"/>
            <a:ext cx="7924800" cy="914400"/>
          </a:xfrm>
        </p:spPr>
        <p:txBody>
          <a:bodyPr/>
          <a:lstStyle/>
          <a:p>
            <a:pPr eaLnBrk="1" hangingPunct="1">
              <a:defRPr/>
            </a:pPr>
            <a:r>
              <a:rPr lang="en-US" dirty="0" smtClean="0"/>
              <a:t>Table A.7: F</a:t>
            </a:r>
            <a:r>
              <a:rPr lang="en-US" baseline="-25000" dirty="0" smtClean="0"/>
              <a:t>0.05</a:t>
            </a:r>
            <a:r>
              <a:rPr lang="en-US" dirty="0" smtClean="0"/>
              <a:t> DF</a:t>
            </a:r>
            <a:r>
              <a:rPr lang="en-US" baseline="-25000" dirty="0" smtClean="0"/>
              <a:t>1</a:t>
            </a:r>
            <a:r>
              <a:rPr lang="en-US" dirty="0" smtClean="0"/>
              <a:t>=2 and DF</a:t>
            </a:r>
            <a:r>
              <a:rPr lang="en-US" baseline="-25000" dirty="0" smtClean="0"/>
              <a:t>2</a:t>
            </a:r>
            <a:r>
              <a:rPr lang="en-US" dirty="0" smtClean="0"/>
              <a:t> =6</a:t>
            </a:r>
          </a:p>
        </p:txBody>
      </p:sp>
      <p:grpSp>
        <p:nvGrpSpPr>
          <p:cNvPr id="2" name="Group 5"/>
          <p:cNvGrpSpPr>
            <a:grpSpLocks/>
          </p:cNvGrpSpPr>
          <p:nvPr/>
        </p:nvGrpSpPr>
        <p:grpSpPr bwMode="auto">
          <a:xfrm>
            <a:off x="2051050" y="1771650"/>
            <a:ext cx="2376488" cy="1512888"/>
            <a:chOff x="1247" y="799"/>
            <a:chExt cx="1497" cy="1497"/>
          </a:xfrm>
        </p:grpSpPr>
        <p:sp>
          <p:nvSpPr>
            <p:cNvPr id="237578" name="Rectangle 6"/>
            <p:cNvSpPr>
              <a:spLocks noChangeArrowheads="1"/>
            </p:cNvSpPr>
            <p:nvPr/>
          </p:nvSpPr>
          <p:spPr bwMode="auto">
            <a:xfrm>
              <a:off x="1247" y="1344"/>
              <a:ext cx="227" cy="952"/>
            </a:xfrm>
            <a:prstGeom prst="rect">
              <a:avLst/>
            </a:prstGeom>
            <a:solidFill>
              <a:srgbClr val="CCFFCC">
                <a:alpha val="45097"/>
              </a:srgbClr>
            </a:solidFill>
            <a:ln w="9525">
              <a:noFill/>
              <a:miter lim="800000"/>
              <a:headEnd/>
              <a:tailEnd/>
            </a:ln>
          </p:spPr>
          <p:txBody>
            <a:bodyPr wrap="none" anchor="ctr">
              <a:spAutoFit/>
            </a:bodyPr>
            <a:lstStyle/>
            <a:p>
              <a:pPr algn="ctr" eaLnBrk="0" hangingPunct="0"/>
              <a:endParaRPr lang="en-US"/>
            </a:p>
          </p:txBody>
        </p:sp>
        <p:sp>
          <p:nvSpPr>
            <p:cNvPr id="237579" name="AutoShape 7"/>
            <p:cNvSpPr>
              <a:spLocks noChangeArrowheads="1"/>
            </p:cNvSpPr>
            <p:nvPr/>
          </p:nvSpPr>
          <p:spPr bwMode="auto">
            <a:xfrm>
              <a:off x="1474" y="799"/>
              <a:ext cx="1270" cy="318"/>
            </a:xfrm>
            <a:prstGeom prst="wedgeRoundRectCallout">
              <a:avLst>
                <a:gd name="adj1" fmla="val -57560"/>
                <a:gd name="adj2" fmla="val 141509"/>
                <a:gd name="adj3" fmla="val 16667"/>
              </a:avLst>
            </a:prstGeom>
            <a:solidFill>
              <a:srgbClr val="CCFFCC">
                <a:alpha val="85881"/>
              </a:srgbClr>
            </a:solidFill>
            <a:ln w="9525" algn="ctr">
              <a:noFill/>
              <a:miter lim="800000"/>
              <a:headEnd/>
              <a:tailEnd/>
            </a:ln>
          </p:spPr>
          <p:txBody>
            <a:bodyPr anchor="ctr"/>
            <a:lstStyle/>
            <a:p>
              <a:pPr algn="ctr" eaLnBrk="0" hangingPunct="0"/>
              <a:r>
                <a:rPr lang="en-US" sz="1400" b="1">
                  <a:latin typeface="Arial" charset="0"/>
                </a:rPr>
                <a:t>Numerator df =2</a:t>
              </a:r>
            </a:p>
          </p:txBody>
        </p:sp>
      </p:grpSp>
      <p:grpSp>
        <p:nvGrpSpPr>
          <p:cNvPr id="3" name="Group 8"/>
          <p:cNvGrpSpPr>
            <a:grpSpLocks/>
          </p:cNvGrpSpPr>
          <p:nvPr/>
        </p:nvGrpSpPr>
        <p:grpSpPr bwMode="auto">
          <a:xfrm>
            <a:off x="322263" y="3140075"/>
            <a:ext cx="2089150" cy="1441450"/>
            <a:chOff x="158" y="2205"/>
            <a:chExt cx="1316" cy="908"/>
          </a:xfrm>
        </p:grpSpPr>
        <p:sp>
          <p:nvSpPr>
            <p:cNvPr id="237576" name="Rectangle 9"/>
            <p:cNvSpPr>
              <a:spLocks noChangeArrowheads="1"/>
            </p:cNvSpPr>
            <p:nvPr/>
          </p:nvSpPr>
          <p:spPr bwMode="auto">
            <a:xfrm>
              <a:off x="839" y="2205"/>
              <a:ext cx="635" cy="91"/>
            </a:xfrm>
            <a:prstGeom prst="rect">
              <a:avLst/>
            </a:prstGeom>
            <a:solidFill>
              <a:srgbClr val="CCFFCC">
                <a:alpha val="45097"/>
              </a:srgbClr>
            </a:solidFill>
            <a:ln w="9525" algn="ctr">
              <a:noFill/>
              <a:miter lim="800000"/>
              <a:headEnd/>
              <a:tailEnd/>
            </a:ln>
          </p:spPr>
          <p:txBody>
            <a:bodyPr wrap="none" anchor="ctr">
              <a:spAutoFit/>
            </a:bodyPr>
            <a:lstStyle/>
            <a:p>
              <a:pPr algn="ctr" eaLnBrk="0" hangingPunct="0"/>
              <a:endParaRPr lang="en-US"/>
            </a:p>
          </p:txBody>
        </p:sp>
        <p:sp>
          <p:nvSpPr>
            <p:cNvPr id="237577" name="AutoShape 10"/>
            <p:cNvSpPr>
              <a:spLocks noChangeArrowheads="1"/>
            </p:cNvSpPr>
            <p:nvPr/>
          </p:nvSpPr>
          <p:spPr bwMode="auto">
            <a:xfrm>
              <a:off x="158" y="2704"/>
              <a:ext cx="862" cy="409"/>
            </a:xfrm>
            <a:prstGeom prst="wedgeRoundRectCallout">
              <a:avLst>
                <a:gd name="adj1" fmla="val 26102"/>
                <a:gd name="adj2" fmla="val -175671"/>
                <a:gd name="adj3" fmla="val 16667"/>
              </a:avLst>
            </a:prstGeom>
            <a:solidFill>
              <a:srgbClr val="CCFFCC">
                <a:alpha val="85881"/>
              </a:srgbClr>
            </a:solidFill>
            <a:ln w="9525" algn="ctr">
              <a:noFill/>
              <a:miter lim="800000"/>
              <a:headEnd/>
              <a:tailEnd/>
            </a:ln>
          </p:spPr>
          <p:txBody>
            <a:bodyPr anchor="ctr"/>
            <a:lstStyle/>
            <a:p>
              <a:pPr algn="ctr" eaLnBrk="0" hangingPunct="0"/>
              <a:r>
                <a:rPr lang="en-US" sz="1400" b="1">
                  <a:latin typeface="Arial" charset="0"/>
                </a:rPr>
                <a:t>Denominator df = 6</a:t>
              </a:r>
            </a:p>
          </p:txBody>
        </p:sp>
      </p:grpSp>
      <p:sp>
        <p:nvSpPr>
          <p:cNvPr id="646155" name="Text Box 11"/>
          <p:cNvSpPr txBox="1">
            <a:spLocks noChangeArrowheads="1"/>
          </p:cNvSpPr>
          <p:nvPr/>
        </p:nvSpPr>
        <p:spPr bwMode="auto">
          <a:xfrm>
            <a:off x="1979613" y="3068638"/>
            <a:ext cx="504825" cy="314325"/>
          </a:xfrm>
          <a:prstGeom prst="rect">
            <a:avLst/>
          </a:prstGeom>
          <a:solidFill>
            <a:srgbClr val="FFFF99">
              <a:alpha val="87057"/>
            </a:srgbClr>
          </a:solidFill>
          <a:ln w="9525" algn="ctr">
            <a:solidFill>
              <a:schemeClr val="tx1"/>
            </a:solidFill>
            <a:miter lim="800000"/>
            <a:headEnd/>
            <a:tailEnd/>
          </a:ln>
        </p:spPr>
        <p:txBody>
          <a:bodyPr wrap="none">
            <a:spAutoFit/>
          </a:bodyPr>
          <a:lstStyle/>
          <a:p>
            <a:pPr algn="ctr" eaLnBrk="0" hangingPunct="0"/>
            <a:r>
              <a:rPr lang="en-US" sz="1400" b="1"/>
              <a:t>5.14</a:t>
            </a:r>
          </a:p>
        </p:txBody>
      </p:sp>
      <p:sp>
        <p:nvSpPr>
          <p:cNvPr id="237574" name="Slide Number Placeholder 11"/>
          <p:cNvSpPr>
            <a:spLocks noGrp="1"/>
          </p:cNvSpPr>
          <p:nvPr>
            <p:ph type="sldNum" sz="quarter" idx="10"/>
          </p:nvPr>
        </p:nvSpPr>
        <p:spPr>
          <a:noFill/>
        </p:spPr>
        <p:txBody>
          <a:bodyPr/>
          <a:lstStyle/>
          <a:p>
            <a:r>
              <a:rPr lang="en-US" smtClean="0">
                <a:latin typeface="Arial" charset="0"/>
                <a:cs typeface="Arial" charset="0"/>
              </a:rPr>
              <a:t>10-</a:t>
            </a:r>
            <a:fld id="{B9126909-C0C3-40A3-B2BE-9D0E2D2AB47F}" type="slidenum">
              <a:rPr lang="en-US" smtClean="0">
                <a:latin typeface="Arial" charset="0"/>
                <a:cs typeface="Arial" charset="0"/>
              </a:rPr>
              <a:pPr/>
              <a:t>56</a:t>
            </a:fld>
            <a:endParaRPr lang="en-US" smtClean="0">
              <a:latin typeface="Arial" charset="0"/>
              <a:cs typeface="Arial" charset="0"/>
            </a:endParaRPr>
          </a:p>
        </p:txBody>
      </p:sp>
      <p:sp>
        <p:nvSpPr>
          <p:cNvPr id="13" name="TextBox 12"/>
          <p:cNvSpPr txBox="1"/>
          <p:nvPr/>
        </p:nvSpPr>
        <p:spPr>
          <a:xfrm>
            <a:off x="7524750" y="765175"/>
            <a:ext cx="1031875" cy="461963"/>
          </a:xfrm>
          <a:prstGeom prst="rect">
            <a:avLst/>
          </a:prstGeom>
          <a:noFill/>
        </p:spPr>
        <p:txBody>
          <a:bodyPr wrap="none">
            <a:spAutoFit/>
          </a:bodyPr>
          <a:lstStyle/>
          <a:p>
            <a:pPr algn="ctr" eaLnBrk="0" hangingPunct="0">
              <a:defRPr/>
            </a:pPr>
            <a:r>
              <a:rPr lang="en-US" dirty="0">
                <a:latin typeface="+mn-lt"/>
                <a:hlinkClick r:id="rId3" action="ppaction://hlinksldjump"/>
              </a:rPr>
              <a:t>Return</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51" presetClass="entr" presetSubtype="0" fill="hold" grpId="0" nodeType="afterEffect">
                                  <p:stCondLst>
                                    <p:cond delay="500"/>
                                  </p:stCondLst>
                                  <p:childTnLst>
                                    <p:set>
                                      <p:cBhvr>
                                        <p:cTn id="16" dur="1" fill="hold">
                                          <p:stCondLst>
                                            <p:cond delay="0"/>
                                          </p:stCondLst>
                                        </p:cTn>
                                        <p:tgtEl>
                                          <p:spTgt spid="646155"/>
                                        </p:tgtEl>
                                        <p:attrNameLst>
                                          <p:attrName>style.visibility</p:attrName>
                                        </p:attrNameLst>
                                      </p:cBhvr>
                                      <p:to>
                                        <p:strVal val="visible"/>
                                      </p:to>
                                    </p:set>
                                    <p:animEffect transition="in" filter="fade">
                                      <p:cBhvr>
                                        <p:cTn id="17" dur="770" decel="100000"/>
                                        <p:tgtEl>
                                          <p:spTgt spid="646155"/>
                                        </p:tgtEl>
                                      </p:cBhvr>
                                    </p:animEffect>
                                    <p:animScale>
                                      <p:cBhvr>
                                        <p:cTn id="18" dur="770" decel="100000"/>
                                        <p:tgtEl>
                                          <p:spTgt spid="646155"/>
                                        </p:tgtEl>
                                      </p:cBhvr>
                                      <p:from x="10000" y="10000"/>
                                      <p:to x="200000" y="450000"/>
                                    </p:animScale>
                                    <p:animScale>
                                      <p:cBhvr>
                                        <p:cTn id="19" dur="1230" accel="100000" fill="hold">
                                          <p:stCondLst>
                                            <p:cond delay="770"/>
                                          </p:stCondLst>
                                        </p:cTn>
                                        <p:tgtEl>
                                          <p:spTgt spid="646155"/>
                                        </p:tgtEl>
                                      </p:cBhvr>
                                      <p:from x="200000" y="450000"/>
                                      <p:to x="100000" y="100000"/>
                                    </p:animScale>
                                    <p:set>
                                      <p:cBhvr>
                                        <p:cTn id="20" dur="770" fill="hold"/>
                                        <p:tgtEl>
                                          <p:spTgt spid="646155"/>
                                        </p:tgtEl>
                                        <p:attrNameLst>
                                          <p:attrName>ppt_x</p:attrName>
                                        </p:attrNameLst>
                                      </p:cBhvr>
                                      <p:to>
                                        <p:strVal val="(0.5)"/>
                                      </p:to>
                                    </p:set>
                                    <p:anim from="(0.5)" to="(#ppt_x)" calcmode="lin" valueType="num">
                                      <p:cBhvr>
                                        <p:cTn id="21" dur="1230" accel="100000" fill="hold">
                                          <p:stCondLst>
                                            <p:cond delay="770"/>
                                          </p:stCondLst>
                                        </p:cTn>
                                        <p:tgtEl>
                                          <p:spTgt spid="646155"/>
                                        </p:tgtEl>
                                        <p:attrNameLst>
                                          <p:attrName>ppt_x</p:attrName>
                                        </p:attrNameLst>
                                      </p:cBhvr>
                                    </p:anim>
                                    <p:set>
                                      <p:cBhvr>
                                        <p:cTn id="22" dur="770" fill="hold"/>
                                        <p:tgtEl>
                                          <p:spTgt spid="646155"/>
                                        </p:tgtEl>
                                        <p:attrNameLst>
                                          <p:attrName>ppt_y</p:attrName>
                                        </p:attrNameLst>
                                      </p:cBhvr>
                                      <p:to>
                                        <p:strVal val="(#ppt_y+0.4)"/>
                                      </p:to>
                                    </p:set>
                                    <p:anim from="(#ppt_y+0.4)" to="(#ppt_y)" calcmode="lin" valueType="num">
                                      <p:cBhvr>
                                        <p:cTn id="23" dur="1230" accel="100000" fill="hold">
                                          <p:stCondLst>
                                            <p:cond delay="770"/>
                                          </p:stCondLst>
                                        </p:cTn>
                                        <p:tgtEl>
                                          <p:spTgt spid="64615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5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428" y="0"/>
            <a:ext cx="7924800" cy="1052736"/>
          </a:xfrm>
        </p:spPr>
        <p:txBody>
          <a:bodyPr/>
          <a:lstStyle/>
          <a:p>
            <a:pPr eaLnBrk="1" hangingPunct="1">
              <a:defRPr/>
            </a:pPr>
            <a:r>
              <a:rPr lang="en-US" sz="3600" dirty="0" smtClean="0"/>
              <a:t>Point Estimates and Confidence Intervals in a Randomized Block ANOVA</a:t>
            </a:r>
            <a:endParaRPr lang="en-US" sz="3600" dirty="0"/>
          </a:p>
        </p:txBody>
      </p:sp>
      <p:sp>
        <p:nvSpPr>
          <p:cNvPr id="216069" name="Content Placeholder 4"/>
          <p:cNvSpPr>
            <a:spLocks noGrp="1"/>
          </p:cNvSpPr>
          <p:nvPr>
            <p:ph idx="1"/>
          </p:nvPr>
        </p:nvSpPr>
        <p:spPr>
          <a:xfrm>
            <a:off x="636588" y="1066800"/>
            <a:ext cx="7924800" cy="5410200"/>
          </a:xfrm>
        </p:spPr>
        <p:txBody>
          <a:bodyPr/>
          <a:lstStyle/>
          <a:p>
            <a:pPr eaLnBrk="1" hangingPunct="1"/>
            <a:r>
              <a:rPr lang="en-US" smtClean="0"/>
              <a:t>Consider the difference between groups </a:t>
            </a:r>
            <a:r>
              <a:rPr lang="en-US" i="1" smtClean="0"/>
              <a:t>i and h on </a:t>
            </a:r>
            <a:r>
              <a:rPr lang="en-US" smtClean="0"/>
              <a:t>the mean value of the response variable</a:t>
            </a:r>
          </a:p>
          <a:p>
            <a:pPr lvl="1" eaLnBrk="1" hangingPunct="1"/>
            <a:r>
              <a:rPr lang="en-US" smtClean="0"/>
              <a:t>A </a:t>
            </a:r>
            <a:r>
              <a:rPr lang="en-US" b="1" smtClean="0"/>
              <a:t>point estimate of this difference is </a:t>
            </a:r>
          </a:p>
          <a:p>
            <a:pPr lvl="1" eaLnBrk="1" hangingPunct="1"/>
            <a:r>
              <a:rPr lang="en-US" smtClean="0"/>
              <a:t>Individual 100(1 - a)% confidence interval for this difference is</a:t>
            </a:r>
          </a:p>
          <a:p>
            <a:pPr lvl="1" eaLnBrk="1" hangingPunct="1"/>
            <a:endParaRPr lang="en-US" smtClean="0"/>
          </a:p>
          <a:p>
            <a:pPr lvl="1" eaLnBrk="1" hangingPunct="1"/>
            <a:endParaRPr lang="en-US" smtClean="0"/>
          </a:p>
          <a:p>
            <a:pPr lvl="2" eaLnBrk="1" hangingPunct="1"/>
            <a:r>
              <a:rPr lang="en-US" smtClean="0"/>
              <a:t> t</a:t>
            </a:r>
            <a:r>
              <a:rPr lang="en-US" baseline="-25000" smtClean="0"/>
              <a:t>a/2 </a:t>
            </a:r>
            <a:r>
              <a:rPr lang="en-US" smtClean="0"/>
              <a:t>is based on (p-1)(b-1) degrees of freedom</a:t>
            </a:r>
          </a:p>
          <a:p>
            <a:pPr lvl="2" eaLnBrk="1" hangingPunct="1"/>
            <a:endParaRPr lang="en-US" smtClean="0"/>
          </a:p>
          <a:p>
            <a:pPr lvl="1" eaLnBrk="1" hangingPunct="1"/>
            <a:r>
              <a:rPr lang="en-US" smtClean="0"/>
              <a:t>A Tukey simultaneous 100(1 2 A) percent confidence interval for this difference is</a:t>
            </a:r>
          </a:p>
          <a:p>
            <a:pPr lvl="1" eaLnBrk="1" hangingPunct="1"/>
            <a:endParaRPr lang="en-US" smtClean="0"/>
          </a:p>
          <a:p>
            <a:pPr lvl="1" eaLnBrk="1" hangingPunct="1"/>
            <a:endParaRPr lang="en-US" smtClean="0"/>
          </a:p>
          <a:p>
            <a:pPr lvl="2" eaLnBrk="1" hangingPunct="1"/>
            <a:r>
              <a:rPr lang="en-US" smtClean="0"/>
              <a:t>q</a:t>
            </a:r>
            <a:r>
              <a:rPr lang="en-US" baseline="-25000" smtClean="0">
                <a:latin typeface="Symbol" pitchFamily="18" charset="2"/>
              </a:rPr>
              <a:t>a </a:t>
            </a:r>
            <a:r>
              <a:rPr lang="en-US" smtClean="0"/>
              <a:t>is the upper </a:t>
            </a:r>
            <a:r>
              <a:rPr lang="en-US" smtClean="0">
                <a:sym typeface="Symbol" pitchFamily="18" charset="2"/>
              </a:rPr>
              <a:t></a:t>
            </a:r>
            <a:r>
              <a:rPr lang="en-US" smtClean="0"/>
              <a:t> percentage point of the studentized range for p and (p-1)(b-1) from Table A.10</a:t>
            </a:r>
          </a:p>
          <a:p>
            <a:pPr lvl="2" eaLnBrk="1" hangingPunct="1"/>
            <a:endParaRPr lang="en-US" smtClean="0"/>
          </a:p>
          <a:p>
            <a:pPr lvl="1" eaLnBrk="1" hangingPunct="1"/>
            <a:endParaRPr lang="en-US" smtClean="0"/>
          </a:p>
        </p:txBody>
      </p:sp>
      <p:sp>
        <p:nvSpPr>
          <p:cNvPr id="216070" name="Slide Number Placeholder 2"/>
          <p:cNvSpPr>
            <a:spLocks noGrp="1"/>
          </p:cNvSpPr>
          <p:nvPr>
            <p:ph type="sldNum" sz="quarter" idx="10"/>
          </p:nvPr>
        </p:nvSpPr>
        <p:spPr>
          <a:noFill/>
        </p:spPr>
        <p:txBody>
          <a:bodyPr/>
          <a:lstStyle/>
          <a:p>
            <a:r>
              <a:rPr lang="en-US" smtClean="0">
                <a:latin typeface="Arial" charset="0"/>
                <a:cs typeface="Arial" charset="0"/>
              </a:rPr>
              <a:t>10-</a:t>
            </a:r>
            <a:fld id="{AFF22FB1-47B0-45E6-A060-C0733026BA18}" type="slidenum">
              <a:rPr lang="en-US" smtClean="0">
                <a:latin typeface="Arial" charset="0"/>
                <a:cs typeface="Arial" charset="0"/>
              </a:rPr>
              <a:pPr/>
              <a:t>57</a:t>
            </a:fld>
            <a:endParaRPr lang="en-US" smtClean="0">
              <a:latin typeface="Arial" charset="0"/>
              <a:cs typeface="Arial" charset="0"/>
            </a:endParaRPr>
          </a:p>
        </p:txBody>
      </p:sp>
      <p:graphicFrame>
        <p:nvGraphicFramePr>
          <p:cNvPr id="216065" name="Object 1"/>
          <p:cNvGraphicFramePr>
            <a:graphicFrameLocks noChangeAspect="1"/>
          </p:cNvGraphicFramePr>
          <p:nvPr/>
        </p:nvGraphicFramePr>
        <p:xfrm>
          <a:off x="5364163" y="1989138"/>
          <a:ext cx="974725" cy="388937"/>
        </p:xfrm>
        <a:graphic>
          <a:graphicData uri="http://schemas.openxmlformats.org/presentationml/2006/ole">
            <p:oleObj spid="_x0000_s216065" name="Equation" r:id="rId3" imgW="507960" imgH="203040" progId="Equation.3">
              <p:embed/>
            </p:oleObj>
          </a:graphicData>
        </a:graphic>
      </p:graphicFrame>
      <p:graphicFrame>
        <p:nvGraphicFramePr>
          <p:cNvPr id="216066" name="Object 3"/>
          <p:cNvGraphicFramePr>
            <a:graphicFrameLocks/>
          </p:cNvGraphicFramePr>
          <p:nvPr/>
        </p:nvGraphicFramePr>
        <p:xfrm>
          <a:off x="1476375" y="2781300"/>
          <a:ext cx="2790825" cy="747713"/>
        </p:xfrm>
        <a:graphic>
          <a:graphicData uri="http://schemas.openxmlformats.org/presentationml/2006/ole">
            <p:oleObj spid="_x0000_s216066" name="Equation" r:id="rId4" imgW="1193760" imgH="431640" progId="Equation.3">
              <p:embed/>
            </p:oleObj>
          </a:graphicData>
        </a:graphic>
      </p:graphicFrame>
      <p:graphicFrame>
        <p:nvGraphicFramePr>
          <p:cNvPr id="216067" name="Object 3"/>
          <p:cNvGraphicFramePr>
            <a:graphicFrameLocks/>
          </p:cNvGraphicFramePr>
          <p:nvPr/>
        </p:nvGraphicFramePr>
        <p:xfrm>
          <a:off x="1476375" y="4941888"/>
          <a:ext cx="1941513" cy="682625"/>
        </p:xfrm>
        <a:graphic>
          <a:graphicData uri="http://schemas.openxmlformats.org/presentationml/2006/ole">
            <p:oleObj spid="_x0000_s216067" name="Equation" r:id="rId5" imgW="1104840" imgH="406080" progId="Equation.3">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1052736"/>
          </a:xfrm>
        </p:spPr>
        <p:txBody>
          <a:bodyPr>
            <a:noAutofit/>
          </a:bodyPr>
          <a:lstStyle/>
          <a:p>
            <a:pPr eaLnBrk="1" hangingPunct="1">
              <a:defRPr/>
            </a:pPr>
            <a:r>
              <a:rPr lang="en-US" sz="3600" b="1" dirty="0" smtClean="0"/>
              <a:t>Example 10.7 The Defective Cardboard Box Case</a:t>
            </a:r>
            <a:endParaRPr lang="en-US" sz="3600" dirty="0"/>
          </a:p>
        </p:txBody>
      </p:sp>
      <p:sp>
        <p:nvSpPr>
          <p:cNvPr id="230408" name="Content Placeholder 2"/>
          <p:cNvSpPr>
            <a:spLocks noGrp="1"/>
          </p:cNvSpPr>
          <p:nvPr>
            <p:ph idx="1"/>
          </p:nvPr>
        </p:nvSpPr>
        <p:spPr>
          <a:xfrm>
            <a:off x="636588" y="1066800"/>
            <a:ext cx="7924800" cy="5410200"/>
          </a:xfrm>
        </p:spPr>
        <p:txBody>
          <a:bodyPr/>
          <a:lstStyle/>
          <a:p>
            <a:pPr eaLnBrk="1" hangingPunct="1"/>
            <a:r>
              <a:rPr lang="en-US" smtClean="0"/>
              <a:t>There is extremely strong evidence that at least one production methods has a different mean number of defective boxes produced per hour</a:t>
            </a:r>
          </a:p>
          <a:p>
            <a:pPr eaLnBrk="1" hangingPunct="1"/>
            <a:r>
              <a:rPr lang="en-US" smtClean="0"/>
              <a:t>Group means are  </a:t>
            </a:r>
            <a:r>
              <a:rPr lang="en-US" i="1" smtClean="0"/>
              <a:t>    </a:t>
            </a:r>
            <a:r>
              <a:rPr lang="en-US" i="1" baseline="-25000" smtClean="0"/>
              <a:t> </a:t>
            </a:r>
            <a:r>
              <a:rPr lang="en-US" i="1" smtClean="0"/>
              <a:t>= 10.3333,       = 10.3333, </a:t>
            </a:r>
          </a:p>
          <a:p>
            <a:pPr eaLnBrk="1" hangingPunct="1">
              <a:buFontTx/>
              <a:buNone/>
            </a:pPr>
            <a:r>
              <a:rPr lang="en-US" i="1" smtClean="0"/>
              <a:t>	       = 5.0, and       = 4.6667.</a:t>
            </a:r>
          </a:p>
          <a:p>
            <a:pPr eaLnBrk="1" hangingPunct="1"/>
            <a:r>
              <a:rPr lang="en-US" smtClean="0"/>
              <a:t>Since       </a:t>
            </a:r>
            <a:r>
              <a:rPr lang="en-US" i="1" smtClean="0"/>
              <a:t>is the smallest mean, we will use Tukey simultaneous 95 percent confidence intervals t</a:t>
            </a:r>
            <a:r>
              <a:rPr lang="en-US" smtClean="0"/>
              <a:t>o compare the effect of production method 4 with the effects of production methods 1, 2, and 3</a:t>
            </a:r>
          </a:p>
        </p:txBody>
      </p:sp>
      <p:sp>
        <p:nvSpPr>
          <p:cNvPr id="230409" name="Slide Number Placeholder 3"/>
          <p:cNvSpPr>
            <a:spLocks noGrp="1"/>
          </p:cNvSpPr>
          <p:nvPr>
            <p:ph type="sldNum" sz="quarter" idx="10"/>
          </p:nvPr>
        </p:nvSpPr>
        <p:spPr>
          <a:noFill/>
        </p:spPr>
        <p:txBody>
          <a:bodyPr/>
          <a:lstStyle/>
          <a:p>
            <a:r>
              <a:rPr lang="en-US" smtClean="0">
                <a:latin typeface="Arial" charset="0"/>
                <a:cs typeface="Arial" charset="0"/>
              </a:rPr>
              <a:t>10-</a:t>
            </a:r>
            <a:fld id="{3A092D84-F9F7-4E5B-941B-90FDC740269F}" type="slidenum">
              <a:rPr lang="en-US" smtClean="0">
                <a:latin typeface="Arial" charset="0"/>
                <a:cs typeface="Arial" charset="0"/>
              </a:rPr>
              <a:pPr/>
              <a:t>58</a:t>
            </a:fld>
            <a:endParaRPr lang="en-US" smtClean="0">
              <a:latin typeface="Arial" charset="0"/>
              <a:cs typeface="Arial" charset="0"/>
            </a:endParaRPr>
          </a:p>
        </p:txBody>
      </p:sp>
      <p:graphicFrame>
        <p:nvGraphicFramePr>
          <p:cNvPr id="230402" name="Object 2"/>
          <p:cNvGraphicFramePr>
            <a:graphicFrameLocks noChangeAspect="1"/>
          </p:cNvGraphicFramePr>
          <p:nvPr/>
        </p:nvGraphicFramePr>
        <p:xfrm>
          <a:off x="3563938" y="2420938"/>
          <a:ext cx="503237" cy="503237"/>
        </p:xfrm>
        <a:graphic>
          <a:graphicData uri="http://schemas.openxmlformats.org/presentationml/2006/ole">
            <p:oleObj spid="_x0000_s230402" name="Equation" r:id="rId3" imgW="203040" imgH="203040" progId="Equation.3">
              <p:embed/>
            </p:oleObj>
          </a:graphicData>
        </a:graphic>
      </p:graphicFrame>
      <p:graphicFrame>
        <p:nvGraphicFramePr>
          <p:cNvPr id="230403" name="Object 3"/>
          <p:cNvGraphicFramePr>
            <a:graphicFrameLocks noChangeAspect="1"/>
          </p:cNvGraphicFramePr>
          <p:nvPr/>
        </p:nvGraphicFramePr>
        <p:xfrm>
          <a:off x="5651500" y="2420938"/>
          <a:ext cx="503238" cy="503237"/>
        </p:xfrm>
        <a:graphic>
          <a:graphicData uri="http://schemas.openxmlformats.org/presentationml/2006/ole">
            <p:oleObj spid="_x0000_s230403" name="Equation" r:id="rId4" imgW="203040" imgH="203040" progId="Equation.3">
              <p:embed/>
            </p:oleObj>
          </a:graphicData>
        </a:graphic>
      </p:graphicFrame>
      <p:graphicFrame>
        <p:nvGraphicFramePr>
          <p:cNvPr id="230404" name="Object 4"/>
          <p:cNvGraphicFramePr>
            <a:graphicFrameLocks noChangeAspect="1"/>
          </p:cNvGraphicFramePr>
          <p:nvPr/>
        </p:nvGraphicFramePr>
        <p:xfrm>
          <a:off x="1042988" y="2924175"/>
          <a:ext cx="534987" cy="534988"/>
        </p:xfrm>
        <a:graphic>
          <a:graphicData uri="http://schemas.openxmlformats.org/presentationml/2006/ole">
            <p:oleObj spid="_x0000_s230404" name="Equation" r:id="rId5" imgW="215640" imgH="215640" progId="Equation.3">
              <p:embed/>
            </p:oleObj>
          </a:graphicData>
        </a:graphic>
      </p:graphicFrame>
      <p:graphicFrame>
        <p:nvGraphicFramePr>
          <p:cNvPr id="230405" name="Object 5"/>
          <p:cNvGraphicFramePr>
            <a:graphicFrameLocks noChangeAspect="1"/>
          </p:cNvGraphicFramePr>
          <p:nvPr/>
        </p:nvGraphicFramePr>
        <p:xfrm>
          <a:off x="3059113" y="2924175"/>
          <a:ext cx="534987" cy="503238"/>
        </p:xfrm>
        <a:graphic>
          <a:graphicData uri="http://schemas.openxmlformats.org/presentationml/2006/ole">
            <p:oleObj spid="_x0000_s230405" name="Equation" r:id="rId6" imgW="215640" imgH="203040" progId="Equation.3">
              <p:embed/>
            </p:oleObj>
          </a:graphicData>
        </a:graphic>
      </p:graphicFrame>
      <p:graphicFrame>
        <p:nvGraphicFramePr>
          <p:cNvPr id="230406" name="Object 6"/>
          <p:cNvGraphicFramePr>
            <a:graphicFrameLocks noChangeAspect="1"/>
          </p:cNvGraphicFramePr>
          <p:nvPr/>
        </p:nvGraphicFramePr>
        <p:xfrm>
          <a:off x="1819275" y="3429000"/>
          <a:ext cx="534988" cy="503238"/>
        </p:xfrm>
        <a:graphic>
          <a:graphicData uri="http://schemas.openxmlformats.org/presentationml/2006/ole">
            <p:oleObj spid="_x0000_s230406" name="Equation" r:id="rId7" imgW="215640" imgH="203040" progId="Equation.3">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1052736"/>
          </a:xfrm>
        </p:spPr>
        <p:txBody>
          <a:bodyPr>
            <a:noAutofit/>
          </a:bodyPr>
          <a:lstStyle/>
          <a:p>
            <a:pPr eaLnBrk="1" hangingPunct="1">
              <a:defRPr/>
            </a:pPr>
            <a:r>
              <a:rPr lang="en-US" sz="3600" b="1" dirty="0" smtClean="0"/>
              <a:t>Example 10.7 The Defective Cardboard Box Case</a:t>
            </a:r>
            <a:endParaRPr lang="en-US" sz="3600" dirty="0"/>
          </a:p>
        </p:txBody>
      </p:sp>
      <p:sp>
        <p:nvSpPr>
          <p:cNvPr id="231428" name="Content Placeholder 2"/>
          <p:cNvSpPr>
            <a:spLocks noGrp="1"/>
          </p:cNvSpPr>
          <p:nvPr>
            <p:ph idx="1"/>
          </p:nvPr>
        </p:nvSpPr>
        <p:spPr>
          <a:xfrm>
            <a:off x="636588" y="1066800"/>
            <a:ext cx="7924800" cy="5410200"/>
          </a:xfrm>
        </p:spPr>
        <p:txBody>
          <a:bodyPr/>
          <a:lstStyle/>
          <a:p>
            <a:pPr eaLnBrk="1" hangingPunct="1"/>
            <a:r>
              <a:rPr lang="en-US" i="1" smtClean="0"/>
              <a:t>q</a:t>
            </a:r>
            <a:r>
              <a:rPr lang="en-US" i="1" baseline="-25000" smtClean="0"/>
              <a:t>0.05</a:t>
            </a:r>
            <a:r>
              <a:rPr lang="en-US" i="1" smtClean="0"/>
              <a:t> = 4.90 is the entry in Table A.10 corresponding </a:t>
            </a:r>
            <a:r>
              <a:rPr lang="en-US" smtClean="0"/>
              <a:t>to </a:t>
            </a:r>
            <a:r>
              <a:rPr lang="en-US" i="1" smtClean="0"/>
              <a:t>p = 4 and ( p - 1)(b - 1) = 6</a:t>
            </a:r>
          </a:p>
          <a:p>
            <a:pPr eaLnBrk="1" hangingPunct="1"/>
            <a:r>
              <a:rPr lang="en-US" smtClean="0"/>
              <a:t>MSE = 0.639 from ANOVA </a:t>
            </a:r>
            <a:r>
              <a:rPr lang="en-US" smtClean="0">
                <a:sym typeface="Wingdings" pitchFamily="2" charset="2"/>
              </a:rPr>
              <a:t> </a:t>
            </a:r>
            <a:endParaRPr lang="en-US" smtClean="0"/>
          </a:p>
        </p:txBody>
      </p:sp>
      <p:sp>
        <p:nvSpPr>
          <p:cNvPr id="231429" name="Slide Number Placeholder 3"/>
          <p:cNvSpPr>
            <a:spLocks noGrp="1"/>
          </p:cNvSpPr>
          <p:nvPr>
            <p:ph type="sldNum" sz="quarter" idx="10"/>
          </p:nvPr>
        </p:nvSpPr>
        <p:spPr>
          <a:noFill/>
        </p:spPr>
        <p:txBody>
          <a:bodyPr/>
          <a:lstStyle/>
          <a:p>
            <a:r>
              <a:rPr lang="en-US" smtClean="0">
                <a:latin typeface="Arial" charset="0"/>
                <a:cs typeface="Arial" charset="0"/>
              </a:rPr>
              <a:t>10-</a:t>
            </a:r>
            <a:fld id="{BD497373-BB31-45BA-A5AF-3D68A0099E66}" type="slidenum">
              <a:rPr lang="en-US" smtClean="0">
                <a:latin typeface="Arial" charset="0"/>
                <a:cs typeface="Arial" charset="0"/>
              </a:rPr>
              <a:pPr/>
              <a:t>59</a:t>
            </a:fld>
            <a:endParaRPr lang="en-US" smtClean="0">
              <a:latin typeface="Arial" charset="0"/>
              <a:cs typeface="Arial" charset="0"/>
            </a:endParaRPr>
          </a:p>
        </p:txBody>
      </p:sp>
      <p:graphicFrame>
        <p:nvGraphicFramePr>
          <p:cNvPr id="231426" name="Object 2"/>
          <p:cNvGraphicFramePr>
            <a:graphicFrameLocks noChangeAspect="1"/>
          </p:cNvGraphicFramePr>
          <p:nvPr/>
        </p:nvGraphicFramePr>
        <p:xfrm>
          <a:off x="5364163" y="1933575"/>
          <a:ext cx="2952750" cy="558800"/>
        </p:xfrm>
        <a:graphic>
          <a:graphicData uri="http://schemas.openxmlformats.org/presentationml/2006/ole">
            <p:oleObj spid="_x0000_s231426" name="Equation" r:id="rId3" imgW="1206360" imgH="228600" progId="Equation.3">
              <p:embed/>
            </p:oleObj>
          </a:graphicData>
        </a:graphic>
      </p:graphicFrame>
      <p:pic>
        <p:nvPicPr>
          <p:cNvPr id="231432" name="Picture 8"/>
          <p:cNvPicPr>
            <a:picLocks noChangeAspect="1" noChangeArrowheads="1"/>
          </p:cNvPicPr>
          <p:nvPr/>
        </p:nvPicPr>
        <p:blipFill>
          <a:blip r:embed="rId4"/>
          <a:srcRect/>
          <a:stretch>
            <a:fillRect/>
          </a:stretch>
        </p:blipFill>
        <p:spPr bwMode="auto">
          <a:xfrm>
            <a:off x="684213" y="2636838"/>
            <a:ext cx="7993062" cy="3641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pPr eaLnBrk="1" hangingPunct="1">
              <a:defRPr/>
            </a:pPr>
            <a:r>
              <a:rPr lang="en-US" smtClean="0"/>
              <a:t>Experimental Design #4</a:t>
            </a:r>
          </a:p>
        </p:txBody>
      </p:sp>
      <p:sp>
        <p:nvSpPr>
          <p:cNvPr id="26626" name="Rectangle 3"/>
          <p:cNvSpPr>
            <a:spLocks noGrp="1" noChangeArrowheads="1"/>
          </p:cNvSpPr>
          <p:nvPr>
            <p:ph idx="1"/>
          </p:nvPr>
        </p:nvSpPr>
        <p:spPr>
          <a:xfrm>
            <a:off x="636588" y="1066800"/>
            <a:ext cx="7924800" cy="5410200"/>
          </a:xfrm>
        </p:spPr>
        <p:txBody>
          <a:bodyPr/>
          <a:lstStyle/>
          <a:p>
            <a:pPr eaLnBrk="1" hangingPunct="1"/>
            <a:r>
              <a:rPr lang="en-US" sz="2600" smtClean="0"/>
              <a:t>In a </a:t>
            </a:r>
            <a:r>
              <a:rPr lang="en-US" sz="2600" b="1" smtClean="0"/>
              <a:t>completely randomized experimental design</a:t>
            </a:r>
            <a:r>
              <a:rPr lang="en-US" sz="2600" smtClean="0"/>
              <a:t>, independent random samples are assigned to each of the treatments</a:t>
            </a:r>
          </a:p>
          <a:p>
            <a:pPr lvl="1" eaLnBrk="1" hangingPunct="1"/>
            <a:r>
              <a:rPr lang="en-US" sz="2400" smtClean="0"/>
              <a:t>For example, suppose three experimental units are to be assigned to five treatments</a:t>
            </a:r>
          </a:p>
          <a:p>
            <a:pPr lvl="1" eaLnBrk="1" hangingPunct="1"/>
            <a:r>
              <a:rPr lang="en-US" sz="2400" smtClean="0"/>
              <a:t>For completely randomized experimental design, randomly pick three experimental units for one treatment, randomly pick three </a:t>
            </a:r>
            <a:r>
              <a:rPr lang="en-US" sz="2400" b="1" smtClean="0"/>
              <a:t>different</a:t>
            </a:r>
            <a:r>
              <a:rPr lang="en-US" sz="2400" smtClean="0"/>
              <a:t> experimental units from those remaining for the next treatment, and so on</a:t>
            </a:r>
          </a:p>
          <a:p>
            <a:pPr lvl="2" eaLnBrk="1" hangingPunct="1"/>
            <a:r>
              <a:rPr lang="en-US" smtClean="0"/>
              <a:t>This is an example of sampling without replacement</a:t>
            </a:r>
          </a:p>
        </p:txBody>
      </p:sp>
      <p:sp>
        <p:nvSpPr>
          <p:cNvPr id="26627" name="Slide Number Placeholder 4"/>
          <p:cNvSpPr>
            <a:spLocks noGrp="1"/>
          </p:cNvSpPr>
          <p:nvPr>
            <p:ph type="sldNum" sz="quarter" idx="10"/>
          </p:nvPr>
        </p:nvSpPr>
        <p:spPr>
          <a:noFill/>
        </p:spPr>
        <p:txBody>
          <a:bodyPr/>
          <a:lstStyle/>
          <a:p>
            <a:r>
              <a:rPr lang="en-US" smtClean="0">
                <a:latin typeface="Arial" charset="0"/>
                <a:cs typeface="Arial" charset="0"/>
              </a:rPr>
              <a:t>10-</a:t>
            </a:r>
            <a:fld id="{C2CD0245-11EE-476F-A5B4-890A2530917C}" type="slidenum">
              <a:rPr lang="en-US" smtClean="0">
                <a:latin typeface="Arial" charset="0"/>
                <a:cs typeface="Arial" charset="0"/>
              </a:rPr>
              <a:pPr/>
              <a:t>6</a:t>
            </a:fld>
            <a:endParaRPr lang="en-US" smtClean="0">
              <a:latin typeface="Arial" charset="0"/>
              <a:cs typeface="Arial" charset="0"/>
            </a:endParaRPr>
          </a:p>
        </p:txBody>
      </p:sp>
      <p:sp>
        <p:nvSpPr>
          <p:cNvPr id="6"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L02</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1052736"/>
          </a:xfrm>
        </p:spPr>
        <p:txBody>
          <a:bodyPr/>
          <a:lstStyle/>
          <a:p>
            <a:pPr eaLnBrk="1" hangingPunct="1">
              <a:defRPr/>
            </a:pPr>
            <a:r>
              <a:rPr lang="en-US" sz="3600" b="1" dirty="0" smtClean="0"/>
              <a:t>Example 10.7 The Defective Cardboard Box Case</a:t>
            </a:r>
            <a:endParaRPr lang="en-US" sz="3600" dirty="0"/>
          </a:p>
        </p:txBody>
      </p:sp>
      <p:sp>
        <p:nvSpPr>
          <p:cNvPr id="232452" name="Content Placeholder 2"/>
          <p:cNvSpPr>
            <a:spLocks noGrp="1"/>
          </p:cNvSpPr>
          <p:nvPr>
            <p:ph idx="1"/>
          </p:nvPr>
        </p:nvSpPr>
        <p:spPr>
          <a:xfrm>
            <a:off x="636588" y="1066800"/>
            <a:ext cx="7924800" cy="5410200"/>
          </a:xfrm>
        </p:spPr>
        <p:txBody>
          <a:bodyPr/>
          <a:lstStyle/>
          <a:p>
            <a:pPr eaLnBrk="1" hangingPunct="1"/>
            <a:r>
              <a:rPr lang="en-US" smtClean="0"/>
              <a:t>Tukey simultaneous 95 percent confidence interval for the difference between the effects of production methods 4 and 1 on the mean number of defective boxes produced per hour is</a:t>
            </a:r>
          </a:p>
          <a:p>
            <a:pPr eaLnBrk="1" hangingPunct="1"/>
            <a:endParaRPr lang="en-US" smtClean="0"/>
          </a:p>
          <a:p>
            <a:pPr eaLnBrk="1" hangingPunct="1"/>
            <a:endParaRPr lang="en-US" smtClean="0"/>
          </a:p>
          <a:p>
            <a:pPr eaLnBrk="1" hangingPunct="1"/>
            <a:endParaRPr lang="en-US" smtClean="0"/>
          </a:p>
          <a:p>
            <a:pPr eaLnBrk="1" hangingPunct="1"/>
            <a:endParaRPr lang="en-US" smtClean="0"/>
          </a:p>
          <a:p>
            <a:pPr lvl="1" eaLnBrk="1" hangingPunct="1"/>
            <a:r>
              <a:rPr lang="en-US" smtClean="0">
                <a:hlinkClick r:id="rId3" action="ppaction://hlinksldjump"/>
              </a:rPr>
              <a:t>Note q</a:t>
            </a:r>
            <a:r>
              <a:rPr lang="en-US" baseline="-25000" smtClean="0">
                <a:hlinkClick r:id="rId3" action="ppaction://hlinksldjump"/>
              </a:rPr>
              <a:t>0.05</a:t>
            </a:r>
            <a:r>
              <a:rPr lang="en-US" smtClean="0">
                <a:hlinkClick r:id="rId3" action="ppaction://hlinksldjump"/>
              </a:rPr>
              <a:t> = 4.90 for 4 and 6 degrees of freedom</a:t>
            </a:r>
            <a:endParaRPr lang="en-US" smtClean="0"/>
          </a:p>
        </p:txBody>
      </p:sp>
      <p:sp>
        <p:nvSpPr>
          <p:cNvPr id="232453" name="Slide Number Placeholder 3"/>
          <p:cNvSpPr>
            <a:spLocks noGrp="1"/>
          </p:cNvSpPr>
          <p:nvPr>
            <p:ph type="sldNum" sz="quarter" idx="10"/>
          </p:nvPr>
        </p:nvSpPr>
        <p:spPr>
          <a:noFill/>
        </p:spPr>
        <p:txBody>
          <a:bodyPr/>
          <a:lstStyle/>
          <a:p>
            <a:r>
              <a:rPr lang="en-US" smtClean="0">
                <a:latin typeface="Arial" charset="0"/>
                <a:cs typeface="Arial" charset="0"/>
              </a:rPr>
              <a:t>10-</a:t>
            </a:r>
            <a:fld id="{9290D2E3-6842-4091-82FB-FE20EDA479C3}" type="slidenum">
              <a:rPr lang="en-US" smtClean="0">
                <a:latin typeface="Arial" charset="0"/>
                <a:cs typeface="Arial" charset="0"/>
              </a:rPr>
              <a:pPr/>
              <a:t>60</a:t>
            </a:fld>
            <a:endParaRPr lang="en-US" smtClean="0">
              <a:latin typeface="Arial" charset="0"/>
              <a:cs typeface="Arial" charset="0"/>
            </a:endParaRPr>
          </a:p>
        </p:txBody>
      </p:sp>
      <p:graphicFrame>
        <p:nvGraphicFramePr>
          <p:cNvPr id="232450" name="Object 5"/>
          <p:cNvGraphicFramePr>
            <a:graphicFrameLocks/>
          </p:cNvGraphicFramePr>
          <p:nvPr/>
        </p:nvGraphicFramePr>
        <p:xfrm>
          <a:off x="1116013" y="3213100"/>
          <a:ext cx="6421437" cy="1271588"/>
        </p:xfrm>
        <a:graphic>
          <a:graphicData uri="http://schemas.openxmlformats.org/presentationml/2006/ole">
            <p:oleObj spid="_x0000_s232450" name="Equation" r:id="rId4" imgW="3213000" imgH="634680" progId="Equation.3">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7" name="Picture 14"/>
          <p:cNvPicPr>
            <a:picLocks noChangeAspect="1" noChangeArrowheads="1"/>
          </p:cNvPicPr>
          <p:nvPr/>
        </p:nvPicPr>
        <p:blipFill>
          <a:blip r:embed="rId2"/>
          <a:srcRect/>
          <a:stretch>
            <a:fillRect/>
          </a:stretch>
        </p:blipFill>
        <p:spPr bwMode="auto">
          <a:xfrm rot="5400000">
            <a:off x="2690812" y="-647699"/>
            <a:ext cx="4518025" cy="8388350"/>
          </a:xfrm>
          <a:prstGeom prst="rect">
            <a:avLst/>
          </a:prstGeom>
          <a:noFill/>
          <a:ln w="9525">
            <a:noFill/>
            <a:miter lim="800000"/>
            <a:headEnd/>
            <a:tailEnd/>
          </a:ln>
        </p:spPr>
      </p:pic>
      <p:sp>
        <p:nvSpPr>
          <p:cNvPr id="647170" name="Rectangle 2"/>
          <p:cNvSpPr>
            <a:spLocks noGrp="1" noChangeArrowheads="1"/>
          </p:cNvSpPr>
          <p:nvPr>
            <p:ph type="title"/>
          </p:nvPr>
        </p:nvSpPr>
        <p:spPr>
          <a:xfrm>
            <a:off x="608428" y="0"/>
            <a:ext cx="7924800" cy="914400"/>
          </a:xfrm>
        </p:spPr>
        <p:txBody>
          <a:bodyPr/>
          <a:lstStyle/>
          <a:p>
            <a:pPr eaLnBrk="1" hangingPunct="1">
              <a:defRPr/>
            </a:pPr>
            <a:r>
              <a:rPr lang="en-US" dirty="0" smtClean="0"/>
              <a:t>Table A.10: q</a:t>
            </a:r>
            <a:r>
              <a:rPr lang="en-US" baseline="-25000" dirty="0" smtClean="0"/>
              <a:t>0.05</a:t>
            </a:r>
          </a:p>
        </p:txBody>
      </p:sp>
      <p:grpSp>
        <p:nvGrpSpPr>
          <p:cNvPr id="2" name="Group 4"/>
          <p:cNvGrpSpPr>
            <a:grpSpLocks/>
          </p:cNvGrpSpPr>
          <p:nvPr/>
        </p:nvGrpSpPr>
        <p:grpSpPr bwMode="auto">
          <a:xfrm>
            <a:off x="1258888" y="260350"/>
            <a:ext cx="1368425" cy="2736850"/>
            <a:chOff x="521" y="164"/>
            <a:chExt cx="862" cy="2268"/>
          </a:xfrm>
        </p:grpSpPr>
        <p:sp>
          <p:nvSpPr>
            <p:cNvPr id="239626" name="Rectangle 5"/>
            <p:cNvSpPr>
              <a:spLocks noChangeArrowheads="1"/>
            </p:cNvSpPr>
            <p:nvPr/>
          </p:nvSpPr>
          <p:spPr bwMode="auto">
            <a:xfrm>
              <a:off x="930" y="1207"/>
              <a:ext cx="272" cy="1225"/>
            </a:xfrm>
            <a:prstGeom prst="rect">
              <a:avLst/>
            </a:prstGeom>
            <a:solidFill>
              <a:srgbClr val="FFFF99">
                <a:alpha val="45097"/>
              </a:srgbClr>
            </a:solidFill>
            <a:ln w="9525" algn="ctr">
              <a:noFill/>
              <a:miter lim="800000"/>
              <a:headEnd/>
              <a:tailEnd/>
            </a:ln>
          </p:spPr>
          <p:txBody>
            <a:bodyPr wrap="none" anchor="ctr">
              <a:spAutoFit/>
            </a:bodyPr>
            <a:lstStyle/>
            <a:p>
              <a:pPr algn="ctr" eaLnBrk="0" hangingPunct="0"/>
              <a:endParaRPr lang="en-US"/>
            </a:p>
          </p:txBody>
        </p:sp>
        <p:sp>
          <p:nvSpPr>
            <p:cNvPr id="239627" name="AutoShape 6"/>
            <p:cNvSpPr>
              <a:spLocks noChangeArrowheads="1"/>
            </p:cNvSpPr>
            <p:nvPr/>
          </p:nvSpPr>
          <p:spPr bwMode="auto">
            <a:xfrm>
              <a:off x="521" y="164"/>
              <a:ext cx="862" cy="317"/>
            </a:xfrm>
            <a:prstGeom prst="wedgeRoundRectCallout">
              <a:avLst>
                <a:gd name="adj1" fmla="val 8815"/>
                <a:gd name="adj2" fmla="val 284699"/>
                <a:gd name="adj3" fmla="val 16667"/>
              </a:avLst>
            </a:prstGeom>
            <a:solidFill>
              <a:srgbClr val="FFFF99">
                <a:alpha val="85881"/>
              </a:srgbClr>
            </a:solidFill>
            <a:ln w="9525" algn="ctr">
              <a:noFill/>
              <a:miter lim="800000"/>
              <a:headEnd/>
              <a:tailEnd/>
            </a:ln>
          </p:spPr>
          <p:txBody>
            <a:bodyPr anchor="ctr"/>
            <a:lstStyle/>
            <a:p>
              <a:pPr algn="ctr" eaLnBrk="0" hangingPunct="0"/>
              <a:r>
                <a:rPr lang="en-US"/>
                <a:t>p=4</a:t>
              </a:r>
            </a:p>
          </p:txBody>
        </p:sp>
      </p:grpSp>
      <p:grpSp>
        <p:nvGrpSpPr>
          <p:cNvPr id="3" name="Group 7"/>
          <p:cNvGrpSpPr>
            <a:grpSpLocks/>
          </p:cNvGrpSpPr>
          <p:nvPr/>
        </p:nvGrpSpPr>
        <p:grpSpPr bwMode="auto">
          <a:xfrm>
            <a:off x="0" y="2852738"/>
            <a:ext cx="2303463" cy="1800225"/>
            <a:chOff x="158" y="2341"/>
            <a:chExt cx="1044" cy="1090"/>
          </a:xfrm>
        </p:grpSpPr>
        <p:sp>
          <p:nvSpPr>
            <p:cNvPr id="239624" name="Rectangle 8"/>
            <p:cNvSpPr>
              <a:spLocks noChangeArrowheads="1"/>
            </p:cNvSpPr>
            <p:nvPr/>
          </p:nvSpPr>
          <p:spPr bwMode="auto">
            <a:xfrm>
              <a:off x="476" y="2341"/>
              <a:ext cx="726" cy="91"/>
            </a:xfrm>
            <a:prstGeom prst="rect">
              <a:avLst/>
            </a:prstGeom>
            <a:solidFill>
              <a:srgbClr val="FFFF99">
                <a:alpha val="45097"/>
              </a:srgbClr>
            </a:solidFill>
            <a:ln w="9525" algn="ctr">
              <a:noFill/>
              <a:miter lim="800000"/>
              <a:headEnd/>
              <a:tailEnd/>
            </a:ln>
          </p:spPr>
          <p:txBody>
            <a:bodyPr anchor="ctr">
              <a:spAutoFit/>
            </a:bodyPr>
            <a:lstStyle/>
            <a:p>
              <a:pPr algn="ctr" eaLnBrk="0" hangingPunct="0"/>
              <a:endParaRPr lang="en-US"/>
            </a:p>
          </p:txBody>
        </p:sp>
        <p:sp>
          <p:nvSpPr>
            <p:cNvPr id="239625" name="AutoShape 9"/>
            <p:cNvSpPr>
              <a:spLocks noChangeArrowheads="1"/>
            </p:cNvSpPr>
            <p:nvPr/>
          </p:nvSpPr>
          <p:spPr bwMode="auto">
            <a:xfrm>
              <a:off x="158" y="3113"/>
              <a:ext cx="907" cy="318"/>
            </a:xfrm>
            <a:prstGeom prst="wedgeRoundRectCallout">
              <a:avLst>
                <a:gd name="adj1" fmla="val -12736"/>
                <a:gd name="adj2" fmla="val -269181"/>
                <a:gd name="adj3" fmla="val 16667"/>
              </a:avLst>
            </a:prstGeom>
            <a:solidFill>
              <a:srgbClr val="FFFF99">
                <a:alpha val="85881"/>
              </a:srgbClr>
            </a:solidFill>
            <a:ln w="9525" algn="ctr">
              <a:noFill/>
              <a:miter lim="800000"/>
              <a:headEnd/>
              <a:tailEnd/>
            </a:ln>
          </p:spPr>
          <p:txBody>
            <a:bodyPr anchor="ctr"/>
            <a:lstStyle/>
            <a:p>
              <a:pPr algn="ctr" eaLnBrk="0" hangingPunct="0"/>
              <a:r>
                <a:rPr lang="en-US"/>
                <a:t>(p-1)(b-1)=6</a:t>
              </a:r>
            </a:p>
          </p:txBody>
        </p:sp>
      </p:grpSp>
      <p:sp>
        <p:nvSpPr>
          <p:cNvPr id="647178" name="Text Box 10"/>
          <p:cNvSpPr txBox="1">
            <a:spLocks noChangeArrowheads="1"/>
          </p:cNvSpPr>
          <p:nvPr/>
        </p:nvSpPr>
        <p:spPr bwMode="auto">
          <a:xfrm>
            <a:off x="1908175" y="2781300"/>
            <a:ext cx="504825" cy="314325"/>
          </a:xfrm>
          <a:prstGeom prst="rect">
            <a:avLst/>
          </a:prstGeom>
          <a:solidFill>
            <a:srgbClr val="FFC000">
              <a:alpha val="85097"/>
            </a:srgbClr>
          </a:solidFill>
          <a:ln w="9525" algn="ctr">
            <a:solidFill>
              <a:schemeClr val="tx1"/>
            </a:solidFill>
            <a:miter lim="800000"/>
            <a:headEnd/>
            <a:tailEnd/>
          </a:ln>
        </p:spPr>
        <p:txBody>
          <a:bodyPr wrap="none">
            <a:spAutoFit/>
          </a:bodyPr>
          <a:lstStyle/>
          <a:p>
            <a:pPr algn="ctr" eaLnBrk="0" hangingPunct="0"/>
            <a:r>
              <a:rPr lang="en-US" sz="1400" b="1"/>
              <a:t>4.90</a:t>
            </a:r>
          </a:p>
        </p:txBody>
      </p:sp>
      <p:sp>
        <p:nvSpPr>
          <p:cNvPr id="239622" name="Text Box 11"/>
          <p:cNvSpPr txBox="1">
            <a:spLocks noChangeArrowheads="1"/>
          </p:cNvSpPr>
          <p:nvPr/>
        </p:nvSpPr>
        <p:spPr bwMode="auto">
          <a:xfrm>
            <a:off x="3492500" y="6237288"/>
            <a:ext cx="2211388" cy="304800"/>
          </a:xfrm>
          <a:prstGeom prst="rect">
            <a:avLst/>
          </a:prstGeom>
          <a:noFill/>
          <a:ln w="9525" algn="ctr">
            <a:noFill/>
            <a:miter lim="800000"/>
            <a:headEnd/>
            <a:tailEnd/>
          </a:ln>
        </p:spPr>
        <p:txBody>
          <a:bodyPr wrap="none">
            <a:spAutoFit/>
          </a:bodyPr>
          <a:lstStyle/>
          <a:p>
            <a:pPr algn="ctr" eaLnBrk="0" hangingPunct="0"/>
            <a:r>
              <a:rPr lang="en-US" sz="1400" b="1">
                <a:latin typeface="Arial" charset="0"/>
                <a:hlinkClick r:id="rId3" action="ppaction://hlinksldjump"/>
              </a:rPr>
              <a:t>Return to previous slide</a:t>
            </a:r>
            <a:endParaRPr lang="en-US" sz="1400" b="1">
              <a:latin typeface="Arial" charset="0"/>
            </a:endParaRPr>
          </a:p>
        </p:txBody>
      </p:sp>
      <p:sp>
        <p:nvSpPr>
          <p:cNvPr id="239623" name="Slide Number Placeholder 12"/>
          <p:cNvSpPr>
            <a:spLocks noGrp="1"/>
          </p:cNvSpPr>
          <p:nvPr>
            <p:ph type="sldNum" sz="quarter" idx="10"/>
          </p:nvPr>
        </p:nvSpPr>
        <p:spPr>
          <a:noFill/>
        </p:spPr>
        <p:txBody>
          <a:bodyPr/>
          <a:lstStyle/>
          <a:p>
            <a:r>
              <a:rPr lang="en-US" smtClean="0">
                <a:latin typeface="Arial" charset="0"/>
                <a:cs typeface="Arial" charset="0"/>
              </a:rPr>
              <a:t>10-</a:t>
            </a:r>
            <a:fld id="{10DE1E2E-54AF-4D57-950B-1161FE690D8A}" type="slidenum">
              <a:rPr lang="en-US" smtClean="0">
                <a:latin typeface="Arial" charset="0"/>
                <a:cs typeface="Arial" charset="0"/>
              </a:rPr>
              <a:pPr/>
              <a:t>61</a:t>
            </a:fld>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51" presetClass="entr" presetSubtype="0" fill="hold" grpId="0" nodeType="afterEffect">
                                  <p:stCondLst>
                                    <p:cond delay="500"/>
                                  </p:stCondLst>
                                  <p:childTnLst>
                                    <p:set>
                                      <p:cBhvr>
                                        <p:cTn id="16" dur="1" fill="hold">
                                          <p:stCondLst>
                                            <p:cond delay="0"/>
                                          </p:stCondLst>
                                        </p:cTn>
                                        <p:tgtEl>
                                          <p:spTgt spid="647178"/>
                                        </p:tgtEl>
                                        <p:attrNameLst>
                                          <p:attrName>style.visibility</p:attrName>
                                        </p:attrNameLst>
                                      </p:cBhvr>
                                      <p:to>
                                        <p:strVal val="visible"/>
                                      </p:to>
                                    </p:set>
                                    <p:animEffect transition="in" filter="fade">
                                      <p:cBhvr>
                                        <p:cTn id="17" dur="770" decel="100000"/>
                                        <p:tgtEl>
                                          <p:spTgt spid="647178"/>
                                        </p:tgtEl>
                                      </p:cBhvr>
                                    </p:animEffect>
                                    <p:animScale>
                                      <p:cBhvr>
                                        <p:cTn id="18" dur="770" decel="100000"/>
                                        <p:tgtEl>
                                          <p:spTgt spid="647178"/>
                                        </p:tgtEl>
                                      </p:cBhvr>
                                      <p:from x="10000" y="10000"/>
                                      <p:to x="200000" y="450000"/>
                                    </p:animScale>
                                    <p:animScale>
                                      <p:cBhvr>
                                        <p:cTn id="19" dur="1230" accel="100000" fill="hold">
                                          <p:stCondLst>
                                            <p:cond delay="770"/>
                                          </p:stCondLst>
                                        </p:cTn>
                                        <p:tgtEl>
                                          <p:spTgt spid="647178"/>
                                        </p:tgtEl>
                                      </p:cBhvr>
                                      <p:from x="200000" y="450000"/>
                                      <p:to x="100000" y="100000"/>
                                    </p:animScale>
                                    <p:set>
                                      <p:cBhvr>
                                        <p:cTn id="20" dur="770" fill="hold"/>
                                        <p:tgtEl>
                                          <p:spTgt spid="647178"/>
                                        </p:tgtEl>
                                        <p:attrNameLst>
                                          <p:attrName>ppt_x</p:attrName>
                                        </p:attrNameLst>
                                      </p:cBhvr>
                                      <p:to>
                                        <p:strVal val="(0.5)"/>
                                      </p:to>
                                    </p:set>
                                    <p:anim from="(0.5)" to="(#ppt_x)" calcmode="lin" valueType="num">
                                      <p:cBhvr>
                                        <p:cTn id="21" dur="1230" accel="100000" fill="hold">
                                          <p:stCondLst>
                                            <p:cond delay="770"/>
                                          </p:stCondLst>
                                        </p:cTn>
                                        <p:tgtEl>
                                          <p:spTgt spid="647178"/>
                                        </p:tgtEl>
                                        <p:attrNameLst>
                                          <p:attrName>ppt_x</p:attrName>
                                        </p:attrNameLst>
                                      </p:cBhvr>
                                    </p:anim>
                                    <p:set>
                                      <p:cBhvr>
                                        <p:cTn id="22" dur="770" fill="hold"/>
                                        <p:tgtEl>
                                          <p:spTgt spid="647178"/>
                                        </p:tgtEl>
                                        <p:attrNameLst>
                                          <p:attrName>ppt_y</p:attrName>
                                        </p:attrNameLst>
                                      </p:cBhvr>
                                      <p:to>
                                        <p:strVal val="(#ppt_y+0.4)"/>
                                      </p:to>
                                    </p:set>
                                    <p:anim from="(#ppt_y+0.4)" to="(#ppt_y)" calcmode="lin" valueType="num">
                                      <p:cBhvr>
                                        <p:cTn id="23" dur="1230" accel="100000" fill="hold">
                                          <p:stCondLst>
                                            <p:cond delay="770"/>
                                          </p:stCondLst>
                                        </p:cTn>
                                        <p:tgtEl>
                                          <p:spTgt spid="64717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Two-Way Analysis of Variance</a:t>
            </a:r>
            <a:endParaRPr lang="en-US" dirty="0"/>
          </a:p>
        </p:txBody>
      </p:sp>
      <p:sp>
        <p:nvSpPr>
          <p:cNvPr id="240642" name="Content Placeholder 3"/>
          <p:cNvSpPr>
            <a:spLocks noGrp="1"/>
          </p:cNvSpPr>
          <p:nvPr>
            <p:ph idx="1"/>
          </p:nvPr>
        </p:nvSpPr>
        <p:spPr>
          <a:xfrm>
            <a:off x="636588" y="1066800"/>
            <a:ext cx="7924800" cy="5410200"/>
          </a:xfrm>
        </p:spPr>
        <p:txBody>
          <a:bodyPr/>
          <a:lstStyle/>
          <a:p>
            <a:pPr eaLnBrk="1" hangingPunct="1"/>
            <a:r>
              <a:rPr lang="en-US" smtClean="0"/>
              <a:t>A </a:t>
            </a:r>
            <a:r>
              <a:rPr lang="en-US" b="1" smtClean="0"/>
              <a:t>two factor factorial design</a:t>
            </a:r>
            <a:r>
              <a:rPr lang="en-US" smtClean="0"/>
              <a:t> compares the mean response for </a:t>
            </a:r>
            <a:r>
              <a:rPr lang="en-US" i="1" smtClean="0"/>
              <a:t>a</a:t>
            </a:r>
            <a:r>
              <a:rPr lang="en-US" smtClean="0"/>
              <a:t> levels of factor 1 (for example, display height) and each of </a:t>
            </a:r>
            <a:r>
              <a:rPr lang="en-US" i="1" smtClean="0"/>
              <a:t>b</a:t>
            </a:r>
            <a:r>
              <a:rPr lang="en-US" smtClean="0"/>
              <a:t> levels of factor 2 ( for example, display width) </a:t>
            </a:r>
          </a:p>
          <a:p>
            <a:pPr eaLnBrk="1" hangingPunct="1"/>
            <a:r>
              <a:rPr lang="en-US" smtClean="0"/>
              <a:t>A treatment is a combination of a level of factor 1 and a level of factor 2</a:t>
            </a:r>
          </a:p>
          <a:p>
            <a:pPr eaLnBrk="1" hangingPunct="1"/>
            <a:endParaRPr lang="en-US" smtClean="0"/>
          </a:p>
        </p:txBody>
      </p:sp>
      <p:sp>
        <p:nvSpPr>
          <p:cNvPr id="240643" name="Slide Number Placeholder 2"/>
          <p:cNvSpPr>
            <a:spLocks noGrp="1"/>
          </p:cNvSpPr>
          <p:nvPr>
            <p:ph type="sldNum" sz="quarter" idx="10"/>
          </p:nvPr>
        </p:nvSpPr>
        <p:spPr>
          <a:noFill/>
        </p:spPr>
        <p:txBody>
          <a:bodyPr/>
          <a:lstStyle/>
          <a:p>
            <a:r>
              <a:rPr lang="en-US" smtClean="0">
                <a:latin typeface="Arial" charset="0"/>
                <a:cs typeface="Arial" charset="0"/>
              </a:rPr>
              <a:t>10-</a:t>
            </a:r>
            <a:fld id="{93938286-2CEF-40CE-BF39-D3A8AA8EF025}" type="slidenum">
              <a:rPr lang="en-US" smtClean="0">
                <a:latin typeface="Arial" charset="0"/>
                <a:cs typeface="Arial" charset="0"/>
              </a:rPr>
              <a:pPr/>
              <a:t>62</a:t>
            </a:fld>
            <a:endParaRPr lang="en-US" smtClean="0">
              <a:latin typeface="Arial" charset="0"/>
              <a:cs typeface="Arial" charset="0"/>
            </a:endParaRPr>
          </a:p>
        </p:txBody>
      </p:sp>
      <p:sp>
        <p:nvSpPr>
          <p:cNvPr id="5" name="TextBox 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L06</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dirty="0" smtClean="0"/>
              <a:t>Example 10.8 The Shelf Display Case</a:t>
            </a:r>
            <a:endParaRPr lang="en-US" dirty="0"/>
          </a:p>
        </p:txBody>
      </p:sp>
      <p:sp>
        <p:nvSpPr>
          <p:cNvPr id="3" name="Content Placeholder 2"/>
          <p:cNvSpPr>
            <a:spLocks noGrp="1"/>
          </p:cNvSpPr>
          <p:nvPr>
            <p:ph idx="1"/>
          </p:nvPr>
        </p:nvSpPr>
        <p:spPr>
          <a:xfrm>
            <a:off x="636588" y="1066800"/>
            <a:ext cx="7924800" cy="5410200"/>
          </a:xfrm>
        </p:spPr>
        <p:txBody>
          <a:bodyPr/>
          <a:lstStyle/>
          <a:p>
            <a:pPr eaLnBrk="1" hangingPunct="1"/>
            <a:r>
              <a:rPr lang="en-US" smtClean="0"/>
              <a:t>The Tastee Bakery Company supplies a bakery product to many supermarkets</a:t>
            </a:r>
          </a:p>
          <a:p>
            <a:pPr eaLnBrk="1" hangingPunct="1"/>
            <a:r>
              <a:rPr lang="en-US" smtClean="0"/>
              <a:t>Study the effects of two factors—</a:t>
            </a:r>
            <a:r>
              <a:rPr lang="en-US" b="1" smtClean="0"/>
              <a:t>shelf display height and shelf display width—on monthly demand (measured in cases of 10 units each) for this product</a:t>
            </a:r>
          </a:p>
          <a:p>
            <a:pPr eaLnBrk="1" hangingPunct="1"/>
            <a:r>
              <a:rPr lang="en-US" smtClean="0"/>
              <a:t>The factor “display height” is defined to have three levels: </a:t>
            </a:r>
            <a:r>
              <a:rPr lang="en-US" i="1" smtClean="0"/>
              <a:t>B (bottom), M (middle), and T (top)</a:t>
            </a:r>
          </a:p>
          <a:p>
            <a:pPr eaLnBrk="1" hangingPunct="1"/>
            <a:r>
              <a:rPr lang="en-US" i="1" smtClean="0"/>
              <a:t>The factor “display </a:t>
            </a:r>
            <a:r>
              <a:rPr lang="en-US" smtClean="0"/>
              <a:t>width” is defined to have two levels: </a:t>
            </a:r>
            <a:r>
              <a:rPr lang="en-US" i="1" smtClean="0"/>
              <a:t>R (regular) and W (wide)</a:t>
            </a:r>
            <a:endParaRPr lang="en-US" smtClean="0"/>
          </a:p>
        </p:txBody>
      </p:sp>
      <p:sp>
        <p:nvSpPr>
          <p:cNvPr id="241667" name="Slide Number Placeholder 3"/>
          <p:cNvSpPr>
            <a:spLocks noGrp="1"/>
          </p:cNvSpPr>
          <p:nvPr>
            <p:ph type="sldNum" sz="quarter" idx="10"/>
          </p:nvPr>
        </p:nvSpPr>
        <p:spPr>
          <a:noFill/>
        </p:spPr>
        <p:txBody>
          <a:bodyPr/>
          <a:lstStyle/>
          <a:p>
            <a:r>
              <a:rPr lang="en-US" smtClean="0">
                <a:latin typeface="Arial" charset="0"/>
                <a:cs typeface="Arial" charset="0"/>
              </a:rPr>
              <a:t>10-</a:t>
            </a:r>
            <a:fld id="{38DC865D-00BD-4089-8F3F-5CBD99E1FA7D}" type="slidenum">
              <a:rPr lang="en-US" smtClean="0">
                <a:latin typeface="Arial" charset="0"/>
                <a:cs typeface="Arial" charset="0"/>
              </a:rPr>
              <a:pPr/>
              <a:t>63</a:t>
            </a:fld>
            <a:endParaRPr lang="en-US" smtClean="0">
              <a:latin typeface="Arial" charset="0"/>
              <a:cs typeface="Arial" charset="0"/>
            </a:endParaRPr>
          </a:p>
        </p:txBody>
      </p:sp>
      <p:sp>
        <p:nvSpPr>
          <p:cNvPr id="5" name="TextBox 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3" name="Picture 5"/>
          <p:cNvPicPr>
            <a:picLocks noChangeAspect="1" noChangeArrowheads="1"/>
          </p:cNvPicPr>
          <p:nvPr/>
        </p:nvPicPr>
        <p:blipFill>
          <a:blip r:embed="rId2"/>
          <a:srcRect/>
          <a:stretch>
            <a:fillRect/>
          </a:stretch>
        </p:blipFill>
        <p:spPr bwMode="auto">
          <a:xfrm>
            <a:off x="684213" y="942975"/>
            <a:ext cx="7775575" cy="5006975"/>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pPr eaLnBrk="1" hangingPunct="1">
              <a:defRPr/>
            </a:pPr>
            <a:r>
              <a:rPr lang="en-US" b="1" dirty="0" smtClean="0"/>
              <a:t>Example 10.8 The Shelf Display Case</a:t>
            </a:r>
            <a:endParaRPr lang="en-US" dirty="0"/>
          </a:p>
        </p:txBody>
      </p:sp>
      <p:sp>
        <p:nvSpPr>
          <p:cNvPr id="242691" name="Slide Number Placeholder 3"/>
          <p:cNvSpPr>
            <a:spLocks noGrp="1"/>
          </p:cNvSpPr>
          <p:nvPr>
            <p:ph type="sldNum" sz="quarter" idx="10"/>
          </p:nvPr>
        </p:nvSpPr>
        <p:spPr>
          <a:noFill/>
        </p:spPr>
        <p:txBody>
          <a:bodyPr/>
          <a:lstStyle/>
          <a:p>
            <a:r>
              <a:rPr lang="en-US" smtClean="0">
                <a:latin typeface="Arial" charset="0"/>
                <a:cs typeface="Arial" charset="0"/>
              </a:rPr>
              <a:t>10-</a:t>
            </a:r>
            <a:fld id="{A3AAAEC9-9065-4F65-B354-BD597D834800}" type="slidenum">
              <a:rPr lang="en-US" smtClean="0">
                <a:latin typeface="Arial" charset="0"/>
                <a:cs typeface="Arial" charset="0"/>
              </a:rPr>
              <a:pPr/>
              <a:t>64</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noAutofit/>
          </a:bodyPr>
          <a:lstStyle/>
          <a:p>
            <a:pPr eaLnBrk="1" hangingPunct="1">
              <a:defRPr/>
            </a:pPr>
            <a:r>
              <a:rPr lang="en-US" sz="2800" dirty="0" smtClean="0"/>
              <a:t>Graphical Analysis of</a:t>
            </a:r>
            <a:br>
              <a:rPr lang="en-US" sz="2800" dirty="0" smtClean="0"/>
            </a:br>
            <a:r>
              <a:rPr lang="en-US" sz="2800" dirty="0" smtClean="0"/>
              <a:t>Bakery Demand (Plotting the Treatment Means)</a:t>
            </a:r>
          </a:p>
        </p:txBody>
      </p:sp>
      <p:sp>
        <p:nvSpPr>
          <p:cNvPr id="243714" name="Slide Number Placeholder 4"/>
          <p:cNvSpPr>
            <a:spLocks noGrp="1"/>
          </p:cNvSpPr>
          <p:nvPr>
            <p:ph type="sldNum" sz="quarter" idx="10"/>
          </p:nvPr>
        </p:nvSpPr>
        <p:spPr>
          <a:noFill/>
        </p:spPr>
        <p:txBody>
          <a:bodyPr/>
          <a:lstStyle/>
          <a:p>
            <a:r>
              <a:rPr lang="en-US" smtClean="0">
                <a:latin typeface="Arial" charset="0"/>
                <a:cs typeface="Arial" charset="0"/>
              </a:rPr>
              <a:t>10-</a:t>
            </a:r>
            <a:fld id="{AFCC32ED-A7DC-4F89-BF28-AACB08B31F1B}" type="slidenum">
              <a:rPr lang="en-US" smtClean="0">
                <a:latin typeface="Arial" charset="0"/>
                <a:cs typeface="Arial" charset="0"/>
              </a:rPr>
              <a:pPr/>
              <a:t>65</a:t>
            </a:fld>
            <a:endParaRPr lang="en-US" smtClean="0">
              <a:latin typeface="Arial" charset="0"/>
              <a:cs typeface="Arial" charset="0"/>
            </a:endParaRPr>
          </a:p>
        </p:txBody>
      </p:sp>
      <p:pic>
        <p:nvPicPr>
          <p:cNvPr id="243715" name="Content Placeholder 6" descr="figure 10.11.JPG"/>
          <p:cNvPicPr>
            <a:picLocks noGrp="1" noChangeAspect="1"/>
          </p:cNvPicPr>
          <p:nvPr>
            <p:ph idx="1"/>
          </p:nvPr>
        </p:nvPicPr>
        <p:blipFill>
          <a:blip r:embed="rId2"/>
          <a:srcRect/>
          <a:stretch>
            <a:fillRect/>
          </a:stretch>
        </p:blipFill>
        <p:spPr>
          <a:xfrm>
            <a:off x="1336675" y="2033588"/>
            <a:ext cx="6524625" cy="3476625"/>
          </a:xfrm>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p:txBody>
          <a:bodyPr/>
          <a:lstStyle/>
          <a:p>
            <a:pPr eaLnBrk="1" hangingPunct="1">
              <a:defRPr/>
            </a:pPr>
            <a:r>
              <a:rPr lang="en-US" sz="3600" dirty="0" smtClean="0"/>
              <a:t>Possible Treatment Effects in</a:t>
            </a:r>
            <a:br>
              <a:rPr lang="en-US" sz="3600" dirty="0" smtClean="0"/>
            </a:br>
            <a:r>
              <a:rPr lang="en-US" sz="3600" dirty="0" smtClean="0"/>
              <a:t>Two-Way ANOVA</a:t>
            </a:r>
          </a:p>
        </p:txBody>
      </p:sp>
      <p:sp>
        <p:nvSpPr>
          <p:cNvPr id="244738" name="Slide Number Placeholder 4"/>
          <p:cNvSpPr>
            <a:spLocks noGrp="1"/>
          </p:cNvSpPr>
          <p:nvPr>
            <p:ph type="sldNum" sz="quarter" idx="10"/>
          </p:nvPr>
        </p:nvSpPr>
        <p:spPr>
          <a:noFill/>
        </p:spPr>
        <p:txBody>
          <a:bodyPr/>
          <a:lstStyle/>
          <a:p>
            <a:r>
              <a:rPr lang="en-US" smtClean="0">
                <a:latin typeface="Arial" charset="0"/>
                <a:cs typeface="Arial" charset="0"/>
              </a:rPr>
              <a:t>10-</a:t>
            </a:r>
            <a:fld id="{37BA2A71-BFE4-4A42-BC68-7BE62A158A9F}" type="slidenum">
              <a:rPr lang="en-US" smtClean="0">
                <a:latin typeface="Arial" charset="0"/>
                <a:cs typeface="Arial" charset="0"/>
              </a:rPr>
              <a:pPr/>
              <a:t>66</a:t>
            </a:fld>
            <a:endParaRPr lang="en-US" smtClean="0">
              <a:latin typeface="Arial" charset="0"/>
              <a:cs typeface="Arial" charset="0"/>
            </a:endParaRPr>
          </a:p>
        </p:txBody>
      </p:sp>
      <p:pic>
        <p:nvPicPr>
          <p:cNvPr id="244739" name="Content Placeholder 6" descr="figure 10.12.JPG"/>
          <p:cNvPicPr>
            <a:picLocks noGrp="1" noChangeAspect="1"/>
          </p:cNvPicPr>
          <p:nvPr>
            <p:ph idx="1"/>
          </p:nvPr>
        </p:nvPicPr>
        <p:blipFill>
          <a:blip r:embed="rId2"/>
          <a:srcRect/>
          <a:stretch>
            <a:fillRect/>
          </a:stretch>
        </p:blipFill>
        <p:spPr>
          <a:xfrm>
            <a:off x="1644650" y="1066800"/>
            <a:ext cx="5908675" cy="5410200"/>
          </a:xfrm>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3"/>
          <p:cNvSpPr>
            <a:spLocks noGrp="1" noChangeArrowheads="1"/>
          </p:cNvSpPr>
          <p:nvPr>
            <p:ph type="title"/>
          </p:nvPr>
        </p:nvSpPr>
        <p:spPr/>
        <p:txBody>
          <a:bodyPr lIns="90488" tIns="44450" rIns="90488" bIns="44450" anchor="b"/>
          <a:lstStyle/>
          <a:p>
            <a:pPr eaLnBrk="1" hangingPunct="1">
              <a:defRPr/>
            </a:pPr>
            <a:r>
              <a:rPr lang="en-US" dirty="0" smtClean="0"/>
              <a:t>Two-Way ANOVA Table</a:t>
            </a:r>
          </a:p>
        </p:txBody>
      </p:sp>
      <p:sp>
        <p:nvSpPr>
          <p:cNvPr id="245762" name="Slide Number Placeholder 6"/>
          <p:cNvSpPr>
            <a:spLocks noGrp="1"/>
          </p:cNvSpPr>
          <p:nvPr>
            <p:ph type="sldNum" sz="quarter" idx="10"/>
          </p:nvPr>
        </p:nvSpPr>
        <p:spPr>
          <a:noFill/>
        </p:spPr>
        <p:txBody>
          <a:bodyPr/>
          <a:lstStyle/>
          <a:p>
            <a:r>
              <a:rPr lang="en-US" smtClean="0">
                <a:latin typeface="Arial" charset="0"/>
                <a:cs typeface="Arial" charset="0"/>
              </a:rPr>
              <a:t>10-</a:t>
            </a:r>
            <a:fld id="{FE13F544-F1FC-498D-93F3-B05DB603E523}" type="slidenum">
              <a:rPr lang="en-US" smtClean="0">
                <a:latin typeface="Arial" charset="0"/>
                <a:cs typeface="Arial" charset="0"/>
              </a:rPr>
              <a:pPr/>
              <a:t>67</a:t>
            </a:fld>
            <a:endParaRPr lang="en-US" smtClean="0">
              <a:latin typeface="Arial" charset="0"/>
              <a:cs typeface="Arial" charset="0"/>
            </a:endParaRPr>
          </a:p>
        </p:txBody>
      </p:sp>
      <p:sp>
        <p:nvSpPr>
          <p:cNvPr id="245763" name="Rectangle 2"/>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pPr algn="ctr" eaLnBrk="0" hangingPunct="0"/>
            <a:endParaRPr lang="en-US"/>
          </a:p>
        </p:txBody>
      </p:sp>
      <p:sp>
        <p:nvSpPr>
          <p:cNvPr id="245764" name="Text Box 5"/>
          <p:cNvSpPr txBox="1">
            <a:spLocks noChangeArrowheads="1"/>
          </p:cNvSpPr>
          <p:nvPr/>
        </p:nvSpPr>
        <p:spPr bwMode="auto">
          <a:xfrm>
            <a:off x="746125" y="4689475"/>
            <a:ext cx="184150" cy="457200"/>
          </a:xfrm>
          <a:prstGeom prst="rect">
            <a:avLst/>
          </a:prstGeom>
          <a:noFill/>
          <a:ln w="9525">
            <a:noFill/>
            <a:miter lim="800000"/>
            <a:headEnd/>
            <a:tailEnd/>
          </a:ln>
        </p:spPr>
        <p:txBody>
          <a:bodyPr wrap="none">
            <a:spAutoFit/>
          </a:bodyPr>
          <a:lstStyle/>
          <a:p>
            <a:pPr eaLnBrk="0" hangingPunct="0"/>
            <a:endParaRPr lang="en-CA"/>
          </a:p>
        </p:txBody>
      </p:sp>
      <p:pic>
        <p:nvPicPr>
          <p:cNvPr id="245765" name="Content Placeholder 10" descr="table 10.14.JPG"/>
          <p:cNvPicPr>
            <a:picLocks noGrp="1" noChangeAspect="1"/>
          </p:cNvPicPr>
          <p:nvPr>
            <p:ph idx="1"/>
          </p:nvPr>
        </p:nvPicPr>
        <p:blipFill>
          <a:blip r:embed="rId3"/>
          <a:srcRect/>
          <a:stretch>
            <a:fillRect/>
          </a:stretch>
        </p:blipFill>
        <p:spPr>
          <a:xfrm>
            <a:off x="539750" y="1341438"/>
            <a:ext cx="8150225" cy="3095625"/>
          </a:xfrm>
        </p:spPr>
      </p:pic>
      <p:sp>
        <p:nvSpPr>
          <p:cNvPr id="8" name="TextBox 7"/>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L06</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
          <p:cNvSpPr>
            <a:spLocks noGrp="1" noChangeArrowheads="1"/>
          </p:cNvSpPr>
          <p:nvPr>
            <p:ph type="title"/>
          </p:nvPr>
        </p:nvSpPr>
        <p:spPr/>
        <p:txBody>
          <a:bodyPr lIns="90488" tIns="44450" rIns="90488" bIns="44450" anchor="b"/>
          <a:lstStyle/>
          <a:p>
            <a:pPr eaLnBrk="1" hangingPunct="1">
              <a:defRPr/>
            </a:pPr>
            <a:r>
              <a:rPr lang="en-US" dirty="0" smtClean="0"/>
              <a:t>MegaStat Output</a:t>
            </a:r>
          </a:p>
        </p:txBody>
      </p:sp>
      <p:sp>
        <p:nvSpPr>
          <p:cNvPr id="2" name="Slide Number Placeholder 10"/>
          <p:cNvSpPr>
            <a:spLocks noGrp="1"/>
          </p:cNvSpPr>
          <p:nvPr>
            <p:ph type="sldNum" sz="quarter" idx="10"/>
          </p:nvPr>
        </p:nvSpPr>
        <p:spPr>
          <a:noFill/>
        </p:spPr>
        <p:txBody>
          <a:bodyPr/>
          <a:lstStyle/>
          <a:p>
            <a:r>
              <a:rPr lang="en-US" smtClean="0">
                <a:latin typeface="Arial" charset="0"/>
                <a:cs typeface="Arial" charset="0"/>
              </a:rPr>
              <a:t>10-</a:t>
            </a:r>
            <a:fld id="{10D1A2F6-3FD8-429D-9872-2CE1D483BF7E}" type="slidenum">
              <a:rPr lang="en-US" smtClean="0">
                <a:latin typeface="Arial" charset="0"/>
                <a:cs typeface="Arial" charset="0"/>
              </a:rPr>
              <a:pPr/>
              <a:t>68</a:t>
            </a:fld>
            <a:endParaRPr lang="en-US" smtClean="0">
              <a:latin typeface="Arial" charset="0"/>
              <a:cs typeface="Arial" charset="0"/>
            </a:endParaRPr>
          </a:p>
        </p:txBody>
      </p:sp>
      <p:sp>
        <p:nvSpPr>
          <p:cNvPr id="25606" name="Rectangle 2"/>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pPr algn="ctr" eaLnBrk="0" hangingPunct="0"/>
            <a:endParaRPr lang="en-US"/>
          </a:p>
        </p:txBody>
      </p:sp>
      <p:sp>
        <p:nvSpPr>
          <p:cNvPr id="25607" name="Text Box 4"/>
          <p:cNvSpPr txBox="1">
            <a:spLocks noChangeArrowheads="1"/>
          </p:cNvSpPr>
          <p:nvPr/>
        </p:nvSpPr>
        <p:spPr bwMode="auto">
          <a:xfrm>
            <a:off x="746125" y="4689475"/>
            <a:ext cx="184150" cy="457200"/>
          </a:xfrm>
          <a:prstGeom prst="rect">
            <a:avLst/>
          </a:prstGeom>
          <a:noFill/>
          <a:ln w="9525">
            <a:noFill/>
            <a:miter lim="800000"/>
            <a:headEnd/>
            <a:tailEnd/>
          </a:ln>
        </p:spPr>
        <p:txBody>
          <a:bodyPr wrap="none">
            <a:spAutoFit/>
          </a:bodyPr>
          <a:lstStyle/>
          <a:p>
            <a:pPr eaLnBrk="0" hangingPunct="0"/>
            <a:endParaRPr lang="en-CA"/>
          </a:p>
        </p:txBody>
      </p:sp>
      <p:sp>
        <p:nvSpPr>
          <p:cNvPr id="25608" name="Line 6"/>
          <p:cNvSpPr>
            <a:spLocks noChangeShapeType="1"/>
          </p:cNvSpPr>
          <p:nvPr/>
        </p:nvSpPr>
        <p:spPr bwMode="auto">
          <a:xfrm flipH="1" flipV="1">
            <a:off x="5943600" y="3505200"/>
            <a:ext cx="152400" cy="838200"/>
          </a:xfrm>
          <a:prstGeom prst="line">
            <a:avLst/>
          </a:prstGeom>
          <a:noFill/>
          <a:ln w="9525">
            <a:noFill/>
            <a:round/>
            <a:headEnd/>
            <a:tailEnd type="triangle" w="med" len="med"/>
          </a:ln>
        </p:spPr>
        <p:txBody>
          <a:bodyPr>
            <a:spAutoFit/>
          </a:bodyPr>
          <a:lstStyle/>
          <a:p>
            <a:endParaRPr lang="en-US"/>
          </a:p>
        </p:txBody>
      </p:sp>
      <p:pic>
        <p:nvPicPr>
          <p:cNvPr id="25609" name="Content Placeholder 14" descr="figure 10.13.JPG"/>
          <p:cNvPicPr>
            <a:picLocks noGrp="1" noChangeAspect="1"/>
          </p:cNvPicPr>
          <p:nvPr>
            <p:ph idx="1"/>
          </p:nvPr>
        </p:nvPicPr>
        <p:blipFill>
          <a:blip r:embed="rId4"/>
          <a:srcRect/>
          <a:stretch>
            <a:fillRect/>
          </a:stretch>
        </p:blipFill>
        <p:spPr>
          <a:xfrm>
            <a:off x="684213" y="1196975"/>
            <a:ext cx="7993062" cy="3816350"/>
          </a:xfrm>
        </p:spPr>
      </p:pic>
      <p:sp>
        <p:nvSpPr>
          <p:cNvPr id="17" name="Text Box 8"/>
          <p:cNvSpPr txBox="1">
            <a:spLocks noChangeArrowheads="1"/>
          </p:cNvSpPr>
          <p:nvPr/>
        </p:nvSpPr>
        <p:spPr bwMode="auto">
          <a:xfrm>
            <a:off x="4332288" y="5157788"/>
            <a:ext cx="1746250" cy="396875"/>
          </a:xfrm>
          <a:prstGeom prst="rect">
            <a:avLst/>
          </a:prstGeom>
          <a:noFill/>
          <a:ln w="9525">
            <a:noFill/>
            <a:miter lim="800000"/>
            <a:headEnd/>
            <a:tailEnd/>
          </a:ln>
        </p:spPr>
        <p:txBody>
          <a:bodyPr wrap="none">
            <a:spAutoFit/>
          </a:bodyPr>
          <a:lstStyle/>
          <a:p>
            <a:pPr eaLnBrk="0" hangingPunct="0">
              <a:defRPr/>
            </a:pPr>
            <a:r>
              <a:rPr lang="en-US" sz="2000" b="1" dirty="0">
                <a:latin typeface="+mn-lt"/>
              </a:rPr>
              <a:t>Data Summary</a:t>
            </a:r>
          </a:p>
        </p:txBody>
      </p:sp>
      <p:graphicFrame>
        <p:nvGraphicFramePr>
          <p:cNvPr id="25603" name="Object 9"/>
          <p:cNvGraphicFramePr>
            <a:graphicFrameLocks noChangeAspect="1"/>
          </p:cNvGraphicFramePr>
          <p:nvPr/>
        </p:nvGraphicFramePr>
        <p:xfrm>
          <a:off x="684213" y="5205413"/>
          <a:ext cx="3381375" cy="1139825"/>
        </p:xfrm>
        <a:graphic>
          <a:graphicData uri="http://schemas.openxmlformats.org/presentationml/2006/ole">
            <p:oleObj spid="_x0000_s25603" name="Worksheet" r:id="rId5" imgW="2447841" imgH="981143" progId="Excel.Sheet.8">
              <p:embed/>
            </p:oleObj>
          </a:graphicData>
        </a:graphic>
      </p:graphicFrame>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F Tests for Treatment Effects</a:t>
            </a:r>
            <a:endParaRPr lang="en-US" dirty="0"/>
          </a:p>
        </p:txBody>
      </p:sp>
      <p:sp>
        <p:nvSpPr>
          <p:cNvPr id="234502" name="Content Placeholder 4"/>
          <p:cNvSpPr>
            <a:spLocks noGrp="1"/>
          </p:cNvSpPr>
          <p:nvPr>
            <p:ph idx="1"/>
          </p:nvPr>
        </p:nvSpPr>
        <p:spPr>
          <a:xfrm>
            <a:off x="636588" y="1066800"/>
            <a:ext cx="7924800" cy="5410200"/>
          </a:xfrm>
        </p:spPr>
        <p:txBody>
          <a:bodyPr/>
          <a:lstStyle/>
          <a:p>
            <a:pPr eaLnBrk="1" hangingPunct="1"/>
            <a:r>
              <a:rPr lang="en-US" smtClean="0"/>
              <a:t>Test Statistics</a:t>
            </a:r>
          </a:p>
          <a:p>
            <a:pPr lvl="1" eaLnBrk="1" hangingPunct="1"/>
            <a:r>
              <a:rPr lang="en-US" smtClean="0"/>
              <a:t>Main Effects </a:t>
            </a:r>
          </a:p>
          <a:p>
            <a:pPr lvl="1" eaLnBrk="1" hangingPunct="1"/>
            <a:endParaRPr lang="en-US" smtClean="0"/>
          </a:p>
          <a:p>
            <a:pPr lvl="1" eaLnBrk="1" hangingPunct="1"/>
            <a:endParaRPr lang="en-US" smtClean="0"/>
          </a:p>
          <a:p>
            <a:pPr lvl="2" eaLnBrk="1" hangingPunct="1"/>
            <a:r>
              <a:rPr lang="en-US" smtClean="0"/>
              <a:t>F</a:t>
            </a:r>
            <a:r>
              <a:rPr lang="el-GR" baseline="-25000" smtClean="0"/>
              <a:t>α</a:t>
            </a:r>
            <a:r>
              <a:rPr lang="en-US" baseline="-25000" smtClean="0"/>
              <a:t> </a:t>
            </a:r>
            <a:r>
              <a:rPr lang="en-US" smtClean="0"/>
              <a:t>is based on a-1 and ab(m-1) degrees of freedom</a:t>
            </a:r>
          </a:p>
          <a:p>
            <a:pPr lvl="2" eaLnBrk="1" hangingPunct="1"/>
            <a:endParaRPr lang="en-US" smtClean="0"/>
          </a:p>
          <a:p>
            <a:pPr lvl="2" eaLnBrk="1" hangingPunct="1"/>
            <a:endParaRPr lang="en-US" smtClean="0"/>
          </a:p>
          <a:p>
            <a:pPr lvl="2" eaLnBrk="1" hangingPunct="1"/>
            <a:r>
              <a:rPr lang="en-US" smtClean="0"/>
              <a:t>F</a:t>
            </a:r>
            <a:r>
              <a:rPr lang="el-GR" baseline="-25000" smtClean="0"/>
              <a:t>α</a:t>
            </a:r>
            <a:r>
              <a:rPr lang="en-US" baseline="-25000" smtClean="0"/>
              <a:t> </a:t>
            </a:r>
            <a:r>
              <a:rPr lang="en-US" smtClean="0"/>
              <a:t>is based on b-1 and ab(m-1) degrees of freedom</a:t>
            </a:r>
          </a:p>
          <a:p>
            <a:pPr lvl="1" eaLnBrk="1" hangingPunct="1">
              <a:buFontTx/>
              <a:buNone/>
            </a:pPr>
            <a:endParaRPr lang="en-US" smtClean="0"/>
          </a:p>
          <a:p>
            <a:pPr lvl="1" eaLnBrk="1" hangingPunct="1"/>
            <a:r>
              <a:rPr lang="en-US" smtClean="0"/>
              <a:t>Interaction</a:t>
            </a:r>
          </a:p>
          <a:p>
            <a:pPr lvl="1" eaLnBrk="1" hangingPunct="1"/>
            <a:endParaRPr lang="en-US" smtClean="0"/>
          </a:p>
          <a:p>
            <a:pPr lvl="1" eaLnBrk="1" hangingPunct="1"/>
            <a:endParaRPr lang="en-US" smtClean="0"/>
          </a:p>
          <a:p>
            <a:pPr lvl="2" eaLnBrk="1" hangingPunct="1"/>
            <a:r>
              <a:rPr lang="en-US" smtClean="0"/>
              <a:t>F</a:t>
            </a:r>
            <a:r>
              <a:rPr lang="el-GR" baseline="-25000" smtClean="0"/>
              <a:t>α</a:t>
            </a:r>
            <a:r>
              <a:rPr lang="en-US" baseline="-25000" smtClean="0"/>
              <a:t> </a:t>
            </a:r>
            <a:r>
              <a:rPr lang="en-US" smtClean="0"/>
              <a:t>is based on (a-1)(b-1) and ab(m-1) degrees of freedom</a:t>
            </a:r>
          </a:p>
          <a:p>
            <a:pPr eaLnBrk="1" hangingPunct="1"/>
            <a:r>
              <a:rPr lang="en-US" smtClean="0"/>
              <a:t>Reject H</a:t>
            </a:r>
            <a:r>
              <a:rPr lang="en-US" baseline="-25000" smtClean="0"/>
              <a:t>0</a:t>
            </a:r>
            <a:r>
              <a:rPr lang="en-US" smtClean="0"/>
              <a:t> if F &gt; </a:t>
            </a:r>
            <a:r>
              <a:rPr lang="en-US" noProof="1" smtClean="0"/>
              <a:t>F</a:t>
            </a:r>
            <a:r>
              <a:rPr lang="en-US" baseline="-25000" noProof="1" smtClean="0">
                <a:latin typeface="Symbol" pitchFamily="18" charset="2"/>
              </a:rPr>
              <a:t>a</a:t>
            </a:r>
            <a:r>
              <a:rPr lang="en-US" smtClean="0">
                <a:latin typeface="Symbol" pitchFamily="18" charset="2"/>
              </a:rPr>
              <a:t> </a:t>
            </a:r>
            <a:r>
              <a:rPr lang="en-US" smtClean="0"/>
              <a:t>or p-value &lt; </a:t>
            </a:r>
            <a:r>
              <a:rPr lang="en-US" smtClean="0">
                <a:latin typeface="Symbol" pitchFamily="18" charset="2"/>
              </a:rPr>
              <a:t>a</a:t>
            </a:r>
            <a:endParaRPr lang="en-US" smtClean="0"/>
          </a:p>
          <a:p>
            <a:pPr lvl="2" eaLnBrk="1" hangingPunct="1"/>
            <a:endParaRPr lang="en-US" smtClean="0"/>
          </a:p>
          <a:p>
            <a:pPr lvl="1" eaLnBrk="1" hangingPunct="1"/>
            <a:endParaRPr lang="en-US" smtClean="0"/>
          </a:p>
        </p:txBody>
      </p:sp>
      <p:sp>
        <p:nvSpPr>
          <p:cNvPr id="234503" name="Slide Number Placeholder 2"/>
          <p:cNvSpPr>
            <a:spLocks noGrp="1"/>
          </p:cNvSpPr>
          <p:nvPr>
            <p:ph type="sldNum" sz="quarter" idx="10"/>
          </p:nvPr>
        </p:nvSpPr>
        <p:spPr>
          <a:noFill/>
        </p:spPr>
        <p:txBody>
          <a:bodyPr/>
          <a:lstStyle/>
          <a:p>
            <a:r>
              <a:rPr lang="en-US" smtClean="0">
                <a:latin typeface="Arial" charset="0"/>
                <a:cs typeface="Arial" charset="0"/>
              </a:rPr>
              <a:t>10-</a:t>
            </a:r>
            <a:fld id="{CD7C8FE0-B17B-4342-8E6F-515AFCA9DA88}" type="slidenum">
              <a:rPr lang="en-US" smtClean="0">
                <a:latin typeface="Arial" charset="0"/>
                <a:cs typeface="Arial" charset="0"/>
              </a:rPr>
              <a:pPr/>
              <a:t>69</a:t>
            </a:fld>
            <a:endParaRPr lang="en-US" smtClean="0">
              <a:latin typeface="Arial" charset="0"/>
              <a:cs typeface="Arial" charset="0"/>
            </a:endParaRPr>
          </a:p>
        </p:txBody>
      </p:sp>
      <p:graphicFrame>
        <p:nvGraphicFramePr>
          <p:cNvPr id="234498" name="Object 6"/>
          <p:cNvGraphicFramePr>
            <a:graphicFrameLocks/>
          </p:cNvGraphicFramePr>
          <p:nvPr/>
        </p:nvGraphicFramePr>
        <p:xfrm>
          <a:off x="1476375" y="2060575"/>
          <a:ext cx="2814638" cy="630238"/>
        </p:xfrm>
        <a:graphic>
          <a:graphicData uri="http://schemas.openxmlformats.org/presentationml/2006/ole">
            <p:oleObj spid="_x0000_s234498" name="Equation" r:id="rId3" imgW="1879560" imgH="419040" progId="Equation.3">
              <p:embed/>
            </p:oleObj>
          </a:graphicData>
        </a:graphic>
      </p:graphicFrame>
      <p:graphicFrame>
        <p:nvGraphicFramePr>
          <p:cNvPr id="234499" name="Object 9"/>
          <p:cNvGraphicFramePr>
            <a:graphicFrameLocks/>
          </p:cNvGraphicFramePr>
          <p:nvPr/>
        </p:nvGraphicFramePr>
        <p:xfrm>
          <a:off x="1476375" y="3141663"/>
          <a:ext cx="2814638" cy="630237"/>
        </p:xfrm>
        <a:graphic>
          <a:graphicData uri="http://schemas.openxmlformats.org/presentationml/2006/ole">
            <p:oleObj spid="_x0000_s234499" name="Equation" r:id="rId4" imgW="1879560" imgH="419040" progId="Equation.3">
              <p:embed/>
            </p:oleObj>
          </a:graphicData>
        </a:graphic>
      </p:graphicFrame>
      <p:graphicFrame>
        <p:nvGraphicFramePr>
          <p:cNvPr id="234500" name="Object 11"/>
          <p:cNvGraphicFramePr>
            <a:graphicFrameLocks/>
          </p:cNvGraphicFramePr>
          <p:nvPr/>
        </p:nvGraphicFramePr>
        <p:xfrm>
          <a:off x="1476375" y="4868863"/>
          <a:ext cx="3479800" cy="630237"/>
        </p:xfrm>
        <a:graphic>
          <a:graphicData uri="http://schemas.openxmlformats.org/presentationml/2006/ole">
            <p:oleObj spid="_x0000_s234500" name="Equation" r:id="rId5" imgW="2323800" imgH="419040" progId="Equation.3">
              <p:embed/>
            </p:oleObj>
          </a:graphicData>
        </a:graphic>
      </p:graphicFrame>
      <p:sp>
        <p:nvSpPr>
          <p:cNvPr id="8" name="TextBox 7"/>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pPr eaLnBrk="1" hangingPunct="1">
              <a:defRPr/>
            </a:pPr>
            <a:r>
              <a:rPr lang="en-US" smtClean="0"/>
              <a:t>Experimental Design #5</a:t>
            </a:r>
          </a:p>
        </p:txBody>
      </p:sp>
      <p:sp>
        <p:nvSpPr>
          <p:cNvPr id="27650" name="Rectangle 3"/>
          <p:cNvSpPr>
            <a:spLocks noGrp="1" noChangeArrowheads="1"/>
          </p:cNvSpPr>
          <p:nvPr>
            <p:ph idx="1"/>
          </p:nvPr>
        </p:nvSpPr>
        <p:spPr>
          <a:xfrm>
            <a:off x="636588" y="1066800"/>
            <a:ext cx="7924800" cy="5410200"/>
          </a:xfrm>
        </p:spPr>
        <p:txBody>
          <a:bodyPr/>
          <a:lstStyle/>
          <a:p>
            <a:pPr eaLnBrk="1" hangingPunct="1"/>
            <a:r>
              <a:rPr lang="en-US" smtClean="0"/>
              <a:t>Once the experimental units are assigned and the experiment is performed, a value of the response variable is observed for each experimental unit</a:t>
            </a:r>
          </a:p>
          <a:p>
            <a:pPr lvl="1" eaLnBrk="1" hangingPunct="1"/>
            <a:r>
              <a:rPr lang="en-US" smtClean="0"/>
              <a:t>Obtain a </a:t>
            </a:r>
            <a:r>
              <a:rPr lang="en-US" b="1" smtClean="0"/>
              <a:t>sample</a:t>
            </a:r>
            <a:r>
              <a:rPr lang="en-US" smtClean="0"/>
              <a:t> of values for the response variable for each treatment (group)</a:t>
            </a:r>
          </a:p>
        </p:txBody>
      </p:sp>
      <p:sp>
        <p:nvSpPr>
          <p:cNvPr id="27651" name="Slide Number Placeholder 4"/>
          <p:cNvSpPr>
            <a:spLocks noGrp="1"/>
          </p:cNvSpPr>
          <p:nvPr>
            <p:ph type="sldNum" sz="quarter" idx="10"/>
          </p:nvPr>
        </p:nvSpPr>
        <p:spPr>
          <a:noFill/>
        </p:spPr>
        <p:txBody>
          <a:bodyPr/>
          <a:lstStyle/>
          <a:p>
            <a:r>
              <a:rPr lang="en-US" smtClean="0">
                <a:latin typeface="Arial" charset="0"/>
                <a:cs typeface="Arial" charset="0"/>
              </a:rPr>
              <a:t>10-</a:t>
            </a:r>
            <a:fld id="{0D2A08FB-F4FC-4DD8-BA59-F37FB96FB9D0}" type="slidenum">
              <a:rPr lang="en-US" smtClean="0">
                <a:latin typeface="Arial" charset="0"/>
                <a:cs typeface="Arial" charset="0"/>
              </a:rPr>
              <a:pPr/>
              <a:t>7</a:t>
            </a:fld>
            <a:endParaRPr lang="en-US" smtClean="0">
              <a:latin typeface="Arial" charset="0"/>
              <a:cs typeface="Arial" charset="0"/>
            </a:endParaRPr>
          </a:p>
        </p:txBody>
      </p:sp>
      <p:sp>
        <p:nvSpPr>
          <p:cNvPr id="6"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L02</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Test for Treatment Effects</a:t>
            </a:r>
            <a:endParaRPr lang="en-US" dirty="0"/>
          </a:p>
        </p:txBody>
      </p:sp>
      <p:sp>
        <p:nvSpPr>
          <p:cNvPr id="233477" name="Content Placeholder 4"/>
          <p:cNvSpPr>
            <a:spLocks noGrp="1"/>
          </p:cNvSpPr>
          <p:nvPr>
            <p:ph idx="1"/>
          </p:nvPr>
        </p:nvSpPr>
        <p:spPr>
          <a:xfrm>
            <a:off x="636588" y="1066800"/>
            <a:ext cx="7924800" cy="5410200"/>
          </a:xfrm>
        </p:spPr>
        <p:txBody>
          <a:bodyPr/>
          <a:lstStyle/>
          <a:p>
            <a:pPr eaLnBrk="1" hangingPunct="1"/>
            <a:r>
              <a:rPr lang="en-US" b="1" smtClean="0"/>
              <a:t>Hypothesis </a:t>
            </a:r>
          </a:p>
          <a:p>
            <a:pPr lvl="1" eaLnBrk="1" hangingPunct="1"/>
            <a:r>
              <a:rPr lang="en-US" b="1" i="1" smtClean="0">
                <a:solidFill>
                  <a:srgbClr val="CC0000"/>
                </a:solidFill>
              </a:rPr>
              <a:t>H</a:t>
            </a:r>
            <a:r>
              <a:rPr lang="en-US" b="1" i="1" baseline="-25000" smtClean="0">
                <a:solidFill>
                  <a:srgbClr val="CC0000"/>
                </a:solidFill>
              </a:rPr>
              <a:t>0</a:t>
            </a:r>
            <a:r>
              <a:rPr lang="en-US" b="1" i="1" smtClean="0">
                <a:solidFill>
                  <a:srgbClr val="CC0000"/>
                </a:solidFill>
              </a:rPr>
              <a:t> that no interaction exists between factors 1 and 2 </a:t>
            </a:r>
            <a:r>
              <a:rPr lang="en-US" smtClean="0"/>
              <a:t>versus the alternative hypothesis </a:t>
            </a:r>
            <a:r>
              <a:rPr lang="en-US" b="1" i="1" smtClean="0">
                <a:solidFill>
                  <a:srgbClr val="CC0000"/>
                </a:solidFill>
              </a:rPr>
              <a:t>H</a:t>
            </a:r>
            <a:r>
              <a:rPr lang="en-US" b="1" i="1" baseline="-25000" smtClean="0">
                <a:solidFill>
                  <a:srgbClr val="CC0000"/>
                </a:solidFill>
              </a:rPr>
              <a:t>a</a:t>
            </a:r>
            <a:r>
              <a:rPr lang="en-US" b="1" i="1" smtClean="0">
                <a:solidFill>
                  <a:srgbClr val="CC0000"/>
                </a:solidFill>
              </a:rPr>
              <a:t> that interaction does exist </a:t>
            </a:r>
            <a:endParaRPr lang="en-US" b="1" i="1" smtClean="0"/>
          </a:p>
          <a:p>
            <a:pPr eaLnBrk="1" hangingPunct="1"/>
            <a:r>
              <a:rPr lang="en-US" smtClean="0"/>
              <a:t>Reject H</a:t>
            </a:r>
            <a:r>
              <a:rPr lang="en-US" baseline="-25000" smtClean="0"/>
              <a:t>0</a:t>
            </a:r>
            <a:r>
              <a:rPr lang="en-US" sz="800" smtClean="0"/>
              <a:t> </a:t>
            </a:r>
            <a:r>
              <a:rPr lang="en-US" smtClean="0"/>
              <a:t>in favour of Ha at level of significance </a:t>
            </a:r>
            <a:r>
              <a:rPr lang="el-GR" smtClean="0"/>
              <a:t>α</a:t>
            </a:r>
            <a:r>
              <a:rPr lang="en-US" smtClean="0"/>
              <a:t> if</a:t>
            </a:r>
            <a:endParaRPr lang="en-US" smtClean="0">
              <a:solidFill>
                <a:srgbClr val="CC0000"/>
              </a:solidFill>
            </a:endParaRPr>
          </a:p>
          <a:p>
            <a:pPr eaLnBrk="1" hangingPunct="1"/>
            <a:endParaRPr lang="en-US" smtClean="0"/>
          </a:p>
        </p:txBody>
      </p:sp>
      <p:sp>
        <p:nvSpPr>
          <p:cNvPr id="233478" name="Slide Number Placeholder 2"/>
          <p:cNvSpPr>
            <a:spLocks noGrp="1"/>
          </p:cNvSpPr>
          <p:nvPr>
            <p:ph type="sldNum" sz="quarter" idx="10"/>
          </p:nvPr>
        </p:nvSpPr>
        <p:spPr>
          <a:noFill/>
        </p:spPr>
        <p:txBody>
          <a:bodyPr/>
          <a:lstStyle/>
          <a:p>
            <a:r>
              <a:rPr lang="en-US" smtClean="0">
                <a:latin typeface="Arial" charset="0"/>
                <a:cs typeface="Arial" charset="0"/>
              </a:rPr>
              <a:t>10-</a:t>
            </a:r>
            <a:fld id="{D846CBD8-B19D-41C4-92D4-A90A1792DDED}" type="slidenum">
              <a:rPr lang="en-US" smtClean="0">
                <a:latin typeface="Arial" charset="0"/>
                <a:cs typeface="Arial" charset="0"/>
              </a:rPr>
              <a:pPr/>
              <a:t>70</a:t>
            </a:fld>
            <a:endParaRPr lang="en-US" smtClean="0">
              <a:latin typeface="Arial" charset="0"/>
              <a:cs typeface="Arial" charset="0"/>
            </a:endParaRPr>
          </a:p>
        </p:txBody>
      </p:sp>
      <p:graphicFrame>
        <p:nvGraphicFramePr>
          <p:cNvPr id="233474" name="Object 11"/>
          <p:cNvGraphicFramePr>
            <a:graphicFrameLocks/>
          </p:cNvGraphicFramePr>
          <p:nvPr/>
        </p:nvGraphicFramePr>
        <p:xfrm>
          <a:off x="1042988" y="2852738"/>
          <a:ext cx="5041900" cy="936625"/>
        </p:xfrm>
        <a:graphic>
          <a:graphicData uri="http://schemas.openxmlformats.org/presentationml/2006/ole">
            <p:oleObj spid="_x0000_s233474" name="Equation" r:id="rId3" imgW="2323800" imgH="419040" progId="Equation.3">
              <p:embed/>
            </p:oleObj>
          </a:graphicData>
        </a:graphic>
      </p:graphicFrame>
      <p:graphicFrame>
        <p:nvGraphicFramePr>
          <p:cNvPr id="233475" name="Object 3"/>
          <p:cNvGraphicFramePr>
            <a:graphicFrameLocks/>
          </p:cNvGraphicFramePr>
          <p:nvPr/>
        </p:nvGraphicFramePr>
        <p:xfrm>
          <a:off x="1042988" y="4221163"/>
          <a:ext cx="3911600" cy="879475"/>
        </p:xfrm>
        <a:graphic>
          <a:graphicData uri="http://schemas.openxmlformats.org/presentationml/2006/ole">
            <p:oleObj spid="_x0000_s233475" name="Equation" r:id="rId4" imgW="1803240" imgH="393480" progId="Equation.3">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Conclusion</a:t>
            </a:r>
            <a:endParaRPr lang="en-US" dirty="0"/>
          </a:p>
        </p:txBody>
      </p:sp>
      <p:sp>
        <p:nvSpPr>
          <p:cNvPr id="253954" name="Content Placeholder 2"/>
          <p:cNvSpPr>
            <a:spLocks noGrp="1"/>
          </p:cNvSpPr>
          <p:nvPr>
            <p:ph idx="1"/>
          </p:nvPr>
        </p:nvSpPr>
        <p:spPr>
          <a:xfrm>
            <a:off x="636588" y="1066800"/>
            <a:ext cx="7924800" cy="5410200"/>
          </a:xfrm>
        </p:spPr>
        <p:txBody>
          <a:bodyPr/>
          <a:lstStyle/>
          <a:p>
            <a:pPr eaLnBrk="1" hangingPunct="1"/>
            <a:r>
              <a:rPr lang="en-US" smtClean="0"/>
              <a:t>F(Int) = 0.82 is less than </a:t>
            </a:r>
            <a:r>
              <a:rPr lang="en-US" i="1" smtClean="0"/>
              <a:t>F</a:t>
            </a:r>
            <a:r>
              <a:rPr lang="en-US" i="1" baseline="-25000" smtClean="0"/>
              <a:t>0.05</a:t>
            </a:r>
            <a:r>
              <a:rPr lang="en-US" i="1" smtClean="0"/>
              <a:t> = 3.89</a:t>
            </a:r>
          </a:p>
          <a:p>
            <a:pPr eaLnBrk="1" hangingPunct="1"/>
            <a:r>
              <a:rPr lang="en-US" i="1" smtClean="0"/>
              <a:t>Cannot reject H</a:t>
            </a:r>
            <a:r>
              <a:rPr lang="en-US" i="1" baseline="-25000" smtClean="0"/>
              <a:t>0</a:t>
            </a:r>
            <a:r>
              <a:rPr lang="en-US" i="1" smtClean="0"/>
              <a:t> at the 0.05 level of significance</a:t>
            </a:r>
          </a:p>
          <a:p>
            <a:pPr eaLnBrk="1" hangingPunct="1"/>
            <a:endParaRPr lang="en-US" i="1" smtClean="0"/>
          </a:p>
          <a:p>
            <a:pPr eaLnBrk="1" hangingPunct="1"/>
            <a:r>
              <a:rPr lang="en-US" i="1" smtClean="0"/>
              <a:t>Conclude </a:t>
            </a:r>
            <a:r>
              <a:rPr lang="en-US" smtClean="0"/>
              <a:t>that little or no interaction exists between shelf display height and shelf display width</a:t>
            </a:r>
          </a:p>
        </p:txBody>
      </p:sp>
      <p:sp>
        <p:nvSpPr>
          <p:cNvPr id="253955" name="Slide Number Placeholder 3"/>
          <p:cNvSpPr>
            <a:spLocks noGrp="1"/>
          </p:cNvSpPr>
          <p:nvPr>
            <p:ph type="sldNum" sz="quarter" idx="10"/>
          </p:nvPr>
        </p:nvSpPr>
        <p:spPr>
          <a:noFill/>
        </p:spPr>
        <p:txBody>
          <a:bodyPr/>
          <a:lstStyle/>
          <a:p>
            <a:r>
              <a:rPr lang="en-US" smtClean="0">
                <a:latin typeface="Arial" charset="0"/>
                <a:cs typeface="Arial" charset="0"/>
              </a:rPr>
              <a:t>10-</a:t>
            </a:r>
            <a:fld id="{6F28DFB1-3237-4B9E-84E7-A92F5913A193}" type="slidenum">
              <a:rPr lang="en-US" smtClean="0">
                <a:latin typeface="Arial" charset="0"/>
                <a:cs typeface="Arial" charset="0"/>
              </a:rPr>
              <a:pPr/>
              <a:t>71</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428" y="0"/>
            <a:ext cx="7924800" cy="1052736"/>
          </a:xfrm>
        </p:spPr>
        <p:txBody>
          <a:bodyPr>
            <a:noAutofit/>
          </a:bodyPr>
          <a:lstStyle/>
          <a:p>
            <a:pPr eaLnBrk="1" hangingPunct="1">
              <a:defRPr/>
            </a:pPr>
            <a:r>
              <a:rPr lang="en-US" sz="3600" dirty="0" smtClean="0"/>
              <a:t>Estimation of Treatment Differences</a:t>
            </a:r>
            <a:br>
              <a:rPr lang="en-US" sz="3600" dirty="0" smtClean="0"/>
            </a:br>
            <a:r>
              <a:rPr lang="en-US" sz="3600" dirty="0" smtClean="0"/>
              <a:t>Under Two-Way ANOVA, Factor 1</a:t>
            </a:r>
            <a:endParaRPr lang="en-US" sz="3600" dirty="0"/>
          </a:p>
        </p:txBody>
      </p:sp>
      <p:sp>
        <p:nvSpPr>
          <p:cNvPr id="235525" name="Content Placeholder 4"/>
          <p:cNvSpPr>
            <a:spLocks noGrp="1"/>
          </p:cNvSpPr>
          <p:nvPr>
            <p:ph idx="1"/>
          </p:nvPr>
        </p:nvSpPr>
        <p:spPr>
          <a:xfrm>
            <a:off x="636588" y="1066800"/>
            <a:ext cx="7924800" cy="5410200"/>
          </a:xfrm>
        </p:spPr>
        <p:txBody>
          <a:bodyPr/>
          <a:lstStyle/>
          <a:p>
            <a:pPr eaLnBrk="1" hangingPunct="1"/>
            <a:r>
              <a:rPr lang="en-US" smtClean="0"/>
              <a:t>Individual 100(1 - a)% confidence interval for       </a:t>
            </a:r>
            <a:r>
              <a:rPr lang="el-GR" smtClean="0"/>
              <a:t>μ</a:t>
            </a:r>
            <a:r>
              <a:rPr lang="en-US" baseline="-25000" smtClean="0"/>
              <a:t>i</a:t>
            </a:r>
            <a:r>
              <a:rPr lang="en-US" baseline="-25000" smtClean="0">
                <a:sym typeface="Symbol" pitchFamily="18" charset="2"/>
              </a:rPr>
              <a:t></a:t>
            </a:r>
            <a:r>
              <a:rPr lang="en-US" smtClean="0"/>
              <a:t> - </a:t>
            </a:r>
            <a:r>
              <a:rPr lang="el-GR" smtClean="0"/>
              <a:t>μ</a:t>
            </a:r>
            <a:r>
              <a:rPr lang="en-US" baseline="-25000" smtClean="0"/>
              <a:t>i’</a:t>
            </a:r>
            <a:r>
              <a:rPr lang="en-US" baseline="-25000" smtClean="0">
                <a:sym typeface="Symbol" pitchFamily="18" charset="2"/>
              </a:rPr>
              <a:t></a:t>
            </a:r>
          </a:p>
          <a:p>
            <a:pPr eaLnBrk="1" hangingPunct="1"/>
            <a:endParaRPr lang="en-US" baseline="-25000" smtClean="0">
              <a:sym typeface="Symbol" pitchFamily="18" charset="2"/>
            </a:endParaRPr>
          </a:p>
          <a:p>
            <a:pPr eaLnBrk="1" hangingPunct="1"/>
            <a:endParaRPr lang="en-US" baseline="-25000" smtClean="0">
              <a:sym typeface="Symbol" pitchFamily="18" charset="2"/>
            </a:endParaRPr>
          </a:p>
          <a:p>
            <a:pPr eaLnBrk="1" hangingPunct="1"/>
            <a:endParaRPr lang="en-US" baseline="-25000" smtClean="0">
              <a:sym typeface="Symbol" pitchFamily="18" charset="2"/>
            </a:endParaRPr>
          </a:p>
          <a:p>
            <a:pPr lvl="1" eaLnBrk="1" hangingPunct="1"/>
            <a:r>
              <a:rPr lang="en-US" smtClean="0"/>
              <a:t>t</a:t>
            </a:r>
            <a:r>
              <a:rPr lang="en-US" baseline="-25000" smtClean="0"/>
              <a:t>a/2 </a:t>
            </a:r>
            <a:r>
              <a:rPr lang="en-US" smtClean="0"/>
              <a:t>is based on ab(m-1) degrees of freedom</a:t>
            </a:r>
          </a:p>
          <a:p>
            <a:pPr lvl="1" eaLnBrk="1" hangingPunct="1"/>
            <a:endParaRPr lang="en-US" baseline="-25000" smtClean="0">
              <a:sym typeface="Symbol" pitchFamily="18" charset="2"/>
            </a:endParaRPr>
          </a:p>
          <a:p>
            <a:pPr eaLnBrk="1" hangingPunct="1"/>
            <a:r>
              <a:rPr lang="en-US" noProof="1" smtClean="0"/>
              <a:t>Tukey</a:t>
            </a:r>
            <a:r>
              <a:rPr lang="en-US" smtClean="0"/>
              <a:t> simultaneous 100(1 - a)% confidence interval for </a:t>
            </a:r>
            <a:r>
              <a:rPr lang="el-GR" smtClean="0"/>
              <a:t>μ</a:t>
            </a:r>
            <a:r>
              <a:rPr lang="en-US" baseline="-25000" smtClean="0"/>
              <a:t>i</a:t>
            </a:r>
            <a:r>
              <a:rPr lang="en-US" baseline="-25000" smtClean="0">
                <a:sym typeface="Symbol" pitchFamily="18" charset="2"/>
              </a:rPr>
              <a:t></a:t>
            </a:r>
            <a:r>
              <a:rPr lang="en-US" smtClean="0"/>
              <a:t> - </a:t>
            </a:r>
            <a:r>
              <a:rPr lang="el-GR" smtClean="0"/>
              <a:t>μ</a:t>
            </a:r>
            <a:r>
              <a:rPr lang="en-US" baseline="-25000" smtClean="0"/>
              <a:t>i’</a:t>
            </a:r>
            <a:r>
              <a:rPr lang="en-US" baseline="-25000" smtClean="0">
                <a:sym typeface="Symbol" pitchFamily="18" charset="2"/>
              </a:rPr>
              <a:t></a:t>
            </a:r>
          </a:p>
          <a:p>
            <a:pPr eaLnBrk="1" hangingPunct="1"/>
            <a:endParaRPr lang="en-US" baseline="-25000" smtClean="0">
              <a:sym typeface="Symbol" pitchFamily="18" charset="2"/>
            </a:endParaRPr>
          </a:p>
          <a:p>
            <a:pPr eaLnBrk="1" hangingPunct="1"/>
            <a:endParaRPr lang="en-US" baseline="-25000" smtClean="0">
              <a:sym typeface="Symbol" pitchFamily="18" charset="2"/>
            </a:endParaRPr>
          </a:p>
          <a:p>
            <a:pPr eaLnBrk="1" hangingPunct="1"/>
            <a:endParaRPr lang="en-US" baseline="-25000" smtClean="0">
              <a:sym typeface="Symbol" pitchFamily="18" charset="2"/>
            </a:endParaRPr>
          </a:p>
          <a:p>
            <a:pPr lvl="1" eaLnBrk="1" hangingPunct="1"/>
            <a:r>
              <a:rPr lang="en-US" noProof="1" smtClean="0"/>
              <a:t>q</a:t>
            </a:r>
            <a:r>
              <a:rPr lang="el-GR" baseline="-25000" noProof="1" smtClean="0"/>
              <a:t>α</a:t>
            </a:r>
            <a:r>
              <a:rPr lang="en-US" baseline="-25000" smtClean="0"/>
              <a:t> </a:t>
            </a:r>
            <a:r>
              <a:rPr lang="en-US" smtClean="0"/>
              <a:t>is the upper </a:t>
            </a:r>
            <a:r>
              <a:rPr lang="en-US" smtClean="0">
                <a:sym typeface="Symbol" pitchFamily="18" charset="2"/>
              </a:rPr>
              <a:t></a:t>
            </a:r>
            <a:r>
              <a:rPr lang="en-US" smtClean="0"/>
              <a:t> percentage point of the </a:t>
            </a:r>
            <a:r>
              <a:rPr lang="en-US" noProof="1" smtClean="0"/>
              <a:t>studentized</a:t>
            </a:r>
            <a:r>
              <a:rPr lang="en-US" smtClean="0"/>
              <a:t> range for a and ab(m-1) from Table A.10</a:t>
            </a:r>
          </a:p>
          <a:p>
            <a:pPr lvl="1" eaLnBrk="1" hangingPunct="1"/>
            <a:endParaRPr lang="en-US" baseline="-25000" smtClean="0">
              <a:sym typeface="Symbol" pitchFamily="18" charset="2"/>
            </a:endParaRPr>
          </a:p>
          <a:p>
            <a:pPr eaLnBrk="1" hangingPunct="1"/>
            <a:endParaRPr lang="en-US" baseline="-25000" smtClean="0">
              <a:sym typeface="Symbol" pitchFamily="18" charset="2"/>
            </a:endParaRPr>
          </a:p>
          <a:p>
            <a:pPr eaLnBrk="1" hangingPunct="1"/>
            <a:endParaRPr lang="en-US" baseline="-25000" smtClean="0">
              <a:sym typeface="Symbol" pitchFamily="18" charset="2"/>
            </a:endParaRPr>
          </a:p>
          <a:p>
            <a:pPr lvl="1" eaLnBrk="1" hangingPunct="1"/>
            <a:endParaRPr lang="en-US" baseline="-25000" smtClean="0">
              <a:sym typeface="Symbol" pitchFamily="18" charset="2"/>
            </a:endParaRPr>
          </a:p>
          <a:p>
            <a:pPr lvl="1" eaLnBrk="1" hangingPunct="1"/>
            <a:endParaRPr lang="en-US" baseline="-25000" smtClean="0">
              <a:sym typeface="Symbol" pitchFamily="18" charset="2"/>
            </a:endParaRPr>
          </a:p>
          <a:p>
            <a:pPr eaLnBrk="1" hangingPunct="1"/>
            <a:endParaRPr lang="en-US" baseline="-25000" smtClean="0">
              <a:sym typeface="Symbol" pitchFamily="18" charset="2"/>
            </a:endParaRPr>
          </a:p>
          <a:p>
            <a:pPr eaLnBrk="1" hangingPunct="1"/>
            <a:endParaRPr lang="en-US" smtClean="0"/>
          </a:p>
        </p:txBody>
      </p:sp>
      <p:sp>
        <p:nvSpPr>
          <p:cNvPr id="235526" name="Slide Number Placeholder 2"/>
          <p:cNvSpPr>
            <a:spLocks noGrp="1"/>
          </p:cNvSpPr>
          <p:nvPr>
            <p:ph type="sldNum" sz="quarter" idx="10"/>
          </p:nvPr>
        </p:nvSpPr>
        <p:spPr>
          <a:noFill/>
        </p:spPr>
        <p:txBody>
          <a:bodyPr/>
          <a:lstStyle/>
          <a:p>
            <a:r>
              <a:rPr lang="en-US" smtClean="0">
                <a:latin typeface="Arial" charset="0"/>
                <a:cs typeface="Arial" charset="0"/>
              </a:rPr>
              <a:t>10-</a:t>
            </a:r>
            <a:fld id="{B41A61A3-84D2-49F0-A9FF-F40C55C5DBE9}" type="slidenum">
              <a:rPr lang="en-US" smtClean="0">
                <a:latin typeface="Arial" charset="0"/>
                <a:cs typeface="Arial" charset="0"/>
              </a:rPr>
              <a:pPr/>
              <a:t>72</a:t>
            </a:fld>
            <a:endParaRPr lang="en-US" smtClean="0">
              <a:latin typeface="Arial" charset="0"/>
              <a:cs typeface="Arial" charset="0"/>
            </a:endParaRPr>
          </a:p>
        </p:txBody>
      </p:sp>
      <p:graphicFrame>
        <p:nvGraphicFramePr>
          <p:cNvPr id="235522" name="Object 3"/>
          <p:cNvGraphicFramePr>
            <a:graphicFrameLocks/>
          </p:cNvGraphicFramePr>
          <p:nvPr/>
        </p:nvGraphicFramePr>
        <p:xfrm>
          <a:off x="1403350" y="2060575"/>
          <a:ext cx="3046413" cy="846138"/>
        </p:xfrm>
        <a:graphic>
          <a:graphicData uri="http://schemas.openxmlformats.org/presentationml/2006/ole">
            <p:oleObj spid="_x0000_s235522" name="Equation" r:id="rId3" imgW="1688760" imgH="469800" progId="Equation.3">
              <p:embed/>
            </p:oleObj>
          </a:graphicData>
        </a:graphic>
      </p:graphicFrame>
      <p:graphicFrame>
        <p:nvGraphicFramePr>
          <p:cNvPr id="235523" name="Object 8"/>
          <p:cNvGraphicFramePr>
            <a:graphicFrameLocks/>
          </p:cNvGraphicFramePr>
          <p:nvPr/>
        </p:nvGraphicFramePr>
        <p:xfrm>
          <a:off x="1403350" y="4724400"/>
          <a:ext cx="2955925" cy="846138"/>
        </p:xfrm>
        <a:graphic>
          <a:graphicData uri="http://schemas.openxmlformats.org/presentationml/2006/ole">
            <p:oleObj spid="_x0000_s235523" name="Equation" r:id="rId4" imgW="1638000" imgH="469800" progId="Equation.3">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608428" y="0"/>
            <a:ext cx="7924800" cy="1052736"/>
          </a:xfrm>
        </p:spPr>
        <p:txBody>
          <a:bodyPr/>
          <a:lstStyle/>
          <a:p>
            <a:pPr eaLnBrk="1" hangingPunct="1">
              <a:defRPr/>
            </a:pPr>
            <a:r>
              <a:rPr lang="en-US" sz="3600" dirty="0" smtClean="0"/>
              <a:t>Estimation of Treatment Differences</a:t>
            </a:r>
            <a:br>
              <a:rPr lang="en-US" sz="3600" dirty="0" smtClean="0"/>
            </a:br>
            <a:r>
              <a:rPr lang="en-US" sz="3600" dirty="0" smtClean="0"/>
              <a:t>Under Two-Way ANOVA, Factor 2</a:t>
            </a:r>
          </a:p>
        </p:txBody>
      </p:sp>
      <p:sp>
        <p:nvSpPr>
          <p:cNvPr id="28677" name="Content Placeholder 10"/>
          <p:cNvSpPr>
            <a:spLocks noGrp="1"/>
          </p:cNvSpPr>
          <p:nvPr>
            <p:ph idx="1"/>
          </p:nvPr>
        </p:nvSpPr>
        <p:spPr>
          <a:xfrm>
            <a:off x="636588" y="1066800"/>
            <a:ext cx="7924800" cy="5410200"/>
          </a:xfrm>
        </p:spPr>
        <p:txBody>
          <a:bodyPr/>
          <a:lstStyle/>
          <a:p>
            <a:pPr eaLnBrk="1" hangingPunct="1"/>
            <a:r>
              <a:rPr lang="en-US" smtClean="0"/>
              <a:t>Individual 100(1 - a)% confidence interval for       </a:t>
            </a:r>
            <a:r>
              <a:rPr lang="el-GR" smtClean="0"/>
              <a:t>μ</a:t>
            </a:r>
            <a:r>
              <a:rPr lang="en-US" baseline="-25000" smtClean="0">
                <a:sym typeface="Symbol" pitchFamily="18" charset="2"/>
              </a:rPr>
              <a:t>j</a:t>
            </a:r>
            <a:r>
              <a:rPr lang="en-US" smtClean="0"/>
              <a:t> - </a:t>
            </a:r>
            <a:r>
              <a:rPr lang="el-GR" smtClean="0"/>
              <a:t>μ</a:t>
            </a:r>
            <a:r>
              <a:rPr lang="en-US" baseline="-25000" smtClean="0">
                <a:sym typeface="Symbol" pitchFamily="18" charset="2"/>
              </a:rPr>
              <a:t>j’</a:t>
            </a:r>
            <a:r>
              <a:rPr lang="en-US" smtClean="0">
                <a:sym typeface="Symbol" pitchFamily="18" charset="2"/>
              </a:rPr>
              <a:t> </a:t>
            </a:r>
          </a:p>
          <a:p>
            <a:pPr eaLnBrk="1" hangingPunct="1"/>
            <a:endParaRPr lang="en-US" b="1" baseline="-25000" smtClean="0">
              <a:sym typeface="Symbol" pitchFamily="18" charset="2"/>
            </a:endParaRPr>
          </a:p>
          <a:p>
            <a:pPr eaLnBrk="1" hangingPunct="1"/>
            <a:endParaRPr lang="en-US" b="1" baseline="-25000" smtClean="0">
              <a:sym typeface="Symbol" pitchFamily="18" charset="2"/>
            </a:endParaRPr>
          </a:p>
          <a:p>
            <a:pPr eaLnBrk="1" hangingPunct="1"/>
            <a:endParaRPr lang="en-US" b="1" baseline="-25000" smtClean="0">
              <a:sym typeface="Symbol" pitchFamily="18" charset="2"/>
            </a:endParaRPr>
          </a:p>
          <a:p>
            <a:pPr lvl="1" eaLnBrk="1" hangingPunct="1"/>
            <a:r>
              <a:rPr lang="en-US" smtClean="0"/>
              <a:t>t</a:t>
            </a:r>
            <a:r>
              <a:rPr lang="el-GR" baseline="-25000" smtClean="0"/>
              <a:t>α</a:t>
            </a:r>
            <a:r>
              <a:rPr lang="en-US" baseline="-25000" smtClean="0"/>
              <a:t>/2 </a:t>
            </a:r>
            <a:r>
              <a:rPr lang="en-US" smtClean="0"/>
              <a:t>is based on ab(m-1) degrees of freedom</a:t>
            </a:r>
          </a:p>
          <a:p>
            <a:pPr lvl="1" eaLnBrk="1" hangingPunct="1"/>
            <a:endParaRPr lang="en-US" b="1" baseline="-25000" smtClean="0">
              <a:sym typeface="Symbol" pitchFamily="18" charset="2"/>
            </a:endParaRPr>
          </a:p>
          <a:p>
            <a:pPr eaLnBrk="1" hangingPunct="1"/>
            <a:r>
              <a:rPr lang="en-US" noProof="1" smtClean="0"/>
              <a:t>Tukey</a:t>
            </a:r>
            <a:r>
              <a:rPr lang="en-US" smtClean="0"/>
              <a:t> simultaneous 100(1 - </a:t>
            </a:r>
            <a:r>
              <a:rPr lang="en-US" smtClean="0">
                <a:latin typeface="Symbol" pitchFamily="18" charset="2"/>
              </a:rPr>
              <a:t>a</a:t>
            </a:r>
            <a:r>
              <a:rPr lang="en-US" smtClean="0"/>
              <a:t>)% confidence interval for </a:t>
            </a:r>
            <a:r>
              <a:rPr lang="en-US" smtClean="0">
                <a:latin typeface="Symbol" pitchFamily="18" charset="2"/>
              </a:rPr>
              <a:t>m</a:t>
            </a:r>
            <a:r>
              <a:rPr lang="en-US" baseline="-25000" smtClean="0">
                <a:sym typeface="Symbol" pitchFamily="18" charset="2"/>
              </a:rPr>
              <a:t>j</a:t>
            </a:r>
            <a:r>
              <a:rPr lang="en-US" smtClean="0"/>
              <a:t> - </a:t>
            </a:r>
            <a:r>
              <a:rPr lang="en-US" smtClean="0">
                <a:latin typeface="Symbol" pitchFamily="18" charset="2"/>
              </a:rPr>
              <a:t>m</a:t>
            </a:r>
            <a:r>
              <a:rPr lang="en-US" baseline="-25000" smtClean="0">
                <a:sym typeface="Symbol" pitchFamily="18" charset="2"/>
              </a:rPr>
              <a:t>j’</a:t>
            </a:r>
          </a:p>
          <a:p>
            <a:pPr eaLnBrk="1" hangingPunct="1"/>
            <a:endParaRPr lang="en-US" baseline="-25000" smtClean="0">
              <a:sym typeface="Symbol" pitchFamily="18" charset="2"/>
            </a:endParaRPr>
          </a:p>
          <a:p>
            <a:pPr eaLnBrk="1" hangingPunct="1"/>
            <a:endParaRPr lang="en-US" baseline="-25000" smtClean="0">
              <a:sym typeface="Symbol" pitchFamily="18" charset="2"/>
            </a:endParaRPr>
          </a:p>
          <a:p>
            <a:pPr eaLnBrk="1" hangingPunct="1"/>
            <a:endParaRPr lang="en-US" baseline="-25000" smtClean="0">
              <a:sym typeface="Symbol" pitchFamily="18" charset="2"/>
            </a:endParaRPr>
          </a:p>
          <a:p>
            <a:pPr lvl="1" eaLnBrk="1" hangingPunct="1"/>
            <a:r>
              <a:rPr lang="en-US" noProof="1" smtClean="0"/>
              <a:t>q</a:t>
            </a:r>
            <a:r>
              <a:rPr lang="en-US" baseline="-25000" noProof="1" smtClean="0">
                <a:latin typeface="Symbol" pitchFamily="18" charset="2"/>
              </a:rPr>
              <a:t>a</a:t>
            </a:r>
            <a:r>
              <a:rPr lang="en-US" baseline="-25000" smtClean="0">
                <a:latin typeface="Symbol" pitchFamily="18" charset="2"/>
              </a:rPr>
              <a:t> </a:t>
            </a:r>
            <a:r>
              <a:rPr lang="en-US" smtClean="0"/>
              <a:t>is the upper </a:t>
            </a:r>
            <a:r>
              <a:rPr lang="en-US" smtClean="0">
                <a:sym typeface="Symbol" pitchFamily="18" charset="2"/>
              </a:rPr>
              <a:t></a:t>
            </a:r>
            <a:r>
              <a:rPr lang="en-US" smtClean="0"/>
              <a:t> percentage point of the </a:t>
            </a:r>
            <a:r>
              <a:rPr lang="en-US" noProof="1" smtClean="0"/>
              <a:t>studentized</a:t>
            </a:r>
            <a:r>
              <a:rPr lang="en-US" smtClean="0"/>
              <a:t> range for b and ab(m-1) from Table A.10</a:t>
            </a:r>
          </a:p>
          <a:p>
            <a:pPr lvl="1" eaLnBrk="1" hangingPunct="1"/>
            <a:endParaRPr lang="en-US" baseline="-25000" smtClean="0">
              <a:sym typeface="Symbol" pitchFamily="18" charset="2"/>
            </a:endParaRPr>
          </a:p>
          <a:p>
            <a:pPr eaLnBrk="1" hangingPunct="1"/>
            <a:endParaRPr lang="en-US" smtClean="0"/>
          </a:p>
        </p:txBody>
      </p:sp>
      <p:sp>
        <p:nvSpPr>
          <p:cNvPr id="28678" name="Slide Number Placeholder 9"/>
          <p:cNvSpPr>
            <a:spLocks noGrp="1"/>
          </p:cNvSpPr>
          <p:nvPr>
            <p:ph type="sldNum" sz="quarter" idx="10"/>
          </p:nvPr>
        </p:nvSpPr>
        <p:spPr>
          <a:noFill/>
        </p:spPr>
        <p:txBody>
          <a:bodyPr/>
          <a:lstStyle/>
          <a:p>
            <a:r>
              <a:rPr lang="en-US" smtClean="0">
                <a:latin typeface="Arial" charset="0"/>
                <a:cs typeface="Arial" charset="0"/>
              </a:rPr>
              <a:t>10-</a:t>
            </a:r>
            <a:fld id="{374DA116-03BA-49BD-BD1B-161513A4C881}" type="slidenum">
              <a:rPr lang="en-US" smtClean="0">
                <a:latin typeface="Arial" charset="0"/>
                <a:cs typeface="Arial" charset="0"/>
              </a:rPr>
              <a:pPr/>
              <a:t>73</a:t>
            </a:fld>
            <a:endParaRPr lang="en-US" smtClean="0">
              <a:latin typeface="Arial" charset="0"/>
              <a:cs typeface="Arial" charset="0"/>
            </a:endParaRPr>
          </a:p>
        </p:txBody>
      </p:sp>
      <p:graphicFrame>
        <p:nvGraphicFramePr>
          <p:cNvPr id="28674" name="Object 3"/>
          <p:cNvGraphicFramePr>
            <a:graphicFrameLocks/>
          </p:cNvGraphicFramePr>
          <p:nvPr/>
        </p:nvGraphicFramePr>
        <p:xfrm>
          <a:off x="1403350" y="2060575"/>
          <a:ext cx="3119438" cy="846138"/>
        </p:xfrm>
        <a:graphic>
          <a:graphicData uri="http://schemas.openxmlformats.org/presentationml/2006/ole">
            <p:oleObj spid="_x0000_s28674" name="Equation" r:id="rId3" imgW="1726920" imgH="469800" progId="Equation.3">
              <p:embed/>
            </p:oleObj>
          </a:graphicData>
        </a:graphic>
      </p:graphicFrame>
      <p:graphicFrame>
        <p:nvGraphicFramePr>
          <p:cNvPr id="28675" name="Object 8"/>
          <p:cNvGraphicFramePr>
            <a:graphicFrameLocks/>
          </p:cNvGraphicFramePr>
          <p:nvPr/>
        </p:nvGraphicFramePr>
        <p:xfrm>
          <a:off x="1476375" y="4652963"/>
          <a:ext cx="3186113" cy="868362"/>
        </p:xfrm>
        <a:graphic>
          <a:graphicData uri="http://schemas.openxmlformats.org/presentationml/2006/ole">
            <p:oleObj spid="_x0000_s28675" name="Equation" r:id="rId4" imgW="1765080" imgH="482400" progId="Equation.3">
              <p:embed/>
            </p:oleObj>
          </a:graphicData>
        </a:graphic>
      </p:graphicFrame>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p:txBody>
          <a:bodyPr/>
          <a:lstStyle/>
          <a:p>
            <a:pPr eaLnBrk="1" hangingPunct="1">
              <a:defRPr/>
            </a:pPr>
            <a:r>
              <a:rPr lang="en-US" smtClean="0"/>
              <a:t>Summary</a:t>
            </a:r>
          </a:p>
        </p:txBody>
      </p:sp>
      <p:sp>
        <p:nvSpPr>
          <p:cNvPr id="686083" name="Rectangle 3"/>
          <p:cNvSpPr>
            <a:spLocks noGrp="1" noChangeArrowheads="1"/>
          </p:cNvSpPr>
          <p:nvPr>
            <p:ph idx="1"/>
          </p:nvPr>
        </p:nvSpPr>
        <p:spPr>
          <a:xfrm>
            <a:off x="636588" y="1066800"/>
            <a:ext cx="7924800" cy="5410200"/>
          </a:xfrm>
        </p:spPr>
        <p:txBody>
          <a:bodyPr/>
          <a:lstStyle/>
          <a:p>
            <a:pPr eaLnBrk="1" hangingPunct="1">
              <a:lnSpc>
                <a:spcPct val="80000"/>
              </a:lnSpc>
            </a:pPr>
            <a:r>
              <a:rPr lang="en-US" sz="2400" smtClean="0"/>
              <a:t>The purpose of most experiments is to compare the effects of various treatments on a response variable</a:t>
            </a:r>
          </a:p>
          <a:p>
            <a:pPr eaLnBrk="1" hangingPunct="1">
              <a:lnSpc>
                <a:spcPct val="80000"/>
              </a:lnSpc>
            </a:pPr>
            <a:r>
              <a:rPr lang="en-US" sz="2400" smtClean="0"/>
              <a:t>Factors are set before the response variables are observed, the different values of the factors are called treatments</a:t>
            </a:r>
          </a:p>
          <a:p>
            <a:pPr eaLnBrk="1" hangingPunct="1">
              <a:lnSpc>
                <a:spcPct val="80000"/>
              </a:lnSpc>
            </a:pPr>
            <a:r>
              <a:rPr lang="en-US" sz="2400" smtClean="0"/>
              <a:t>To analyse experimental data we study one way analysis of variance (one way ANOVA)</a:t>
            </a:r>
          </a:p>
          <a:p>
            <a:pPr eaLnBrk="1" hangingPunct="1">
              <a:lnSpc>
                <a:spcPct val="80000"/>
              </a:lnSpc>
            </a:pPr>
            <a:r>
              <a:rPr lang="en-US" sz="2400" smtClean="0"/>
              <a:t>Differences in experimental units can conceal differences in treatments. In such cases we can employ randomized experimental block design. Each block is used exactly once to measure the effects of each and every treatment</a:t>
            </a:r>
          </a:p>
          <a:p>
            <a:pPr eaLnBrk="1" hangingPunct="1">
              <a:lnSpc>
                <a:spcPct val="80000"/>
              </a:lnSpc>
            </a:pPr>
            <a:r>
              <a:rPr lang="en-US" sz="2400" smtClean="0"/>
              <a:t>In two way analysis of variance (two-way ANOVA) we can study the effects of two factors by carrying out a two factor experiment</a:t>
            </a:r>
          </a:p>
        </p:txBody>
      </p:sp>
      <p:sp>
        <p:nvSpPr>
          <p:cNvPr id="259075" name="Slide Number Placeholder 4"/>
          <p:cNvSpPr>
            <a:spLocks noGrp="1"/>
          </p:cNvSpPr>
          <p:nvPr>
            <p:ph type="sldNum" sz="quarter" idx="10"/>
          </p:nvPr>
        </p:nvSpPr>
        <p:spPr>
          <a:noFill/>
        </p:spPr>
        <p:txBody>
          <a:bodyPr/>
          <a:lstStyle/>
          <a:p>
            <a:r>
              <a:rPr lang="en-US" smtClean="0">
                <a:latin typeface="Arial" charset="0"/>
                <a:cs typeface="Arial" charset="0"/>
              </a:rPr>
              <a:t>10-</a:t>
            </a:r>
            <a:fld id="{F4AA6870-4687-47FD-9658-132D00649BE2}" type="slidenum">
              <a:rPr lang="en-US" smtClean="0">
                <a:latin typeface="Arial" charset="0"/>
                <a:cs typeface="Arial" charset="0"/>
              </a:rPr>
              <a:pPr/>
              <a:t>74</a:t>
            </a:fld>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86083">
                                            <p:txEl>
                                              <p:pRg st="0" end="0"/>
                                            </p:txEl>
                                          </p:spTgt>
                                        </p:tgtEl>
                                        <p:attrNameLst>
                                          <p:attrName>style.visibility</p:attrName>
                                        </p:attrNameLst>
                                      </p:cBhvr>
                                      <p:to>
                                        <p:strVal val="visible"/>
                                      </p:to>
                                    </p:set>
                                    <p:animEffect transition="in" filter="fade">
                                      <p:cBhvr>
                                        <p:cTn id="7" dur="1000"/>
                                        <p:tgtEl>
                                          <p:spTgt spid="686083">
                                            <p:txEl>
                                              <p:pRg st="0" end="0"/>
                                            </p:txEl>
                                          </p:spTgt>
                                        </p:tgtEl>
                                      </p:cBhvr>
                                    </p:animEffect>
                                    <p:anim calcmode="lin" valueType="num">
                                      <p:cBhvr>
                                        <p:cTn id="8" dur="1000" fill="hold"/>
                                        <p:tgtEl>
                                          <p:spTgt spid="68608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8608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8608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86083">
                                            <p:txEl>
                                              <p:pRg st="1" end="1"/>
                                            </p:txEl>
                                          </p:spTgt>
                                        </p:tgtEl>
                                        <p:attrNameLst>
                                          <p:attrName>style.visibility</p:attrName>
                                        </p:attrNameLst>
                                      </p:cBhvr>
                                      <p:to>
                                        <p:strVal val="visible"/>
                                      </p:to>
                                    </p:set>
                                    <p:animEffect transition="in" filter="fade">
                                      <p:cBhvr>
                                        <p:cTn id="15" dur="1000"/>
                                        <p:tgtEl>
                                          <p:spTgt spid="686083">
                                            <p:txEl>
                                              <p:pRg st="1" end="1"/>
                                            </p:txEl>
                                          </p:spTgt>
                                        </p:tgtEl>
                                      </p:cBhvr>
                                    </p:animEffect>
                                    <p:anim calcmode="lin" valueType="num">
                                      <p:cBhvr>
                                        <p:cTn id="16" dur="1000" fill="hold"/>
                                        <p:tgtEl>
                                          <p:spTgt spid="68608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8608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8608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86083">
                                            <p:txEl>
                                              <p:pRg st="2" end="2"/>
                                            </p:txEl>
                                          </p:spTgt>
                                        </p:tgtEl>
                                        <p:attrNameLst>
                                          <p:attrName>style.visibility</p:attrName>
                                        </p:attrNameLst>
                                      </p:cBhvr>
                                      <p:to>
                                        <p:strVal val="visible"/>
                                      </p:to>
                                    </p:set>
                                    <p:animEffect transition="in" filter="fade">
                                      <p:cBhvr>
                                        <p:cTn id="23" dur="1000"/>
                                        <p:tgtEl>
                                          <p:spTgt spid="686083">
                                            <p:txEl>
                                              <p:pRg st="2" end="2"/>
                                            </p:txEl>
                                          </p:spTgt>
                                        </p:tgtEl>
                                      </p:cBhvr>
                                    </p:animEffect>
                                    <p:anim calcmode="lin" valueType="num">
                                      <p:cBhvr>
                                        <p:cTn id="24" dur="1000" fill="hold"/>
                                        <p:tgtEl>
                                          <p:spTgt spid="68608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68608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8608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86083">
                                            <p:txEl>
                                              <p:pRg st="3" end="3"/>
                                            </p:txEl>
                                          </p:spTgt>
                                        </p:tgtEl>
                                        <p:attrNameLst>
                                          <p:attrName>style.visibility</p:attrName>
                                        </p:attrNameLst>
                                      </p:cBhvr>
                                      <p:to>
                                        <p:strVal val="visible"/>
                                      </p:to>
                                    </p:set>
                                    <p:animEffect transition="in" filter="fade">
                                      <p:cBhvr>
                                        <p:cTn id="31" dur="1000"/>
                                        <p:tgtEl>
                                          <p:spTgt spid="686083">
                                            <p:txEl>
                                              <p:pRg st="3" end="3"/>
                                            </p:txEl>
                                          </p:spTgt>
                                        </p:tgtEl>
                                      </p:cBhvr>
                                    </p:animEffect>
                                    <p:anim calcmode="lin" valueType="num">
                                      <p:cBhvr>
                                        <p:cTn id="32" dur="1000" fill="hold"/>
                                        <p:tgtEl>
                                          <p:spTgt spid="68608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8608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8608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86083">
                                            <p:txEl>
                                              <p:pRg st="4" end="4"/>
                                            </p:txEl>
                                          </p:spTgt>
                                        </p:tgtEl>
                                        <p:attrNameLst>
                                          <p:attrName>style.visibility</p:attrName>
                                        </p:attrNameLst>
                                      </p:cBhvr>
                                      <p:to>
                                        <p:strVal val="visible"/>
                                      </p:to>
                                    </p:set>
                                    <p:animEffect transition="in" filter="fade">
                                      <p:cBhvr>
                                        <p:cTn id="39" dur="1000"/>
                                        <p:tgtEl>
                                          <p:spTgt spid="686083">
                                            <p:txEl>
                                              <p:pRg st="4" end="4"/>
                                            </p:txEl>
                                          </p:spTgt>
                                        </p:tgtEl>
                                      </p:cBhvr>
                                    </p:animEffect>
                                    <p:anim calcmode="lin" valueType="num">
                                      <p:cBhvr>
                                        <p:cTn id="40" dur="1000" fill="hold"/>
                                        <p:tgtEl>
                                          <p:spTgt spid="68608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68608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8608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defRPr/>
            </a:pPr>
            <a:r>
              <a:rPr lang="en-US" dirty="0" smtClean="0"/>
              <a:t>Experimental Design #6</a:t>
            </a:r>
          </a:p>
        </p:txBody>
      </p:sp>
      <p:sp>
        <p:nvSpPr>
          <p:cNvPr id="258050" name="Rectangle 3"/>
          <p:cNvSpPr>
            <a:spLocks noGrp="1" noChangeArrowheads="1"/>
          </p:cNvSpPr>
          <p:nvPr>
            <p:ph idx="1"/>
          </p:nvPr>
        </p:nvSpPr>
        <p:spPr>
          <a:xfrm>
            <a:off x="636588" y="1066800"/>
            <a:ext cx="7924800" cy="5410200"/>
          </a:xfrm>
        </p:spPr>
        <p:txBody>
          <a:bodyPr/>
          <a:lstStyle/>
          <a:p>
            <a:pPr eaLnBrk="1" hangingPunct="1"/>
            <a:r>
              <a:rPr lang="en-US" smtClean="0"/>
              <a:t>In a completely randomized experimental design, it is presumed that each sample is a random sample from the population of all possible values of the response variable</a:t>
            </a:r>
          </a:p>
          <a:p>
            <a:pPr lvl="1" eaLnBrk="1" hangingPunct="1"/>
            <a:r>
              <a:rPr lang="en-US" sz="3000" smtClean="0"/>
              <a:t>That could possibly be observed when using the specific treatment</a:t>
            </a:r>
          </a:p>
          <a:p>
            <a:pPr lvl="1" eaLnBrk="1" hangingPunct="1"/>
            <a:r>
              <a:rPr lang="en-US" sz="3000" smtClean="0"/>
              <a:t>The samples are </a:t>
            </a:r>
            <a:r>
              <a:rPr lang="en-US" sz="3000" b="1" smtClean="0"/>
              <a:t>independent</a:t>
            </a:r>
            <a:r>
              <a:rPr lang="en-US" sz="3000" smtClean="0"/>
              <a:t> of each other</a:t>
            </a:r>
          </a:p>
        </p:txBody>
      </p:sp>
      <p:sp>
        <p:nvSpPr>
          <p:cNvPr id="258051" name="Slide Number Placeholder 4"/>
          <p:cNvSpPr>
            <a:spLocks noGrp="1"/>
          </p:cNvSpPr>
          <p:nvPr>
            <p:ph type="sldNum" sz="quarter" idx="10"/>
          </p:nvPr>
        </p:nvSpPr>
        <p:spPr>
          <a:noFill/>
        </p:spPr>
        <p:txBody>
          <a:bodyPr/>
          <a:lstStyle/>
          <a:p>
            <a:r>
              <a:rPr lang="en-US" smtClean="0">
                <a:latin typeface="Arial" charset="0"/>
                <a:cs typeface="Arial" charset="0"/>
              </a:rPr>
              <a:t>10-</a:t>
            </a:r>
            <a:fld id="{2AFE5E89-1F03-4C10-9886-743FB7889D0D}" type="slidenum">
              <a:rPr lang="en-US" smtClean="0">
                <a:latin typeface="Arial" charset="0"/>
                <a:cs typeface="Arial" charset="0"/>
              </a:rPr>
              <a:pPr/>
              <a:t>8</a:t>
            </a:fld>
            <a:endParaRPr lang="en-US" smtClean="0">
              <a:latin typeface="Arial" charset="0"/>
              <a:cs typeface="Arial" charset="0"/>
            </a:endParaRPr>
          </a:p>
        </p:txBody>
      </p:sp>
      <p:sp>
        <p:nvSpPr>
          <p:cNvPr id="6"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gn="ctr" eaLnBrk="0" hangingPunct="0">
              <a:spcBef>
                <a:spcPct val="20000"/>
              </a:spcBef>
              <a:buClr>
                <a:schemeClr val="accent2"/>
              </a:buClr>
              <a:defRPr/>
            </a:pPr>
            <a:r>
              <a:rPr lang="en-US" sz="1400" dirty="0">
                <a:solidFill>
                  <a:srgbClr val="FFC000"/>
                </a:solidFill>
                <a:latin typeface="+mn-lt"/>
              </a:rPr>
              <a:t>L02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a:xfrm>
            <a:off x="608428" y="149225"/>
            <a:ext cx="7924800" cy="980728"/>
          </a:xfrm>
        </p:spPr>
        <p:txBody>
          <a:bodyPr>
            <a:noAutofit/>
          </a:bodyPr>
          <a:lstStyle/>
          <a:p>
            <a:pPr eaLnBrk="1" hangingPunct="1">
              <a:tabLst>
                <a:tab pos="3373438" algn="l"/>
              </a:tabLst>
              <a:defRPr/>
            </a:pPr>
            <a:r>
              <a:rPr lang="en-US" sz="3600" dirty="0" smtClean="0"/>
              <a:t>Example 10.1 Training Method Experiment Case</a:t>
            </a:r>
          </a:p>
        </p:txBody>
      </p:sp>
      <p:sp>
        <p:nvSpPr>
          <p:cNvPr id="29698" name="Rectangle 3"/>
          <p:cNvSpPr>
            <a:spLocks noGrp="1" noChangeArrowheads="1"/>
          </p:cNvSpPr>
          <p:nvPr>
            <p:ph idx="1"/>
          </p:nvPr>
        </p:nvSpPr>
        <p:spPr>
          <a:xfrm>
            <a:off x="636588" y="1258888"/>
            <a:ext cx="7924800" cy="5410200"/>
          </a:xfrm>
        </p:spPr>
        <p:txBody>
          <a:bodyPr/>
          <a:lstStyle/>
          <a:p>
            <a:pPr eaLnBrk="1" hangingPunct="1">
              <a:lnSpc>
                <a:spcPct val="90000"/>
              </a:lnSpc>
            </a:pPr>
            <a:r>
              <a:rPr lang="en-US" smtClean="0"/>
              <a:t>Compare three training methods to package a camera kit and its effect on the hourly packaging efficiency by new employees at a camera company</a:t>
            </a:r>
          </a:p>
          <a:p>
            <a:pPr lvl="1" eaLnBrk="1" hangingPunct="1">
              <a:lnSpc>
                <a:spcPct val="90000"/>
              </a:lnSpc>
            </a:pPr>
            <a:r>
              <a:rPr lang="en-US" smtClean="0"/>
              <a:t>The response variable is the number of camera boxes packaged per hour</a:t>
            </a:r>
          </a:p>
          <a:p>
            <a:pPr lvl="1" eaLnBrk="1" hangingPunct="1">
              <a:lnSpc>
                <a:spcPct val="90000"/>
              </a:lnSpc>
            </a:pPr>
            <a:r>
              <a:rPr lang="en-US" smtClean="0"/>
              <a:t>The training methods A (video), B (interactive) and C (standard) are the treatments</a:t>
            </a:r>
          </a:p>
        </p:txBody>
      </p:sp>
      <p:sp>
        <p:nvSpPr>
          <p:cNvPr id="29699" name="Slide Number Placeholder 4"/>
          <p:cNvSpPr>
            <a:spLocks noGrp="1"/>
          </p:cNvSpPr>
          <p:nvPr>
            <p:ph type="sldNum" sz="quarter" idx="10"/>
          </p:nvPr>
        </p:nvSpPr>
        <p:spPr>
          <a:noFill/>
        </p:spPr>
        <p:txBody>
          <a:bodyPr/>
          <a:lstStyle/>
          <a:p>
            <a:r>
              <a:rPr lang="en-US" smtClean="0">
                <a:latin typeface="Arial" charset="0"/>
                <a:cs typeface="Arial" charset="0"/>
              </a:rPr>
              <a:t>10-</a:t>
            </a:r>
            <a:fld id="{63E17B42-BD29-4C8E-AD18-C3CB3F4037BD}" type="slidenum">
              <a:rPr lang="en-US" smtClean="0">
                <a:latin typeface="Arial" charset="0"/>
                <a:cs typeface="Arial" charset="0"/>
              </a:rPr>
              <a:pPr/>
              <a:t>9</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werman">
  <a:themeElements>
    <a:clrScheme name="Custom 3">
      <a:dk1>
        <a:srgbClr val="000000"/>
      </a:dk1>
      <a:lt1>
        <a:srgbClr val="FFFFFF"/>
      </a:lt1>
      <a:dk2>
        <a:srgbClr val="FFFFFF"/>
      </a:dk2>
      <a:lt2>
        <a:srgbClr val="000066"/>
      </a:lt2>
      <a:accent1>
        <a:srgbClr val="BBE0E3"/>
      </a:accent1>
      <a:accent2>
        <a:srgbClr val="333399"/>
      </a:accent2>
      <a:accent3>
        <a:srgbClr val="FFFFFF"/>
      </a:accent3>
      <a:accent4>
        <a:srgbClr val="000000"/>
      </a:accent4>
      <a:accent5>
        <a:srgbClr val="DAEDEF"/>
      </a:accent5>
      <a:accent6>
        <a:srgbClr val="2D2D8A"/>
      </a:accent6>
      <a:hlink>
        <a:srgbClr val="C00000"/>
      </a:hlink>
      <a:folHlink>
        <a:srgbClr val="66330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8100000" algn="ctr" rotWithShape="0">
            <a:schemeClr val="bg2">
              <a:alpha val="50000"/>
            </a:schemeClr>
          </a:outerShdw>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FFCC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8100000" algn="ctr" rotWithShape="0">
            <a:schemeClr val="bg2">
              <a:alpha val="50000"/>
            </a:schemeClr>
          </a:outerShdw>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FFCC66"/>
            </a:solidFill>
            <a:effectLst/>
            <a:latin typeface="Arial"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13">
        <a:dk1>
          <a:srgbClr val="000000"/>
        </a:dk1>
        <a:lt1>
          <a:srgbClr val="FFFFFF"/>
        </a:lt1>
        <a:dk2>
          <a:srgbClr val="FFFFFF"/>
        </a:dk2>
        <a:lt2>
          <a:srgbClr val="000066"/>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Bowerman</Template>
  <TotalTime>15862</TotalTime>
  <Words>3063</Words>
  <Application>Microsoft Office PowerPoint</Application>
  <PresentationFormat>On-screen Show (4:3)</PresentationFormat>
  <Paragraphs>530</Paragraphs>
  <Slides>74</Slides>
  <Notes>9</Notes>
  <HiddenSlides>0</HiddenSlides>
  <MMClips>0</MMClips>
  <ScaleCrop>false</ScaleCrop>
  <HeadingPairs>
    <vt:vector size="8" baseType="variant">
      <vt:variant>
        <vt:lpstr>Fonts Used</vt:lpstr>
      </vt:variant>
      <vt:variant>
        <vt:i4>9</vt:i4>
      </vt:variant>
      <vt:variant>
        <vt:lpstr>Design Template</vt:lpstr>
      </vt:variant>
      <vt:variant>
        <vt:i4>2</vt:i4>
      </vt:variant>
      <vt:variant>
        <vt:lpstr>Embedded OLE Servers</vt:lpstr>
      </vt:variant>
      <vt:variant>
        <vt:i4>2</vt:i4>
      </vt:variant>
      <vt:variant>
        <vt:lpstr>Slide Titles</vt:lpstr>
      </vt:variant>
      <vt:variant>
        <vt:i4>74</vt:i4>
      </vt:variant>
    </vt:vector>
  </HeadingPairs>
  <TitlesOfParts>
    <vt:vector size="87" baseType="lpstr">
      <vt:lpstr>Times New Roman</vt:lpstr>
      <vt:lpstr>Arial</vt:lpstr>
      <vt:lpstr>Calibri</vt:lpstr>
      <vt:lpstr>Book Antiqua</vt:lpstr>
      <vt:lpstr>Symbol</vt:lpstr>
      <vt:lpstr>MS Reference 1</vt:lpstr>
      <vt:lpstr>Wingdings</vt:lpstr>
      <vt:lpstr>System</vt:lpstr>
      <vt:lpstr>MT Extra</vt:lpstr>
      <vt:lpstr>Bowerman</vt:lpstr>
      <vt:lpstr>Bowerman</vt:lpstr>
      <vt:lpstr>Equation</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vector>
  </TitlesOfParts>
  <Manager>Wanda Zeman</Manager>
  <Company>McGraw-Hill/Irwin Companies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subject>Experimental design and Analysis of Variance</dc:subject>
  <dc:creator>McGraw-Hill, edited and revised by Harvey Singer, George Mason University</dc:creator>
  <dc:description>Copyright 2006 McGraw-Hill/Irwin Companies, Inc.</dc:description>
  <cp:lastModifiedBy>amy_rydzanicz</cp:lastModifiedBy>
  <cp:revision>508</cp:revision>
  <dcterms:created xsi:type="dcterms:W3CDTF">2000-06-23T08:21:46Z</dcterms:created>
  <dcterms:modified xsi:type="dcterms:W3CDTF">2010-12-06T17:48:21Z</dcterms:modified>
</cp:coreProperties>
</file>