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750" r:id="rId1"/>
  </p:sldMasterIdLst>
  <p:notesMasterIdLst>
    <p:notesMasterId r:id="rId59"/>
  </p:notesMasterIdLst>
  <p:handoutMasterIdLst>
    <p:handoutMasterId r:id="rId60"/>
  </p:handoutMasterIdLst>
  <p:sldIdLst>
    <p:sldId id="357" r:id="rId2"/>
    <p:sldId id="513" r:id="rId3"/>
    <p:sldId id="570" r:id="rId4"/>
    <p:sldId id="571" r:id="rId5"/>
    <p:sldId id="572" r:id="rId6"/>
    <p:sldId id="520" r:id="rId7"/>
    <p:sldId id="521" r:id="rId8"/>
    <p:sldId id="573" r:id="rId9"/>
    <p:sldId id="574" r:id="rId10"/>
    <p:sldId id="575" r:id="rId11"/>
    <p:sldId id="576" r:id="rId12"/>
    <p:sldId id="577" r:id="rId13"/>
    <p:sldId id="578" r:id="rId14"/>
    <p:sldId id="580" r:id="rId15"/>
    <p:sldId id="579" r:id="rId16"/>
    <p:sldId id="581" r:id="rId17"/>
    <p:sldId id="586" r:id="rId18"/>
    <p:sldId id="588" r:id="rId19"/>
    <p:sldId id="549" r:id="rId20"/>
    <p:sldId id="587" r:id="rId21"/>
    <p:sldId id="582" r:id="rId22"/>
    <p:sldId id="545" r:id="rId23"/>
    <p:sldId id="583" r:id="rId24"/>
    <p:sldId id="589" r:id="rId25"/>
    <p:sldId id="591" r:id="rId26"/>
    <p:sldId id="592" r:id="rId27"/>
    <p:sldId id="593" r:id="rId28"/>
    <p:sldId id="590" r:id="rId29"/>
    <p:sldId id="584" r:id="rId30"/>
    <p:sldId id="585" r:id="rId31"/>
    <p:sldId id="548" r:id="rId32"/>
    <p:sldId id="532" r:id="rId33"/>
    <p:sldId id="594" r:id="rId34"/>
    <p:sldId id="498" r:id="rId35"/>
    <p:sldId id="499" r:id="rId36"/>
    <p:sldId id="595" r:id="rId37"/>
    <p:sldId id="596" r:id="rId38"/>
    <p:sldId id="597" r:id="rId39"/>
    <p:sldId id="598" r:id="rId40"/>
    <p:sldId id="599" r:id="rId41"/>
    <p:sldId id="600" r:id="rId42"/>
    <p:sldId id="557" r:id="rId43"/>
    <p:sldId id="558" r:id="rId44"/>
    <p:sldId id="601" r:id="rId45"/>
    <p:sldId id="560" r:id="rId46"/>
    <p:sldId id="561" r:id="rId47"/>
    <p:sldId id="562" r:id="rId48"/>
    <p:sldId id="563" r:id="rId49"/>
    <p:sldId id="564" r:id="rId50"/>
    <p:sldId id="602" r:id="rId51"/>
    <p:sldId id="603" r:id="rId52"/>
    <p:sldId id="604" r:id="rId53"/>
    <p:sldId id="554" r:id="rId54"/>
    <p:sldId id="565" r:id="rId55"/>
    <p:sldId id="566" r:id="rId56"/>
    <p:sldId id="567" r:id="rId57"/>
    <p:sldId id="568" r:id="rId58"/>
  </p:sldIdLst>
  <p:sldSz cx="9144000" cy="6858000" type="screen4x3"/>
  <p:notesSz cx="7315200" cy="9601200"/>
  <p:embeddedFontLst>
    <p:embeddedFont>
      <p:font typeface="Calibri" pitchFamily="34" charset="0"/>
      <p:regular r:id="rId61"/>
      <p:bold r:id="rId62"/>
      <p:italic r:id="rId63"/>
      <p:boldItalic r:id="rId64"/>
    </p:embeddedFont>
    <p:embeddedFont>
      <p:font typeface="Book Antiqua" pitchFamily="18" charset="0"/>
      <p:regular r:id="rId65"/>
      <p:bold r:id="rId66"/>
      <p:italic r:id="rId67"/>
      <p:boldItalic r:id="rId68"/>
    </p:embeddedFont>
    <p:embeddedFont>
      <p:font typeface="Rod" charset="-79"/>
      <p:regular r:id="rId69"/>
    </p:embeddedFont>
    <p:embeddedFont>
      <p:font typeface="Trebuchet MS" pitchFamily="34" charset="0"/>
      <p:regular r:id="rId70"/>
      <p:bold r:id="rId71"/>
      <p:italic r:id="rId72"/>
      <p:boldItalic r:id="rId73"/>
    </p:embeddedFont>
  </p:embeddedFontLst>
  <p:defaultTex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ulcan High Command"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660066"/>
    <a:srgbClr val="000099"/>
    <a:srgbClr val="000066"/>
    <a:srgbClr val="006600"/>
    <a:srgbClr val="FFFFE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86" autoAdjust="0"/>
    <p:restoredTop sz="99713" autoAdjust="0"/>
  </p:normalViewPr>
  <p:slideViewPr>
    <p:cSldViewPr>
      <p:cViewPr varScale="1">
        <p:scale>
          <a:sx n="94" d="100"/>
          <a:sy n="94" d="100"/>
        </p:scale>
        <p:origin x="-720"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752"/>
    </p:cViewPr>
  </p:sorterViewPr>
  <p:notesViewPr>
    <p:cSldViewPr>
      <p:cViewPr varScale="1">
        <p:scale>
          <a:sx n="53" d="100"/>
          <a:sy n="53" d="100"/>
        </p:scale>
        <p:origin x="-2532" y="-96"/>
      </p:cViewPr>
      <p:guideLst>
        <p:guide orient="horz" pos="3024"/>
        <p:guide pos="2304"/>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3.fntdata"/><Relationship Id="rId68" Type="http://schemas.openxmlformats.org/officeDocument/2006/relationships/font" Target="fonts/font8.fntdata"/><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6.fntdata"/><Relationship Id="rId7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font" Target="fonts/font5.fntdata"/><Relationship Id="rId73" Type="http://schemas.openxmlformats.org/officeDocument/2006/relationships/font" Target="fonts/font13.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4.fntdata"/><Relationship Id="rId69" Type="http://schemas.openxmlformats.org/officeDocument/2006/relationships/font" Target="fonts/font9.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2.fntdata"/><Relationship Id="rId70" Type="http://schemas.openxmlformats.org/officeDocument/2006/relationships/font" Target="fonts/font10.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8.wmf"/><Relationship Id="rId5" Type="http://schemas.openxmlformats.org/officeDocument/2006/relationships/image" Target="../media/image13.wmf"/><Relationship Id="rId4"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lnSpc>
                <a:spcPct val="95000"/>
              </a:lnSpc>
              <a:spcBef>
                <a:spcPct val="20000"/>
              </a:spcBef>
              <a:buClr>
                <a:schemeClr val="accent2"/>
              </a:buClr>
              <a:buFontTx/>
              <a:buChar char="•"/>
              <a:defRPr sz="1200">
                <a:latin typeface="Arial" pitchFamily="34" charset="0"/>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lnSpc>
                <a:spcPct val="95000"/>
              </a:lnSpc>
              <a:spcBef>
                <a:spcPct val="20000"/>
              </a:spcBef>
              <a:buClr>
                <a:schemeClr val="accent2"/>
              </a:buClr>
              <a:buFontTx/>
              <a:buChar char="•"/>
              <a:defRPr sz="1200">
                <a:latin typeface="Arial" pitchFamily="34" charset="0"/>
              </a:defRPr>
            </a:lvl1pPr>
          </a:lstStyle>
          <a:p>
            <a:pPr>
              <a:defRPr/>
            </a:pPr>
            <a:fld id="{5BE65EDD-572C-4190-9127-16A63970324F}" type="datetimeFigureOut">
              <a:rPr lang="en-US"/>
              <a:pPr>
                <a:defRPr/>
              </a:pPr>
              <a:t>2/18/2011</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lnSpc>
                <a:spcPct val="95000"/>
              </a:lnSpc>
              <a:spcBef>
                <a:spcPct val="20000"/>
              </a:spcBef>
              <a:buClr>
                <a:schemeClr val="accent2"/>
              </a:buClr>
              <a:buFontTx/>
              <a:buChar char="•"/>
              <a:defRPr sz="1200">
                <a:latin typeface="Arial" pitchFamily="34" charset="0"/>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lnSpc>
                <a:spcPct val="95000"/>
              </a:lnSpc>
              <a:spcBef>
                <a:spcPct val="20000"/>
              </a:spcBef>
              <a:buClr>
                <a:schemeClr val="accent2"/>
              </a:buClr>
              <a:buFontTx/>
              <a:buChar char="•"/>
              <a:defRPr sz="1200">
                <a:latin typeface="Arial" pitchFamily="34" charset="0"/>
              </a:defRPr>
            </a:lvl1pPr>
          </a:lstStyle>
          <a:p>
            <a:pPr>
              <a:defRPr/>
            </a:pPr>
            <a:fld id="{E888437A-8C10-4D8B-8381-E17EAAB9436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defTabSz="957263" eaLnBrk="0" hangingPunct="0">
              <a:lnSpc>
                <a:spcPct val="100000"/>
              </a:lnSpc>
              <a:spcBef>
                <a:spcPct val="0"/>
              </a:spcBef>
              <a:buClrTx/>
              <a:buFontTx/>
              <a:buNone/>
              <a:defRPr sz="1300">
                <a:latin typeface="Times New Roman" pitchFamily="18" charset="0"/>
              </a:defRPr>
            </a:lvl1pPr>
          </a:lstStyle>
          <a:p>
            <a:pPr>
              <a:defRPr/>
            </a:pPr>
            <a:endParaRPr lang="en-US"/>
          </a:p>
        </p:txBody>
      </p:sp>
      <p:sp>
        <p:nvSpPr>
          <p:cNvPr id="5123" name="Rectangle 3"/>
          <p:cNvSpPr>
            <a:spLocks noGrp="1" noChangeArrowheads="1"/>
          </p:cNvSpPr>
          <p:nvPr>
            <p:ph type="dt" idx="1"/>
          </p:nvPr>
        </p:nvSpPr>
        <p:spPr bwMode="auto">
          <a:xfrm>
            <a:off x="4144963" y="0"/>
            <a:ext cx="3170237"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lgn="r" defTabSz="957263" eaLnBrk="0" hangingPunct="0">
              <a:lnSpc>
                <a:spcPct val="100000"/>
              </a:lnSpc>
              <a:spcBef>
                <a:spcPct val="0"/>
              </a:spcBef>
              <a:buClrTx/>
              <a:buFontTx/>
              <a:buNone/>
              <a:defRPr sz="1300">
                <a:latin typeface="Times New Roman" pitchFamily="18" charset="0"/>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74725" y="4560888"/>
            <a:ext cx="5365750" cy="4321175"/>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9120188"/>
            <a:ext cx="3170238" cy="481012"/>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defTabSz="957263" eaLnBrk="0" hangingPunct="0">
              <a:lnSpc>
                <a:spcPct val="100000"/>
              </a:lnSpc>
              <a:spcBef>
                <a:spcPct val="0"/>
              </a:spcBef>
              <a:buClrTx/>
              <a:buFontTx/>
              <a:buNone/>
              <a:defRPr sz="1300">
                <a:latin typeface="Times New Roman" pitchFamily="18" charset="0"/>
              </a:defRPr>
            </a:lvl1pPr>
          </a:lstStyle>
          <a:p>
            <a:pPr>
              <a:defRPr/>
            </a:pPr>
            <a:endParaRPr lang="en-US"/>
          </a:p>
        </p:txBody>
      </p:sp>
      <p:sp>
        <p:nvSpPr>
          <p:cNvPr id="5127" name="Rectangle 7"/>
          <p:cNvSpPr>
            <a:spLocks noGrp="1" noChangeArrowheads="1"/>
          </p:cNvSpPr>
          <p:nvPr>
            <p:ph type="sldNum" sz="quarter" idx="5"/>
          </p:nvPr>
        </p:nvSpPr>
        <p:spPr bwMode="auto">
          <a:xfrm>
            <a:off x="4144963" y="9120188"/>
            <a:ext cx="3170237" cy="481012"/>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lgn="r" defTabSz="957263" eaLnBrk="0" hangingPunct="0">
              <a:lnSpc>
                <a:spcPct val="100000"/>
              </a:lnSpc>
              <a:spcBef>
                <a:spcPct val="0"/>
              </a:spcBef>
              <a:buClrTx/>
              <a:buFontTx/>
              <a:buNone/>
              <a:defRPr sz="1300">
                <a:latin typeface="Times New Roman" pitchFamily="18" charset="0"/>
              </a:defRPr>
            </a:lvl1pPr>
          </a:lstStyle>
          <a:p>
            <a:pPr>
              <a:defRPr/>
            </a:pPr>
            <a:fld id="{2A66029B-D269-489C-AD37-558509C4978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F68887C9-C2A6-4A0C-B9C3-B2A1A0E16108}" type="slidenum">
              <a:rPr lang="en-US" smtClean="0"/>
              <a:pPr/>
              <a:t>1</a:t>
            </a:fld>
            <a:endParaRPr lang="en-US" smtClean="0"/>
          </a:p>
        </p:txBody>
      </p:sp>
      <p:sp>
        <p:nvSpPr>
          <p:cNvPr id="21506" name="Rectangle 2"/>
          <p:cNvSpPr>
            <a:spLocks noGrp="1" noRot="1" noChangeAspect="1" noChangeArrowheads="1"/>
          </p:cNvSpPr>
          <p:nvPr>
            <p:ph type="sldImg"/>
          </p:nvPr>
        </p:nvSpPr>
        <p:spPr>
          <a:solidFill>
            <a:srgbClr val="FFFFFF"/>
          </a:solidFill>
          <a:ln/>
        </p:spPr>
      </p:sp>
      <p:sp>
        <p:nvSpPr>
          <p:cNvPr id="21507" name="Rectangle 3"/>
          <p:cNvSpPr>
            <a:spLocks noGrp="1" noChangeArrowheads="1"/>
          </p:cNvSpPr>
          <p:nvPr>
            <p:ph type="body" idx="1"/>
          </p:nvPr>
        </p:nvSpPr>
        <p:spPr>
          <a:solidFill>
            <a:srgbClr val="FFFFFF"/>
          </a:solidFill>
          <a:ln>
            <a:solidFill>
              <a:srgbClr val="000000"/>
            </a:solidFill>
          </a:ln>
        </p:spPr>
        <p:txBody>
          <a:bodyPr/>
          <a:lstStyle/>
          <a:p>
            <a:endParaRPr lang="en-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3" name="Rectangle 7"/>
          <p:cNvSpPr>
            <a:spLocks noGrp="1" noChangeArrowheads="1"/>
          </p:cNvSpPr>
          <p:nvPr>
            <p:ph type="sldNum" sz="quarter" idx="5"/>
          </p:nvPr>
        </p:nvSpPr>
        <p:spPr>
          <a:noFill/>
        </p:spPr>
        <p:txBody>
          <a:bodyPr/>
          <a:lstStyle/>
          <a:p>
            <a:fld id="{C25E9FDE-FFBB-43FD-8CC5-AEE14B6AED32}" type="slidenum">
              <a:rPr lang="en-US" smtClean="0"/>
              <a:pPr/>
              <a:t>19</a:t>
            </a:fld>
            <a:endParaRPr lang="en-US" smtClean="0"/>
          </a:p>
        </p:txBody>
      </p:sp>
      <p:sp>
        <p:nvSpPr>
          <p:cNvPr id="663554" name="Rectangle 2"/>
          <p:cNvSpPr>
            <a:spLocks noGrp="1" noChangeArrowheads="1"/>
          </p:cNvSpPr>
          <p:nvPr>
            <p:ph type="body" idx="1"/>
          </p:nvPr>
        </p:nvSpPr>
        <p:spPr>
          <a:noFill/>
          <a:ln/>
        </p:spPr>
        <p:txBody>
          <a:bodyPr lIns="94750" tIns="46544" rIns="94750" bIns="46544"/>
          <a:lstStyle/>
          <a:p>
            <a:endParaRPr lang="en-CA" smtClean="0"/>
          </a:p>
        </p:txBody>
      </p:sp>
      <p:sp>
        <p:nvSpPr>
          <p:cNvPr id="663555" name="Rectangle 3"/>
          <p:cNvSpPr>
            <a:spLocks noGrp="1" noRot="1" noChangeAspect="1" noChangeArrowheads="1" noTextEdit="1"/>
          </p:cNvSpPr>
          <p:nvPr>
            <p:ph type="sldImg"/>
          </p:nvPr>
        </p:nvSpPr>
        <p:spPr>
          <a:xfrm>
            <a:off x="1266825" y="727075"/>
            <a:ext cx="4781550" cy="3586163"/>
          </a:xfrm>
          <a:ln w="12700" cap="flat">
            <a:solidFill>
              <a:schemeClr val="tx1"/>
            </a:solidFill>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0" y="6400800"/>
            <a:ext cx="8839200" cy="457200"/>
          </a:xfrm>
          <a:prstGeom prst="rect">
            <a:avLst/>
          </a:prstGeom>
          <a:noFill/>
          <a:ln w="12700" cap="sq">
            <a:noFill/>
            <a:miter lim="800000"/>
            <a:headEnd type="none" w="sm" len="sm"/>
            <a:tailEnd type="none" w="sm" len="sm"/>
          </a:ln>
          <a:effectLst/>
        </p:spPr>
        <p:txBody>
          <a:bodyPr/>
          <a:lstStyle/>
          <a:p>
            <a:pPr algn="r" eaLnBrk="0" hangingPunct="0">
              <a:lnSpc>
                <a:spcPct val="95000"/>
              </a:lnSpc>
              <a:spcBef>
                <a:spcPct val="50000"/>
              </a:spcBef>
              <a:buClr>
                <a:schemeClr val="accent2"/>
              </a:buClr>
              <a:buFontTx/>
              <a:buChar char="•"/>
              <a:defRPr/>
            </a:pPr>
            <a:endParaRPr lang="en-US" sz="1200" b="1" i="1" dirty="0">
              <a:solidFill>
                <a:schemeClr val="bg1"/>
              </a:solidFill>
              <a:latin typeface="Arial" pitchFamily="34" charset="0"/>
              <a:cs typeface="Arial" pitchFamily="34" charset="0"/>
            </a:endParaRPr>
          </a:p>
        </p:txBody>
      </p:sp>
      <p:pic>
        <p:nvPicPr>
          <p:cNvPr id="5" name="Picture 6" descr="Bowerman 0002371 low.jpg"/>
          <p:cNvPicPr>
            <a:picLocks noChangeAspect="1"/>
          </p:cNvPicPr>
          <p:nvPr/>
        </p:nvPicPr>
        <p:blipFill>
          <a:blip r:embed="rId2"/>
          <a:srcRect/>
          <a:stretch>
            <a:fillRect/>
          </a:stretch>
        </p:blipFill>
        <p:spPr bwMode="auto">
          <a:xfrm>
            <a:off x="180975" y="352425"/>
            <a:ext cx="4552950" cy="5922963"/>
          </a:xfrm>
          <a:prstGeom prst="rect">
            <a:avLst/>
          </a:prstGeom>
          <a:gradFill rotWithShape="0">
            <a:gsLst>
              <a:gs pos="0">
                <a:srgbClr val="5E9EFF"/>
              </a:gs>
              <a:gs pos="39999">
                <a:srgbClr val="85C2FF"/>
              </a:gs>
              <a:gs pos="70000">
                <a:srgbClr val="C4D6EB"/>
              </a:gs>
              <a:gs pos="100000">
                <a:srgbClr val="FFEBFA"/>
              </a:gs>
            </a:gsLst>
            <a:lin ang="5400000"/>
          </a:gradFill>
          <a:ln w="9525">
            <a:noFill/>
            <a:miter lim="800000"/>
            <a:headEnd/>
            <a:tailEnd/>
          </a:ln>
        </p:spPr>
      </p:pic>
      <p:sp>
        <p:nvSpPr>
          <p:cNvPr id="6" name="Text Box 6"/>
          <p:cNvSpPr txBox="1">
            <a:spLocks noChangeArrowheads="1"/>
          </p:cNvSpPr>
          <p:nvPr/>
        </p:nvSpPr>
        <p:spPr bwMode="auto">
          <a:xfrm>
            <a:off x="5100638" y="4953000"/>
            <a:ext cx="3713162" cy="307975"/>
          </a:xfrm>
          <a:prstGeom prst="rect">
            <a:avLst/>
          </a:prstGeom>
          <a:gradFill rotWithShape="0">
            <a:gsLst>
              <a:gs pos="0">
                <a:schemeClr val="bg1"/>
              </a:gs>
              <a:gs pos="100000">
                <a:schemeClr val="bg1">
                  <a:gamma/>
                  <a:shade val="66667"/>
                  <a:invGamma/>
                </a:schemeClr>
              </a:gs>
            </a:gsLst>
            <a:lin ang="5400000" scaled="1"/>
          </a:gradFill>
          <a:ln w="9525" algn="ctr">
            <a:noFill/>
            <a:miter lim="800000"/>
            <a:headEnd/>
            <a:tailEnd/>
          </a:ln>
          <a:effectLst>
            <a:outerShdw dist="35921" dir="8100000" algn="ctr" rotWithShape="0">
              <a:schemeClr val="bg2">
                <a:alpha val="50000"/>
              </a:schemeClr>
            </a:outerShdw>
          </a:effectLst>
        </p:spPr>
        <p:txBody>
          <a:bodyPr anchorCtr="1">
            <a:spAutoFit/>
          </a:bodyPr>
          <a:lstStyle/>
          <a:p>
            <a:pPr>
              <a:lnSpc>
                <a:spcPct val="95000"/>
              </a:lnSpc>
              <a:spcBef>
                <a:spcPct val="20000"/>
              </a:spcBef>
              <a:buClr>
                <a:schemeClr val="accent2"/>
              </a:buClr>
              <a:defRPr/>
            </a:pPr>
            <a:r>
              <a:rPr lang="en-US" sz="1400" dirty="0">
                <a:latin typeface="Arial" pitchFamily="34" charset="0"/>
                <a:cs typeface="Arial" pitchFamily="34" charset="0"/>
              </a:rPr>
              <a:t>Adapted by Peter Au, George Brown College</a:t>
            </a:r>
          </a:p>
        </p:txBody>
      </p:sp>
      <p:sp>
        <p:nvSpPr>
          <p:cNvPr id="7" name="Rectangle 7"/>
          <p:cNvSpPr>
            <a:spLocks noChangeArrowheads="1"/>
          </p:cNvSpPr>
          <p:nvPr userDrawn="1"/>
        </p:nvSpPr>
        <p:spPr bwMode="auto">
          <a:xfrm>
            <a:off x="136525" y="6400800"/>
            <a:ext cx="8839200" cy="457200"/>
          </a:xfrm>
          <a:prstGeom prst="rect">
            <a:avLst/>
          </a:prstGeom>
          <a:noFill/>
          <a:ln w="12700" cap="sq">
            <a:noFill/>
            <a:miter lim="800000"/>
            <a:headEnd type="none" w="sm" len="sm"/>
            <a:tailEnd type="none" w="sm" len="sm"/>
          </a:ln>
          <a:effectLst/>
        </p:spPr>
        <p:txBody>
          <a:bodyPr/>
          <a:lstStyle/>
          <a:p>
            <a:pPr algn="r" eaLnBrk="0" hangingPunct="0">
              <a:spcBef>
                <a:spcPct val="50000"/>
              </a:spcBef>
              <a:defRPr/>
            </a:pPr>
            <a:r>
              <a:rPr lang="en-US" sz="1200" b="1" i="1">
                <a:solidFill>
                  <a:schemeClr val="bg1"/>
                </a:solidFill>
                <a:latin typeface="Book Antiqua" pitchFamily="18" charset="0"/>
              </a:rPr>
              <a:t>McGraw-Hill Ryerson                                                                                                  Copyright</a:t>
            </a:r>
            <a:r>
              <a:rPr lang="en-US" sz="1200">
                <a:solidFill>
                  <a:schemeClr val="bg1"/>
                </a:solidFill>
                <a:latin typeface="Book Antiqua" pitchFamily="18" charset="0"/>
              </a:rPr>
              <a:t> </a:t>
            </a:r>
            <a:r>
              <a:rPr lang="en-US" sz="1200" b="1" i="1">
                <a:solidFill>
                  <a:schemeClr val="bg1"/>
                </a:solidFill>
                <a:latin typeface="Book Antiqua" pitchFamily="18" charset="0"/>
              </a:rPr>
              <a:t>© 2011 McGraw-Hill Ryerson Limited.</a:t>
            </a:r>
          </a:p>
        </p:txBody>
      </p:sp>
      <p:sp>
        <p:nvSpPr>
          <p:cNvPr id="244740" name="Rectangle 4"/>
          <p:cNvSpPr>
            <a:spLocks noGrp="1" noChangeArrowheads="1"/>
          </p:cNvSpPr>
          <p:nvPr>
            <p:ph type="ctrTitle"/>
          </p:nvPr>
        </p:nvSpPr>
        <p:spPr>
          <a:xfrm>
            <a:off x="4895850" y="352425"/>
            <a:ext cx="4038600" cy="1238250"/>
          </a:xfrm>
          <a:effectLst>
            <a:outerShdw dist="35921" dir="8100000" algn="ctr" rotWithShape="0">
              <a:schemeClr val="bg2">
                <a:alpha val="50000"/>
              </a:schemeClr>
            </a:outerShdw>
          </a:effectLst>
        </p:spPr>
        <p:txBody>
          <a:bodyPr/>
          <a:lstStyle>
            <a:lvl1pPr>
              <a:defRPr sz="3600">
                <a:solidFill>
                  <a:srgbClr val="FFCC66"/>
                </a:solidFill>
              </a:defRPr>
            </a:lvl1pPr>
          </a:lstStyle>
          <a:p>
            <a:r>
              <a:rPr lang="en-US" smtClean="0"/>
              <a:t>Click to edit Master title style</a:t>
            </a:r>
            <a:endParaRPr lang="en-US" dirty="0"/>
          </a:p>
        </p:txBody>
      </p:sp>
      <p:sp>
        <p:nvSpPr>
          <p:cNvPr id="244741" name="Rectangle 5"/>
          <p:cNvSpPr>
            <a:spLocks noGrp="1" noChangeArrowheads="1"/>
          </p:cNvSpPr>
          <p:nvPr>
            <p:ph type="subTitle" idx="1"/>
          </p:nvPr>
        </p:nvSpPr>
        <p:spPr>
          <a:xfrm>
            <a:off x="4924425" y="1828800"/>
            <a:ext cx="4038600" cy="3810000"/>
          </a:xfrm>
          <a:effectLst>
            <a:outerShdw dist="35921" dir="8100000" algn="ctr" rotWithShape="0">
              <a:schemeClr val="bg2">
                <a:alpha val="50000"/>
              </a:schemeClr>
            </a:outerShdw>
          </a:effectLst>
        </p:spPr>
        <p:txBody>
          <a:bodyPr anchor="ctr" anchorCtr="1">
            <a:scene3d>
              <a:camera prst="obliqueTopLeft"/>
              <a:lightRig rig="threePt" dir="t"/>
            </a:scene3d>
            <a:sp3d extrusionH="57150" contourW="12700">
              <a:extrusionClr>
                <a:srgbClr val="663300"/>
              </a:extrusionClr>
              <a:contourClr>
                <a:srgbClr val="663300"/>
              </a:contourClr>
            </a:sp3d>
          </a:bodyPr>
          <a:lstStyle>
            <a:lvl1pPr marL="0" indent="0" algn="ctr">
              <a:buFontTx/>
              <a:buNone/>
              <a:defRPr>
                <a:solidFill>
                  <a:schemeClr val="bg1"/>
                </a:solidFill>
                <a:effectLst>
                  <a:outerShdw blurRad="60007" dist="310007" dir="7680000" sy="30000" kx="1300200" algn="ctr" rotWithShape="0">
                    <a:prstClr val="black">
                      <a:alpha val="32000"/>
                    </a:prstClr>
                  </a:outerShdw>
                </a:effectLst>
              </a:defRPr>
            </a:lvl1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a:t>9-</a:t>
            </a:r>
            <a:fld id="{812492CC-21DC-4D07-A208-3FF40030283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0"/>
            <a:ext cx="19812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0"/>
            <a:ext cx="57912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a:t>9-</a:t>
            </a:r>
            <a:fld id="{14524E43-4974-4C8C-B59C-B38F19A5EA8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94360" y="0"/>
            <a:ext cx="79248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80293" y="1225061"/>
            <a:ext cx="38862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39994" y="1218028"/>
            <a:ext cx="38862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7028" y="3870960"/>
            <a:ext cx="38862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sldNum" sz="quarter" idx="10"/>
          </p:nvPr>
        </p:nvSpPr>
        <p:spPr>
          <a:ln/>
        </p:spPr>
        <p:txBody>
          <a:bodyPr/>
          <a:lstStyle>
            <a:lvl1pPr>
              <a:defRPr/>
            </a:lvl1pPr>
          </a:lstStyle>
          <a:p>
            <a:pPr>
              <a:defRPr/>
            </a:pPr>
            <a:r>
              <a:rPr lang="en-US"/>
              <a:t>9-</a:t>
            </a:r>
            <a:fld id="{AA9E97FF-0583-44F9-B0A5-E4B1477615B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8427" y="0"/>
            <a:ext cx="7924800" cy="914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1394" y="1210994"/>
            <a:ext cx="38862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68129" y="1210994"/>
            <a:ext cx="38862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73259" y="3969434"/>
            <a:ext cx="38862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8129" y="3962400"/>
            <a:ext cx="38862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r>
              <a:rPr lang="en-US"/>
              <a:t>9-</a:t>
            </a:r>
            <a:fld id="{84F2529B-9D02-4645-9138-B05FBAF0FBAF}"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5462" y="0"/>
            <a:ext cx="79248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15461" y="1218028"/>
            <a:ext cx="38862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5163" y="1225062"/>
            <a:ext cx="38862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r>
              <a:rPr lang="en-US"/>
              <a:t>9-</a:t>
            </a:r>
            <a:fld id="{304AAE85-8D8F-493F-9085-C69326FBC3E4}"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924800" cy="990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43000" y="1295400"/>
            <a:ext cx="7924800" cy="5181600"/>
          </a:xfrm>
        </p:spPr>
        <p:txBody>
          <a:bodyPr/>
          <a:lstStyle/>
          <a:p>
            <a:pPr lvl="0"/>
            <a:r>
              <a:rPr lang="en-US" noProof="0" smtClean="0"/>
              <a:t>Click icon to add table</a:t>
            </a:r>
            <a:endParaRPr lang="en-US" noProof="0"/>
          </a:p>
        </p:txBody>
      </p:sp>
      <p:sp>
        <p:nvSpPr>
          <p:cNvPr id="4" name="Rectangle 5"/>
          <p:cNvSpPr>
            <a:spLocks noGrp="1" noChangeArrowheads="1"/>
          </p:cNvSpPr>
          <p:nvPr>
            <p:ph type="sldNum" sz="quarter" idx="10"/>
          </p:nvPr>
        </p:nvSpPr>
        <p:spPr>
          <a:ln/>
        </p:spPr>
        <p:txBody>
          <a:bodyPr/>
          <a:lstStyle>
            <a:lvl1pPr>
              <a:defRPr/>
            </a:lvl1pPr>
          </a:lstStyle>
          <a:p>
            <a:pPr>
              <a:defRPr/>
            </a:pPr>
            <a:r>
              <a:rPr lang="en-US"/>
              <a:t>9-</a:t>
            </a:r>
            <a:fld id="{34C63EA0-F5E8-4C4A-A40B-76870440CB6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9248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295400"/>
            <a:ext cx="38862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81600" y="1295400"/>
            <a:ext cx="38862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81600" y="3962400"/>
            <a:ext cx="38862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sldNum" sz="quarter" idx="10"/>
          </p:nvPr>
        </p:nvSpPr>
        <p:spPr>
          <a:ln/>
        </p:spPr>
        <p:txBody>
          <a:bodyPr/>
          <a:lstStyle>
            <a:lvl1pPr>
              <a:defRPr/>
            </a:lvl1pPr>
          </a:lstStyle>
          <a:p>
            <a:pPr>
              <a:defRPr/>
            </a:pPr>
            <a:r>
              <a:rPr lang="en-US"/>
              <a:t>9-</a:t>
            </a:r>
            <a:fld id="{CF81249F-B927-40E3-BED2-F94A3BB757A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60007" dist="310007" dir="7680000" sy="30000" kx="1300200" algn="ctr" rotWithShape="0">
                    <a:prstClr val="black">
                      <a:alpha val="32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636563" y="1066800"/>
            <a:ext cx="7924800" cy="5410200"/>
          </a:xfrm>
        </p:spPr>
        <p:txBody>
          <a:bodyPr/>
          <a:lstStyle>
            <a:lvl1pPr>
              <a:defRPr sz="2800" baseline="0"/>
            </a:lvl1pPr>
            <a:lvl2pPr>
              <a:defRPr sz="2000"/>
            </a:lvl2pPr>
            <a:lvl3pPr>
              <a:defRPr sz="2000"/>
            </a:lvl3pPr>
            <a:lvl4pPr>
              <a:defRPr sz="18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sldNum" sz="quarter" idx="10"/>
          </p:nvPr>
        </p:nvSpPr>
        <p:spPr>
          <a:ln/>
        </p:spPr>
        <p:txBody>
          <a:bodyPr/>
          <a:lstStyle>
            <a:lvl1pPr>
              <a:defRPr/>
            </a:lvl1pPr>
          </a:lstStyle>
          <a:p>
            <a:pPr>
              <a:defRPr/>
            </a:pPr>
            <a:r>
              <a:rPr lang="en-US"/>
              <a:t>9-</a:t>
            </a:r>
            <a:fld id="{EF477414-4265-46F6-881E-6A9280CA231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r>
              <a:rPr lang="en-US"/>
              <a:t>9-</a:t>
            </a:r>
            <a:fld id="{CE5496BB-8CEA-4188-B27D-3A41B7030F0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1394" y="1239129"/>
            <a:ext cx="3886200" cy="5181600"/>
          </a:xfrm>
        </p:spPr>
        <p:txBody>
          <a:bodyPr/>
          <a:lstStyle>
            <a:lvl1pPr>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8129" y="1246163"/>
            <a:ext cx="3886200" cy="5181600"/>
          </a:xfrm>
        </p:spPr>
        <p:txBody>
          <a:bodyPr/>
          <a:lstStyle>
            <a:lvl1pPr>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5"/>
          <p:cNvSpPr>
            <a:spLocks noGrp="1" noChangeArrowheads="1"/>
          </p:cNvSpPr>
          <p:nvPr>
            <p:ph type="sldNum" sz="quarter" idx="10"/>
          </p:nvPr>
        </p:nvSpPr>
        <p:spPr>
          <a:ln/>
        </p:spPr>
        <p:txBody>
          <a:bodyPr/>
          <a:lstStyle>
            <a:lvl1pPr>
              <a:defRPr/>
            </a:lvl1pPr>
          </a:lstStyle>
          <a:p>
            <a:pPr>
              <a:defRPr/>
            </a:pPr>
            <a:r>
              <a:rPr lang="en-US"/>
              <a:t>9-</a:t>
            </a:r>
            <a:fld id="{93554DA0-A2F4-41EC-B1D6-81966610EBE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5063"/>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56214"/>
            <a:ext cx="4040188" cy="639762"/>
          </a:xfr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r>
              <a:rPr lang="en-US"/>
              <a:t>9-</a:t>
            </a:r>
            <a:fld id="{22D4810F-68F7-4E3C-82F1-E8345511282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lvl1pPr>
              <a:defRPr sz="4400"/>
            </a:lvl1pPr>
          </a:lstStyle>
          <a:p>
            <a:r>
              <a:rPr lang="en-US" smtClean="0"/>
              <a:t>Click to edit Master title style</a:t>
            </a:r>
            <a:endParaRPr lang="en-US" dirty="0"/>
          </a:p>
        </p:txBody>
      </p:sp>
      <p:sp>
        <p:nvSpPr>
          <p:cNvPr id="3" name="Rectangle 5"/>
          <p:cNvSpPr>
            <a:spLocks noGrp="1" noChangeArrowheads="1"/>
          </p:cNvSpPr>
          <p:nvPr>
            <p:ph type="sldNum" sz="quarter" idx="10"/>
          </p:nvPr>
        </p:nvSpPr>
        <p:spPr>
          <a:ln/>
        </p:spPr>
        <p:txBody>
          <a:bodyPr/>
          <a:lstStyle>
            <a:lvl1pPr>
              <a:defRPr/>
            </a:lvl1pPr>
          </a:lstStyle>
          <a:p>
            <a:pPr>
              <a:defRPr/>
            </a:pPr>
            <a:r>
              <a:rPr lang="en-US"/>
              <a:t>9-</a:t>
            </a:r>
            <a:fld id="{B454CF56-CDAC-459F-AFFA-AE445C28F43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r>
              <a:rPr lang="en-US"/>
              <a:t>9-</a:t>
            </a:r>
            <a:fld id="{D913F3D3-83DD-4FD3-BDA1-6ED25885663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r>
              <a:rPr lang="en-US"/>
              <a:t>9-</a:t>
            </a:r>
            <a:fld id="{61CF59E1-90F4-428D-AB5B-0340B3050F4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buFontTx/>
              <a:buChar char="•"/>
              <a:defRPr/>
            </a:lvl1pPr>
          </a:lstStyle>
          <a:p>
            <a:pPr>
              <a:defRPr/>
            </a:pPr>
            <a:r>
              <a:rPr lang="en-US"/>
              <a:t>9-</a:t>
            </a:r>
            <a:fld id="{A3F162BB-4C7E-4725-9CE0-DB975168136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6A8486"/>
            </a:gs>
            <a:gs pos="50000">
              <a:schemeClr val="accent1">
                <a:shade val="67500"/>
                <a:satMod val="115000"/>
              </a:schemeClr>
            </a:gs>
            <a:gs pos="100000">
              <a:schemeClr val="accent1">
                <a:shade val="100000"/>
                <a:satMod val="115000"/>
              </a:schemeClr>
            </a:gs>
          </a:gsLst>
          <a:lin ang="8100000" scaled="0"/>
          <a:tileRect/>
        </a:gradFill>
        <a:effectLst/>
      </p:bgPr>
    </p:bg>
    <p:spTree>
      <p:nvGrpSpPr>
        <p:cNvPr id="1" name=""/>
        <p:cNvGrpSpPr/>
        <p:nvPr/>
      </p:nvGrpSpPr>
      <p:grpSpPr>
        <a:xfrm>
          <a:off x="0" y="0"/>
          <a:ext cx="0" cy="0"/>
          <a:chOff x="0" y="0"/>
          <a:chExt cx="0" cy="0"/>
        </a:xfrm>
      </p:grpSpPr>
      <p:sp>
        <p:nvSpPr>
          <p:cNvPr id="243715" name="Rectangle 3"/>
          <p:cNvSpPr>
            <a:spLocks noGrp="1" noChangeArrowheads="1"/>
          </p:cNvSpPr>
          <p:nvPr>
            <p:ph type="title"/>
          </p:nvPr>
        </p:nvSpPr>
        <p:spPr bwMode="auto">
          <a:xfrm>
            <a:off x="608013" y="0"/>
            <a:ext cx="79248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bliqueTopLeft"/>
              <a:lightRig rig="threePt" dir="t"/>
            </a:scene3d>
          </a:bodyPr>
          <a:lstStyle/>
          <a:p>
            <a:pPr lvl="0"/>
            <a:r>
              <a:rPr lang="en-US" smtClean="0"/>
              <a:t>Click to edit Master title style</a:t>
            </a:r>
            <a:endParaRPr lang="en-US" dirty="0" smtClean="0"/>
          </a:p>
        </p:txBody>
      </p:sp>
      <p:sp>
        <p:nvSpPr>
          <p:cNvPr id="1027" name="Rectangle 4"/>
          <p:cNvSpPr>
            <a:spLocks noGrp="1" noChangeArrowheads="1"/>
          </p:cNvSpPr>
          <p:nvPr>
            <p:ph type="body" idx="1"/>
          </p:nvPr>
        </p:nvSpPr>
        <p:spPr bwMode="auto">
          <a:xfrm>
            <a:off x="630238" y="1225550"/>
            <a:ext cx="79248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3717" name="Rectangle 5"/>
          <p:cNvSpPr>
            <a:spLocks noGrp="1" noChangeArrowheads="1"/>
          </p:cNvSpPr>
          <p:nvPr>
            <p:ph type="sldNum" sz="quarter" idx="4"/>
          </p:nvPr>
        </p:nvSpPr>
        <p:spPr bwMode="auto">
          <a:xfrm>
            <a:off x="70104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95000"/>
              </a:lnSpc>
              <a:spcBef>
                <a:spcPct val="20000"/>
              </a:spcBef>
              <a:buClr>
                <a:schemeClr val="accent2"/>
              </a:buClr>
              <a:defRPr sz="1200" b="1">
                <a:solidFill>
                  <a:schemeClr val="accent2"/>
                </a:solidFill>
                <a:latin typeface="Arial" pitchFamily="34" charset="0"/>
              </a:defRPr>
            </a:lvl1pPr>
          </a:lstStyle>
          <a:p>
            <a:pPr>
              <a:defRPr/>
            </a:pPr>
            <a:r>
              <a:rPr lang="en-US"/>
              <a:t>9-</a:t>
            </a:r>
            <a:fld id="{26213880-54D2-4D8A-81D5-8AC4F361A07F}" type="slidenum">
              <a:rPr lang="en-US"/>
              <a:pPr>
                <a:defRPr/>
              </a:pPr>
              <a:t>‹#›</a:t>
            </a:fld>
            <a:endParaRPr lang="en-US"/>
          </a:p>
        </p:txBody>
      </p:sp>
      <p:sp>
        <p:nvSpPr>
          <p:cNvPr id="243720" name="Text Box 8"/>
          <p:cNvSpPr txBox="1">
            <a:spLocks noChangeArrowheads="1"/>
          </p:cNvSpPr>
          <p:nvPr/>
        </p:nvSpPr>
        <p:spPr bwMode="auto">
          <a:xfrm>
            <a:off x="0" y="6583363"/>
            <a:ext cx="4987925" cy="274637"/>
          </a:xfrm>
          <a:prstGeom prst="rect">
            <a:avLst/>
          </a:prstGeom>
          <a:noFill/>
          <a:ln w="9525" algn="ctr">
            <a:noFill/>
            <a:miter lim="800000"/>
            <a:headEnd/>
            <a:tailEnd/>
          </a:ln>
          <a:effectLst/>
        </p:spPr>
        <p:txBody>
          <a:bodyPr>
            <a:spAutoFit/>
          </a:bodyPr>
          <a:lstStyle/>
          <a:p>
            <a:pPr>
              <a:lnSpc>
                <a:spcPct val="95000"/>
              </a:lnSpc>
              <a:spcBef>
                <a:spcPct val="20000"/>
              </a:spcBef>
              <a:buClr>
                <a:schemeClr val="accent2"/>
              </a:buClr>
              <a:defRPr/>
            </a:pPr>
            <a:r>
              <a:rPr lang="en-US" sz="1200" dirty="0">
                <a:effectLst>
                  <a:outerShdw blurRad="38100" dist="38100" dir="2700000" algn="tl">
                    <a:srgbClr val="C0C0C0"/>
                  </a:outerShdw>
                </a:effectLst>
                <a:latin typeface="Arial" pitchFamily="34" charset="0"/>
                <a:cs typeface="Arial" pitchFamily="34" charset="0"/>
              </a:rPr>
              <a:t>Copyright © 2011 McGraw-Hill Ryerson Limited</a:t>
            </a:r>
          </a:p>
        </p:txBody>
      </p:sp>
    </p:spTree>
  </p:cSld>
  <p:clrMap bg1="lt1" tx1="dk1" bg2="lt2" tx2="dk2" accent1="accent1" accent2="accent2" accent3="accent3" accent4="accent4" accent5="accent5" accent6="accent6" hlink="hlink" folHlink="folHlink"/>
  <p:sldLayoutIdLst>
    <p:sldLayoutId id="2147483767" r:id="rId1"/>
    <p:sldLayoutId id="2147483766" r:id="rId2"/>
    <p:sldLayoutId id="2147483765" r:id="rId3"/>
    <p:sldLayoutId id="2147483764" r:id="rId4"/>
    <p:sldLayoutId id="2147483763" r:id="rId5"/>
    <p:sldLayoutId id="2147483762" r:id="rId6"/>
    <p:sldLayoutId id="2147483761" r:id="rId7"/>
    <p:sldLayoutId id="2147483760" r:id="rId8"/>
    <p:sldLayoutId id="2147483768" r:id="rId9"/>
    <p:sldLayoutId id="2147483759" r:id="rId10"/>
    <p:sldLayoutId id="2147483758" r:id="rId11"/>
    <p:sldLayoutId id="2147483757" r:id="rId12"/>
    <p:sldLayoutId id="2147483756" r:id="rId13"/>
    <p:sldLayoutId id="2147483755" r:id="rId14"/>
    <p:sldLayoutId id="2147483754" r:id="rId15"/>
    <p:sldLayoutId id="2147483753" r:id="rId16"/>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bg1"/>
          </a:solidFill>
          <a:effectLst>
            <a:outerShdw blurRad="60007" dist="310007" dir="7680000" sy="30000" kx="1300200" algn="ctr" rotWithShape="0">
              <a:prstClr val="black">
                <a:alpha val="32000"/>
              </a:prstClr>
            </a:outerShdw>
          </a:effectLst>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bg1"/>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8.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6.bin"/><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2.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slide" Target="slide42.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34.xml"/><Relationship Id="rId5" Type="http://schemas.openxmlformats.org/officeDocument/2006/relationships/slide" Target="slide32.xml"/><Relationship Id="rId4" Type="http://schemas.openxmlformats.org/officeDocument/2006/relationships/slide" Target="slide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28.bin"/><Relationship Id="rId5" Type="http://schemas.openxmlformats.org/officeDocument/2006/relationships/oleObject" Target="../embeddings/oleObject27.bin"/><Relationship Id="rId4" Type="http://schemas.openxmlformats.org/officeDocument/2006/relationships/oleObject" Target="../embeddings/oleObject26.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8.v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slide" Target="slide55.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slide" Target="slide57.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40.wmf"/></Relationships>
</file>

<file path=ppt/slides/_rels/slide5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3" name="Rectangle 5"/>
          <p:cNvSpPr>
            <a:spLocks noGrp="1" noChangeArrowheads="1"/>
          </p:cNvSpPr>
          <p:nvPr>
            <p:ph type="ctrTitle"/>
          </p:nvPr>
        </p:nvSpPr>
        <p:spPr/>
        <p:txBody>
          <a:bodyPr/>
          <a:lstStyle/>
          <a:p>
            <a:pPr eaLnBrk="1" hangingPunct="1">
              <a:defRPr/>
            </a:pPr>
            <a:r>
              <a:rPr lang="en-US"/>
              <a:t>Chapter 9</a:t>
            </a:r>
          </a:p>
        </p:txBody>
      </p:sp>
      <p:sp>
        <p:nvSpPr>
          <p:cNvPr id="206852" name="Rectangle 4"/>
          <p:cNvSpPr>
            <a:spLocks noGrp="1" noChangeArrowheads="1"/>
          </p:cNvSpPr>
          <p:nvPr>
            <p:ph type="subTitle" idx="1"/>
          </p:nvPr>
        </p:nvSpPr>
        <p:spPr/>
        <p:txBody>
          <a:bodyPr/>
          <a:lstStyle/>
          <a:p>
            <a:pPr eaLnBrk="1" hangingPunct="1">
              <a:defRPr/>
            </a:pPr>
            <a:r>
              <a:rPr lang="en-US"/>
              <a:t>Statistical Inferences Based on</a:t>
            </a:r>
            <a:br>
              <a:rPr lang="en-US"/>
            </a:br>
            <a:r>
              <a:rPr lang="en-US"/>
              <a:t>Two Samples</a:t>
            </a:r>
          </a:p>
        </p:txBody>
      </p:sp>
      <p:sp>
        <p:nvSpPr>
          <p:cNvPr id="20483" name="Text Box 7"/>
          <p:cNvSpPr txBox="1">
            <a:spLocks noChangeArrowheads="1"/>
          </p:cNvSpPr>
          <p:nvPr/>
        </p:nvSpPr>
        <p:spPr bwMode="auto">
          <a:xfrm>
            <a:off x="6640513" y="5022850"/>
            <a:ext cx="527050" cy="555625"/>
          </a:xfrm>
          <a:prstGeom prst="rect">
            <a:avLst/>
          </a:prstGeom>
          <a:noFill/>
          <a:ln w="9525" algn="ctr">
            <a:noFill/>
            <a:miter lim="800000"/>
            <a:headEnd/>
            <a:tailEnd/>
          </a:ln>
        </p:spPr>
        <p:txBody>
          <a:bodyPr wrap="none">
            <a:spAutoFit/>
          </a:bodyPr>
          <a:lstStyle/>
          <a:p>
            <a:pPr marL="342900" indent="-342900">
              <a:lnSpc>
                <a:spcPct val="95000"/>
              </a:lnSpc>
              <a:spcBef>
                <a:spcPct val="20000"/>
              </a:spcBef>
              <a:buClr>
                <a:schemeClr val="accent2"/>
              </a:buClr>
              <a:buFontTx/>
              <a:buChar char="•"/>
            </a:pPr>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914400"/>
          </a:xfrm>
        </p:spPr>
        <p:txBody>
          <a:bodyPr>
            <a:noAutofit/>
          </a:bodyPr>
          <a:lstStyle/>
          <a:p>
            <a:pPr eaLnBrk="1" hangingPunct="1">
              <a:defRPr/>
            </a:pPr>
            <a:r>
              <a:rPr lang="en-US" sz="3200" dirty="0" smtClean="0"/>
              <a:t>Example 9.1: Bank Customer Waiting</a:t>
            </a:r>
            <a:br>
              <a:rPr lang="en-US" sz="3200" dirty="0" smtClean="0"/>
            </a:br>
            <a:r>
              <a:rPr lang="en-US" sz="3200" dirty="0" smtClean="0"/>
              <a:t>Time Case</a:t>
            </a:r>
            <a:endParaRPr lang="en-US" sz="3200" dirty="0"/>
          </a:p>
        </p:txBody>
      </p:sp>
      <p:sp>
        <p:nvSpPr>
          <p:cNvPr id="3" name="Content Placeholder 2"/>
          <p:cNvSpPr>
            <a:spLocks noGrp="1"/>
          </p:cNvSpPr>
          <p:nvPr>
            <p:ph idx="1"/>
          </p:nvPr>
        </p:nvSpPr>
        <p:spPr>
          <a:xfrm>
            <a:off x="636588" y="1066800"/>
            <a:ext cx="7924800" cy="5410200"/>
          </a:xfrm>
        </p:spPr>
        <p:txBody>
          <a:bodyPr/>
          <a:lstStyle/>
          <a:p>
            <a:pPr eaLnBrk="1" hangingPunct="1"/>
            <a:r>
              <a:rPr lang="en-US" smtClean="0"/>
              <a:t>Because </a:t>
            </a:r>
            <a:r>
              <a:rPr lang="en-US" i="1" smtClean="0"/>
              <a:t>z</a:t>
            </a:r>
            <a:r>
              <a:rPr lang="en-US" smtClean="0"/>
              <a:t> = 14.21 </a:t>
            </a:r>
            <a:r>
              <a:rPr lang="en-US" b="1" smtClean="0"/>
              <a:t>&gt;</a:t>
            </a:r>
            <a:r>
              <a:rPr lang="en-US" smtClean="0"/>
              <a:t> </a:t>
            </a:r>
            <a:r>
              <a:rPr lang="en-US" i="1" smtClean="0"/>
              <a:t>z</a:t>
            </a:r>
            <a:r>
              <a:rPr lang="en-US" baseline="-25000" smtClean="0"/>
              <a:t>0.05</a:t>
            </a:r>
            <a:r>
              <a:rPr lang="en-US" smtClean="0"/>
              <a:t> = 1.645, reject H</a:t>
            </a:r>
            <a:r>
              <a:rPr lang="en-US" baseline="-25000" smtClean="0"/>
              <a:t>0</a:t>
            </a:r>
            <a:endParaRPr lang="en-US" smtClean="0"/>
          </a:p>
          <a:p>
            <a:pPr eaLnBrk="1" hangingPunct="1"/>
            <a:r>
              <a:rPr lang="en-US" smtClean="0"/>
              <a:t>Conclude that </a:t>
            </a:r>
            <a:r>
              <a:rPr lang="en-US" smtClean="0">
                <a:latin typeface="Symbol" pitchFamily="18" charset="2"/>
              </a:rPr>
              <a:t>m</a:t>
            </a:r>
            <a:r>
              <a:rPr lang="en-US" baseline="-25000" smtClean="0"/>
              <a:t>1</a:t>
            </a:r>
            <a:r>
              <a:rPr lang="en-US" smtClean="0"/>
              <a:t> – </a:t>
            </a:r>
            <a:r>
              <a:rPr lang="en-US" smtClean="0">
                <a:latin typeface="Symbol" pitchFamily="18" charset="2"/>
              </a:rPr>
              <a:t>m</a:t>
            </a:r>
            <a:r>
              <a:rPr lang="en-US" baseline="-25000" smtClean="0">
                <a:latin typeface="Trebuchet MS" pitchFamily="34" charset="0"/>
              </a:rPr>
              <a:t>2</a:t>
            </a:r>
            <a:r>
              <a:rPr lang="en-US" smtClean="0"/>
              <a:t> is greater than 0 and therefore it appears as though the new system does reduce the waiting time</a:t>
            </a:r>
          </a:p>
          <a:p>
            <a:pPr eaLnBrk="1" hangingPunct="1"/>
            <a:r>
              <a:rPr lang="en-US" smtClean="0"/>
              <a:t>Alternatively we can use the p-value</a:t>
            </a:r>
          </a:p>
          <a:p>
            <a:pPr lvl="1" eaLnBrk="1" hangingPunct="1"/>
            <a:r>
              <a:rPr lang="en-US" smtClean="0"/>
              <a:t>The p-value for this test is the area under the standard normal curve to the right of z = 14.21</a:t>
            </a:r>
          </a:p>
          <a:p>
            <a:pPr lvl="1" eaLnBrk="1" hangingPunct="1"/>
            <a:r>
              <a:rPr lang="en-US" smtClean="0"/>
              <a:t>Since this </a:t>
            </a:r>
            <a:r>
              <a:rPr lang="en-US" i="1" smtClean="0"/>
              <a:t>p value is less than </a:t>
            </a:r>
            <a:r>
              <a:rPr lang="en-US" smtClean="0"/>
              <a:t>0.001, we have extremely strong evidence that </a:t>
            </a:r>
            <a:r>
              <a:rPr lang="el-GR" smtClean="0"/>
              <a:t>μ</a:t>
            </a:r>
            <a:r>
              <a:rPr lang="en-US" baseline="-25000" smtClean="0"/>
              <a:t>1</a:t>
            </a:r>
            <a:r>
              <a:rPr lang="en-US" smtClean="0"/>
              <a:t> - </a:t>
            </a:r>
            <a:r>
              <a:rPr lang="el-GR" smtClean="0"/>
              <a:t>μ</a:t>
            </a:r>
            <a:r>
              <a:rPr lang="en-US" baseline="-25000" smtClean="0"/>
              <a:t>2</a:t>
            </a:r>
            <a:r>
              <a:rPr lang="en-US" smtClean="0"/>
              <a:t> is greater than 0 and, therefore, that the new system reduces the mean customer waiting time</a:t>
            </a:r>
          </a:p>
          <a:p>
            <a:pPr eaLnBrk="1" hangingPunct="1"/>
            <a:endParaRPr lang="en-US" smtClean="0"/>
          </a:p>
        </p:txBody>
      </p:sp>
      <p:sp>
        <p:nvSpPr>
          <p:cNvPr id="605187" name="Slide Number Placeholder 3"/>
          <p:cNvSpPr>
            <a:spLocks noGrp="1"/>
          </p:cNvSpPr>
          <p:nvPr>
            <p:ph type="sldNum" sz="quarter" idx="10"/>
          </p:nvPr>
        </p:nvSpPr>
        <p:spPr>
          <a:noFill/>
        </p:spPr>
        <p:txBody>
          <a:bodyPr/>
          <a:lstStyle/>
          <a:p>
            <a:r>
              <a:rPr lang="en-US" smtClean="0">
                <a:latin typeface="Arial" charset="0"/>
              </a:rPr>
              <a:t>9-</a:t>
            </a:r>
            <a:fld id="{EA0B9720-9767-439C-8086-8A868B4CB72A}" type="slidenum">
              <a:rPr lang="en-US" smtClean="0">
                <a:latin typeface="Arial" charset="0"/>
              </a:rPr>
              <a:pPr/>
              <a:t>10</a:t>
            </a:fld>
            <a:endParaRPr lang="en-US" smtClean="0">
              <a:latin typeface="Arial" charset="0"/>
            </a:endParaRPr>
          </a:p>
        </p:txBody>
      </p:sp>
      <p:sp>
        <p:nvSpPr>
          <p:cNvPr id="605188" name="TextBox 4"/>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L02</a:t>
            </a:r>
          </a:p>
        </p:txBody>
      </p:sp>
      <p:sp>
        <p:nvSpPr>
          <p:cNvPr id="605189" name="TextBox 5"/>
          <p:cNvSpPr txBox="1">
            <a:spLocks noChangeArrowheads="1"/>
          </p:cNvSpPr>
          <p:nvPr/>
        </p:nvSpPr>
        <p:spPr bwMode="auto">
          <a:xfrm>
            <a:off x="8458200" y="26035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914400"/>
          </a:xfrm>
        </p:spPr>
        <p:txBody>
          <a:bodyPr>
            <a:noAutofit/>
          </a:bodyPr>
          <a:lstStyle/>
          <a:p>
            <a:pPr eaLnBrk="1" hangingPunct="1">
              <a:defRPr/>
            </a:pPr>
            <a:r>
              <a:rPr lang="en-US" sz="3200" dirty="0" smtClean="0"/>
              <a:t>Example 9.1: Bank Customer Waiting</a:t>
            </a:r>
            <a:br>
              <a:rPr lang="en-US" sz="3200" dirty="0" smtClean="0"/>
            </a:br>
            <a:r>
              <a:rPr lang="en-US" sz="3200" dirty="0" smtClean="0"/>
              <a:t>Time Case</a:t>
            </a:r>
            <a:endParaRPr lang="en-US" sz="3200" dirty="0"/>
          </a:p>
        </p:txBody>
      </p:sp>
      <p:sp>
        <p:nvSpPr>
          <p:cNvPr id="3" name="Content Placeholder 2"/>
          <p:cNvSpPr>
            <a:spLocks noGrp="1"/>
          </p:cNvSpPr>
          <p:nvPr>
            <p:ph idx="1"/>
          </p:nvPr>
        </p:nvSpPr>
        <p:spPr>
          <a:xfrm>
            <a:off x="636588" y="1066800"/>
            <a:ext cx="7924800" cy="5410200"/>
          </a:xfrm>
        </p:spPr>
        <p:txBody>
          <a:bodyPr/>
          <a:lstStyle/>
          <a:p>
            <a:pPr eaLnBrk="1" hangingPunct="1"/>
            <a:r>
              <a:rPr lang="en-US" smtClean="0"/>
              <a:t>The new system will be implemented only if it reduces mean waiting time by more than 3 minutes</a:t>
            </a:r>
          </a:p>
          <a:p>
            <a:pPr eaLnBrk="1" hangingPunct="1"/>
            <a:r>
              <a:rPr lang="en-US" smtClean="0"/>
              <a:t>Set </a:t>
            </a:r>
            <a:r>
              <a:rPr lang="en-US" i="1" smtClean="0"/>
              <a:t>D</a:t>
            </a:r>
            <a:r>
              <a:rPr lang="en-US" baseline="-25000" smtClean="0"/>
              <a:t>0</a:t>
            </a:r>
            <a:r>
              <a:rPr lang="en-US" smtClean="0"/>
              <a:t> = 3, and try to reject the null </a:t>
            </a:r>
            <a:r>
              <a:rPr lang="en-US" smtClean="0">
                <a:solidFill>
                  <a:srgbClr val="CC0000"/>
                </a:solidFill>
              </a:rPr>
              <a:t>H</a:t>
            </a:r>
            <a:r>
              <a:rPr lang="en-US" baseline="-25000" smtClean="0">
                <a:solidFill>
                  <a:srgbClr val="CC0000"/>
                </a:solidFill>
              </a:rPr>
              <a:t>0</a:t>
            </a:r>
            <a:r>
              <a:rPr lang="en-US" smtClean="0">
                <a:solidFill>
                  <a:srgbClr val="CC0000"/>
                </a:solidFill>
              </a:rPr>
              <a:t>: </a:t>
            </a:r>
            <a:r>
              <a:rPr lang="en-US" smtClean="0">
                <a:solidFill>
                  <a:srgbClr val="CC0000"/>
                </a:solidFill>
                <a:latin typeface="Symbol" pitchFamily="18" charset="2"/>
              </a:rPr>
              <a:t>m</a:t>
            </a:r>
            <a:r>
              <a:rPr lang="en-US" baseline="-25000" smtClean="0">
                <a:solidFill>
                  <a:srgbClr val="CC0000"/>
                </a:solidFill>
              </a:rPr>
              <a:t>1</a:t>
            </a:r>
            <a:r>
              <a:rPr lang="en-US" smtClean="0">
                <a:solidFill>
                  <a:srgbClr val="CC0000"/>
                </a:solidFill>
              </a:rPr>
              <a:t> – </a:t>
            </a:r>
            <a:r>
              <a:rPr lang="en-US" smtClean="0">
                <a:solidFill>
                  <a:srgbClr val="CC0000"/>
                </a:solidFill>
                <a:latin typeface="Symbol" pitchFamily="18" charset="2"/>
              </a:rPr>
              <a:t>m</a:t>
            </a:r>
            <a:r>
              <a:rPr lang="en-US" baseline="-25000" smtClean="0">
                <a:solidFill>
                  <a:srgbClr val="CC0000"/>
                </a:solidFill>
              </a:rPr>
              <a:t>2</a:t>
            </a:r>
            <a:r>
              <a:rPr lang="en-US" smtClean="0">
                <a:solidFill>
                  <a:srgbClr val="CC0000"/>
                </a:solidFill>
              </a:rPr>
              <a:t> = 3 </a:t>
            </a:r>
            <a:r>
              <a:rPr lang="en-US" smtClean="0"/>
              <a:t>in favor of the alternative </a:t>
            </a:r>
            <a:r>
              <a:rPr lang="en-US" smtClean="0">
                <a:solidFill>
                  <a:srgbClr val="CC0000"/>
                </a:solidFill>
              </a:rPr>
              <a:t>H</a:t>
            </a:r>
            <a:r>
              <a:rPr lang="en-US" baseline="-25000" smtClean="0">
                <a:solidFill>
                  <a:srgbClr val="CC0000"/>
                </a:solidFill>
              </a:rPr>
              <a:t>a</a:t>
            </a:r>
            <a:r>
              <a:rPr lang="en-US" smtClean="0">
                <a:solidFill>
                  <a:srgbClr val="CC0000"/>
                </a:solidFill>
              </a:rPr>
              <a:t>: </a:t>
            </a:r>
            <a:r>
              <a:rPr lang="en-US" smtClean="0">
                <a:solidFill>
                  <a:srgbClr val="CC0000"/>
                </a:solidFill>
                <a:latin typeface="Symbol" pitchFamily="18" charset="2"/>
              </a:rPr>
              <a:t>m</a:t>
            </a:r>
            <a:r>
              <a:rPr lang="en-US" baseline="-25000" smtClean="0">
                <a:solidFill>
                  <a:srgbClr val="CC0000"/>
                </a:solidFill>
              </a:rPr>
              <a:t>1</a:t>
            </a:r>
            <a:r>
              <a:rPr lang="en-US" smtClean="0">
                <a:solidFill>
                  <a:srgbClr val="CC0000"/>
                </a:solidFill>
              </a:rPr>
              <a:t> – </a:t>
            </a:r>
            <a:r>
              <a:rPr lang="en-US" smtClean="0">
                <a:solidFill>
                  <a:srgbClr val="CC0000"/>
                </a:solidFill>
                <a:latin typeface="Symbol" pitchFamily="18" charset="2"/>
              </a:rPr>
              <a:t>m</a:t>
            </a:r>
            <a:r>
              <a:rPr lang="en-US" baseline="-25000" smtClean="0">
                <a:solidFill>
                  <a:srgbClr val="CC0000"/>
                </a:solidFill>
              </a:rPr>
              <a:t>2</a:t>
            </a:r>
            <a:r>
              <a:rPr lang="en-US" smtClean="0">
                <a:solidFill>
                  <a:srgbClr val="CC0000"/>
                </a:solidFill>
              </a:rPr>
              <a:t> </a:t>
            </a:r>
            <a:r>
              <a:rPr lang="en-US" b="1" smtClean="0">
                <a:solidFill>
                  <a:srgbClr val="CC0000"/>
                </a:solidFill>
              </a:rPr>
              <a:t>&gt;</a:t>
            </a:r>
            <a:r>
              <a:rPr lang="en-US" smtClean="0">
                <a:solidFill>
                  <a:srgbClr val="CC0000"/>
                </a:solidFill>
              </a:rPr>
              <a:t> 3</a:t>
            </a:r>
          </a:p>
          <a:p>
            <a:pPr eaLnBrk="1" hangingPunct="1"/>
            <a:endParaRPr lang="en-US" smtClean="0"/>
          </a:p>
          <a:p>
            <a:pPr eaLnBrk="1" hangingPunct="1">
              <a:buFontTx/>
              <a:buNone/>
            </a:pPr>
            <a:endParaRPr lang="en-US" smtClean="0"/>
          </a:p>
          <a:p>
            <a:pPr eaLnBrk="1" hangingPunct="1"/>
            <a:r>
              <a:rPr lang="en-US" i="1" smtClean="0"/>
              <a:t>z</a:t>
            </a:r>
            <a:r>
              <a:rPr lang="en-US" smtClean="0"/>
              <a:t>=2.53 </a:t>
            </a:r>
            <a:r>
              <a:rPr lang="en-US" b="1" smtClean="0"/>
              <a:t>&gt;</a:t>
            </a:r>
            <a:r>
              <a:rPr lang="en-US" smtClean="0"/>
              <a:t> </a:t>
            </a:r>
            <a:r>
              <a:rPr lang="en-US" i="1" smtClean="0"/>
              <a:t>z</a:t>
            </a:r>
            <a:r>
              <a:rPr lang="en-US" baseline="-25000" smtClean="0"/>
              <a:t>0.05</a:t>
            </a:r>
            <a:r>
              <a:rPr lang="en-US" smtClean="0"/>
              <a:t> = 1.645, we reject H</a:t>
            </a:r>
            <a:r>
              <a:rPr lang="en-US" baseline="-25000" smtClean="0"/>
              <a:t>0</a:t>
            </a:r>
            <a:r>
              <a:rPr lang="en-US" smtClean="0"/>
              <a:t> in favor of H</a:t>
            </a:r>
            <a:r>
              <a:rPr lang="en-US" baseline="-25000" smtClean="0"/>
              <a:t>a</a:t>
            </a:r>
          </a:p>
          <a:p>
            <a:pPr lvl="1" eaLnBrk="1" hangingPunct="1"/>
            <a:r>
              <a:rPr lang="en-US" smtClean="0"/>
              <a:t>There is evidence that the mean waiting time is reduced by more than 3 minutes</a:t>
            </a:r>
          </a:p>
          <a:p>
            <a:pPr eaLnBrk="1" hangingPunct="1"/>
            <a:endParaRPr lang="en-US" smtClean="0"/>
          </a:p>
        </p:txBody>
      </p:sp>
      <p:sp>
        <p:nvSpPr>
          <p:cNvPr id="602117" name="Slide Number Placeholder 3"/>
          <p:cNvSpPr>
            <a:spLocks noGrp="1"/>
          </p:cNvSpPr>
          <p:nvPr>
            <p:ph type="sldNum" sz="quarter" idx="10"/>
          </p:nvPr>
        </p:nvSpPr>
        <p:spPr>
          <a:noFill/>
        </p:spPr>
        <p:txBody>
          <a:bodyPr/>
          <a:lstStyle/>
          <a:p>
            <a:r>
              <a:rPr lang="en-US" smtClean="0">
                <a:latin typeface="Arial" charset="0"/>
              </a:rPr>
              <a:t>9-</a:t>
            </a:r>
            <a:fld id="{A7044BBC-CAF6-43B5-9E6D-6EDF2EC8591F}" type="slidenum">
              <a:rPr lang="en-US" smtClean="0">
                <a:latin typeface="Arial" charset="0"/>
              </a:rPr>
              <a:pPr/>
              <a:t>11</a:t>
            </a:fld>
            <a:endParaRPr lang="en-US" smtClean="0">
              <a:latin typeface="Arial" charset="0"/>
            </a:endParaRPr>
          </a:p>
        </p:txBody>
      </p:sp>
      <p:graphicFrame>
        <p:nvGraphicFramePr>
          <p:cNvPr id="602114" name="Object 2"/>
          <p:cNvGraphicFramePr>
            <a:graphicFrameLocks noChangeAspect="1"/>
          </p:cNvGraphicFramePr>
          <p:nvPr/>
        </p:nvGraphicFramePr>
        <p:xfrm>
          <a:off x="2051050" y="3429000"/>
          <a:ext cx="4581525" cy="990600"/>
        </p:xfrm>
        <a:graphic>
          <a:graphicData uri="http://schemas.openxmlformats.org/presentationml/2006/ole">
            <p:oleObj spid="_x0000_s602114" name="Equation" r:id="rId3" imgW="3174840" imgH="685800" progId="Equation.3">
              <p:embed/>
            </p:oleObj>
          </a:graphicData>
        </a:graphic>
      </p:graphicFrame>
      <p:sp>
        <p:nvSpPr>
          <p:cNvPr id="602118" name="TextBox 5"/>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L02</a:t>
            </a:r>
          </a:p>
        </p:txBody>
      </p:sp>
      <p:sp>
        <p:nvSpPr>
          <p:cNvPr id="602119" name="TextBox 6"/>
          <p:cNvSpPr txBox="1">
            <a:spLocks noChangeArrowheads="1"/>
          </p:cNvSpPr>
          <p:nvPr/>
        </p:nvSpPr>
        <p:spPr bwMode="auto">
          <a:xfrm>
            <a:off x="8458200" y="26035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602114"/>
                                        </p:tgtEl>
                                        <p:attrNameLst>
                                          <p:attrName>style.visibility</p:attrName>
                                        </p:attrNameLst>
                                      </p:cBhvr>
                                      <p:to>
                                        <p:strVal val="visible"/>
                                      </p:to>
                                    </p:set>
                                    <p:anim calcmode="lin" valueType="num">
                                      <p:cBhvr>
                                        <p:cTn id="15" dur="500" fill="hold"/>
                                        <p:tgtEl>
                                          <p:spTgt spid="602114"/>
                                        </p:tgtEl>
                                        <p:attrNameLst>
                                          <p:attrName>ppt_w</p:attrName>
                                        </p:attrNameLst>
                                      </p:cBhvr>
                                      <p:tavLst>
                                        <p:tav tm="0">
                                          <p:val>
                                            <p:fltVal val="0"/>
                                          </p:val>
                                        </p:tav>
                                        <p:tav tm="100000">
                                          <p:val>
                                            <p:strVal val="#ppt_w"/>
                                          </p:val>
                                        </p:tav>
                                      </p:tavLst>
                                    </p:anim>
                                    <p:anim calcmode="lin" valueType="num">
                                      <p:cBhvr>
                                        <p:cTn id="16" dur="500" fill="hold"/>
                                        <p:tgtEl>
                                          <p:spTgt spid="602114"/>
                                        </p:tgtEl>
                                        <p:attrNameLst>
                                          <p:attrName>ppt_h</p:attrName>
                                        </p:attrNameLst>
                                      </p:cBhvr>
                                      <p:tavLst>
                                        <p:tav tm="0">
                                          <p:val>
                                            <p:fltVal val="0"/>
                                          </p:val>
                                        </p:tav>
                                        <p:tav tm="100000">
                                          <p:val>
                                            <p:strVal val="#ppt_h"/>
                                          </p:val>
                                        </p:tav>
                                      </p:tavLst>
                                    </p:anim>
                                    <p:animEffect transition="in" filter="fade">
                                      <p:cBhvr>
                                        <p:cTn id="17" dur="500"/>
                                        <p:tgtEl>
                                          <p:spTgt spid="60211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914400"/>
          </a:xfrm>
        </p:spPr>
        <p:txBody>
          <a:bodyPr/>
          <a:lstStyle/>
          <a:p>
            <a:pPr eaLnBrk="1" hangingPunct="1">
              <a:defRPr/>
            </a:pPr>
            <a:r>
              <a:rPr lang="en-US" dirty="0" smtClean="0"/>
              <a:t>Using the p-value</a:t>
            </a:r>
            <a:endParaRPr lang="en-US" dirty="0"/>
          </a:p>
        </p:txBody>
      </p:sp>
      <p:sp>
        <p:nvSpPr>
          <p:cNvPr id="608258" name="Content Placeholder 2"/>
          <p:cNvSpPr>
            <a:spLocks noGrp="1"/>
          </p:cNvSpPr>
          <p:nvPr>
            <p:ph idx="1"/>
          </p:nvPr>
        </p:nvSpPr>
        <p:spPr>
          <a:xfrm>
            <a:off x="636588" y="1066800"/>
            <a:ext cx="7924800" cy="5410200"/>
          </a:xfrm>
        </p:spPr>
        <p:txBody>
          <a:bodyPr/>
          <a:lstStyle/>
          <a:p>
            <a:pPr eaLnBrk="1" hangingPunct="1"/>
            <a:r>
              <a:rPr lang="en-US" smtClean="0"/>
              <a:t>The p-value for this test is the area under the standard normal curve to the right of z = 2.53</a:t>
            </a:r>
          </a:p>
          <a:p>
            <a:pPr lvl="1" eaLnBrk="1" hangingPunct="1"/>
            <a:r>
              <a:rPr lang="en-US" smtClean="0"/>
              <a:t>With Table A.3, the p-value is 0.5 – 0.4943 = 0.0057</a:t>
            </a:r>
          </a:p>
          <a:p>
            <a:pPr lvl="2" eaLnBrk="1" hangingPunct="1"/>
            <a:r>
              <a:rPr lang="en-US" smtClean="0"/>
              <a:t>There is strong evidence against H</a:t>
            </a:r>
            <a:r>
              <a:rPr lang="en-US" baseline="-25000" smtClean="0"/>
              <a:t>0</a:t>
            </a:r>
          </a:p>
          <a:p>
            <a:pPr lvl="2" eaLnBrk="1" hangingPunct="1"/>
            <a:r>
              <a:rPr lang="en-US" smtClean="0"/>
              <a:t>Again there is evidence that the mean waiting time is reduced by more than 3 minutes</a:t>
            </a:r>
          </a:p>
          <a:p>
            <a:pPr lvl="1" eaLnBrk="1" hangingPunct="1"/>
            <a:endParaRPr lang="en-US" smtClean="0"/>
          </a:p>
          <a:p>
            <a:pPr eaLnBrk="1" hangingPunct="1"/>
            <a:endParaRPr lang="en-US" smtClean="0"/>
          </a:p>
          <a:p>
            <a:pPr eaLnBrk="1" hangingPunct="1"/>
            <a:endParaRPr lang="en-US" smtClean="0"/>
          </a:p>
        </p:txBody>
      </p:sp>
      <p:sp>
        <p:nvSpPr>
          <p:cNvPr id="608259" name="Slide Number Placeholder 3"/>
          <p:cNvSpPr>
            <a:spLocks noGrp="1"/>
          </p:cNvSpPr>
          <p:nvPr>
            <p:ph type="sldNum" sz="quarter" idx="10"/>
          </p:nvPr>
        </p:nvSpPr>
        <p:spPr>
          <a:noFill/>
        </p:spPr>
        <p:txBody>
          <a:bodyPr/>
          <a:lstStyle/>
          <a:p>
            <a:r>
              <a:rPr lang="en-US" smtClean="0">
                <a:latin typeface="Arial" charset="0"/>
              </a:rPr>
              <a:t>9-</a:t>
            </a:r>
            <a:fld id="{39B9C251-EFE1-4B6A-9B97-FCB42D9AD53A}" type="slidenum">
              <a:rPr lang="en-US" smtClean="0">
                <a:latin typeface="Arial" charset="0"/>
              </a:rPr>
              <a:pPr/>
              <a:t>12</a:t>
            </a:fld>
            <a:endParaRPr lang="en-US" smtClean="0">
              <a:latin typeface="Arial" charset="0"/>
            </a:endParaRPr>
          </a:p>
        </p:txBody>
      </p:sp>
      <p:sp>
        <p:nvSpPr>
          <p:cNvPr id="608260" name="TextBox 4"/>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L03</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914400"/>
          </a:xfrm>
        </p:spPr>
        <p:txBody>
          <a:bodyPr/>
          <a:lstStyle/>
          <a:p>
            <a:pPr eaLnBrk="1" hangingPunct="1">
              <a:defRPr/>
            </a:pPr>
            <a:r>
              <a:rPr lang="en-US" dirty="0" smtClean="0"/>
              <a:t>Confidence Interval </a:t>
            </a:r>
            <a:endParaRPr lang="en-US" dirty="0"/>
          </a:p>
        </p:txBody>
      </p:sp>
      <p:sp>
        <p:nvSpPr>
          <p:cNvPr id="603140" name="Content Placeholder 2"/>
          <p:cNvSpPr>
            <a:spLocks noGrp="1"/>
          </p:cNvSpPr>
          <p:nvPr>
            <p:ph idx="1"/>
          </p:nvPr>
        </p:nvSpPr>
        <p:spPr>
          <a:xfrm>
            <a:off x="636588" y="1066800"/>
            <a:ext cx="7924800" cy="5410200"/>
          </a:xfrm>
        </p:spPr>
        <p:txBody>
          <a:bodyPr/>
          <a:lstStyle/>
          <a:p>
            <a:pPr eaLnBrk="1" hangingPunct="1"/>
            <a:r>
              <a:rPr lang="en-US" smtClean="0"/>
              <a:t>A 95% confidence interval for the difference in the mean waiting time is:</a:t>
            </a:r>
          </a:p>
        </p:txBody>
      </p:sp>
      <p:sp>
        <p:nvSpPr>
          <p:cNvPr id="603141" name="Slide Number Placeholder 3"/>
          <p:cNvSpPr>
            <a:spLocks noGrp="1"/>
          </p:cNvSpPr>
          <p:nvPr>
            <p:ph type="sldNum" sz="quarter" idx="10"/>
          </p:nvPr>
        </p:nvSpPr>
        <p:spPr>
          <a:noFill/>
        </p:spPr>
        <p:txBody>
          <a:bodyPr/>
          <a:lstStyle/>
          <a:p>
            <a:r>
              <a:rPr lang="en-US" smtClean="0">
                <a:latin typeface="Arial" charset="0"/>
              </a:rPr>
              <a:t>9-</a:t>
            </a:r>
            <a:fld id="{6D080DAF-A29E-4F5A-83F8-5B4DD73F2E17}" type="slidenum">
              <a:rPr lang="en-US" smtClean="0">
                <a:latin typeface="Arial" charset="0"/>
              </a:rPr>
              <a:pPr/>
              <a:t>13</a:t>
            </a:fld>
            <a:endParaRPr lang="en-US" smtClean="0">
              <a:latin typeface="Arial" charset="0"/>
            </a:endParaRPr>
          </a:p>
        </p:txBody>
      </p:sp>
      <p:graphicFrame>
        <p:nvGraphicFramePr>
          <p:cNvPr id="603138" name="Object 2"/>
          <p:cNvGraphicFramePr>
            <a:graphicFrameLocks noChangeAspect="1"/>
          </p:cNvGraphicFramePr>
          <p:nvPr/>
        </p:nvGraphicFramePr>
        <p:xfrm>
          <a:off x="1258888" y="2420938"/>
          <a:ext cx="6234112" cy="1584325"/>
        </p:xfrm>
        <a:graphic>
          <a:graphicData uri="http://schemas.openxmlformats.org/presentationml/2006/ole">
            <p:oleObj spid="_x0000_s603138" name="Equation" r:id="rId3" imgW="3848040" imgH="977760" progId="Equation.3">
              <p:embed/>
            </p:oleObj>
          </a:graphicData>
        </a:graphic>
      </p:graphicFrame>
      <p:sp>
        <p:nvSpPr>
          <p:cNvPr id="603142" name="TextBox 5"/>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L02</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8428" y="0"/>
            <a:ext cx="7924800" cy="914400"/>
          </a:xfrm>
        </p:spPr>
        <p:txBody>
          <a:bodyPr>
            <a:normAutofit/>
          </a:bodyPr>
          <a:lstStyle/>
          <a:p>
            <a:pPr eaLnBrk="1" hangingPunct="1">
              <a:defRPr/>
            </a:pPr>
            <a:r>
              <a:rPr lang="en-US" sz="3200" dirty="0" smtClean="0"/>
              <a:t>Z Tests Rejection Rule: Two-Tailed Alternative</a:t>
            </a:r>
            <a:endParaRPr lang="en-US" sz="3200" dirty="0"/>
          </a:p>
        </p:txBody>
      </p:sp>
      <p:graphicFrame>
        <p:nvGraphicFramePr>
          <p:cNvPr id="9" name="Content Placeholder 8"/>
          <p:cNvGraphicFramePr>
            <a:graphicFrameLocks noGrp="1"/>
          </p:cNvGraphicFramePr>
          <p:nvPr>
            <p:ph idx="1"/>
          </p:nvPr>
        </p:nvGraphicFramePr>
        <p:xfrm>
          <a:off x="611188" y="1557338"/>
          <a:ext cx="7924800" cy="3292475"/>
        </p:xfrm>
        <a:graphic>
          <a:graphicData uri="http://schemas.openxmlformats.org/drawingml/2006/table">
            <a:tbl>
              <a:tblPr firstRow="1" bandRow="1">
                <a:tableStyleId>{5C22544A-7EE6-4342-B048-85BDC9FD1C3A}</a:tableStyleId>
              </a:tblPr>
              <a:tblGrid>
                <a:gridCol w="2641600"/>
                <a:gridCol w="2641600"/>
                <a:gridCol w="26416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mn-lt"/>
                        </a:rPr>
                        <a:t>Alternative Hypothesis</a:t>
                      </a:r>
                    </a:p>
                    <a:p>
                      <a:endParaRPr lang="en-US" dirty="0">
                        <a:solidFill>
                          <a:schemeClr val="tx1"/>
                        </a:solidFill>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mn-lt"/>
                        </a:rPr>
                        <a:t>Reject H</a:t>
                      </a:r>
                      <a:r>
                        <a:rPr lang="en-US" sz="1800" b="1" baseline="-25000" dirty="0" smtClean="0">
                          <a:solidFill>
                            <a:schemeClr val="tx1"/>
                          </a:solidFill>
                          <a:latin typeface="+mn-lt"/>
                        </a:rPr>
                        <a:t>0</a:t>
                      </a:r>
                      <a:r>
                        <a:rPr lang="en-US" sz="1800" b="1" dirty="0" smtClean="0">
                          <a:solidFill>
                            <a:schemeClr val="tx1"/>
                          </a:solidFill>
                          <a:latin typeface="+mn-lt"/>
                        </a:rPr>
                        <a:t> if:</a:t>
                      </a:r>
                    </a:p>
                    <a:p>
                      <a:endParaRPr lang="en-US" dirty="0">
                        <a:solidFill>
                          <a:schemeClr val="tx1"/>
                        </a:solidFill>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mn-lt"/>
                        </a:rPr>
                        <a:t>p-value</a:t>
                      </a:r>
                    </a:p>
                    <a:p>
                      <a:endParaRPr lang="en-US" dirty="0">
                        <a:solidFill>
                          <a:schemeClr val="tx1"/>
                        </a:solidFill>
                        <a:latin typeface="+mn-lt"/>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CC0000"/>
                          </a:solidFill>
                          <a:latin typeface="+mn-lt"/>
                        </a:rPr>
                        <a:t>H</a:t>
                      </a:r>
                      <a:r>
                        <a:rPr lang="en-US" sz="1800" baseline="-25000" dirty="0" smtClean="0">
                          <a:solidFill>
                            <a:srgbClr val="CC0000"/>
                          </a:solidFill>
                          <a:latin typeface="+mn-lt"/>
                        </a:rPr>
                        <a:t>a</a:t>
                      </a:r>
                      <a:r>
                        <a:rPr lang="en-US" sz="1800" dirty="0" smtClean="0">
                          <a:solidFill>
                            <a:srgbClr val="CC0000"/>
                          </a:solidFill>
                          <a:latin typeface="+mn-lt"/>
                        </a:rPr>
                        <a:t>: </a:t>
                      </a:r>
                      <a:r>
                        <a:rPr lang="el-GR" sz="1800" dirty="0" smtClean="0">
                          <a:solidFill>
                            <a:srgbClr val="CC0000"/>
                          </a:solidFill>
                          <a:latin typeface="+mn-lt"/>
                        </a:rPr>
                        <a:t>μ</a:t>
                      </a:r>
                      <a:r>
                        <a:rPr lang="en-US" sz="1800" baseline="-25000" dirty="0" smtClean="0">
                          <a:solidFill>
                            <a:srgbClr val="CC0000"/>
                          </a:solidFill>
                          <a:latin typeface="+mn-lt"/>
                        </a:rPr>
                        <a:t>1</a:t>
                      </a:r>
                      <a:r>
                        <a:rPr lang="en-US" sz="1800" dirty="0" smtClean="0">
                          <a:solidFill>
                            <a:srgbClr val="CC0000"/>
                          </a:solidFill>
                          <a:latin typeface="+mn-lt"/>
                        </a:rPr>
                        <a:t> – </a:t>
                      </a:r>
                      <a:r>
                        <a:rPr lang="el-GR" sz="1800" dirty="0" smtClean="0">
                          <a:solidFill>
                            <a:srgbClr val="CC0000"/>
                          </a:solidFill>
                          <a:latin typeface="+mn-lt"/>
                        </a:rPr>
                        <a:t>μ</a:t>
                      </a:r>
                      <a:r>
                        <a:rPr lang="en-US" sz="1800" baseline="-25000" dirty="0" smtClean="0">
                          <a:solidFill>
                            <a:srgbClr val="CC0000"/>
                          </a:solidFill>
                          <a:latin typeface="+mn-lt"/>
                        </a:rPr>
                        <a:t>2</a:t>
                      </a:r>
                      <a:r>
                        <a:rPr lang="en-US" sz="1800" dirty="0" smtClean="0">
                          <a:solidFill>
                            <a:srgbClr val="CC0000"/>
                          </a:solidFill>
                          <a:latin typeface="+mn-lt"/>
                        </a:rPr>
                        <a:t> </a:t>
                      </a:r>
                      <a:r>
                        <a:rPr lang="en-US" sz="1800" b="1" dirty="0" smtClean="0">
                          <a:solidFill>
                            <a:srgbClr val="CC0000"/>
                          </a:solidFill>
                          <a:latin typeface="+mn-lt"/>
                          <a:cs typeface="Times New Roman" pitchFamily="18" charset="0"/>
                        </a:rPr>
                        <a:t>≠</a:t>
                      </a:r>
                      <a:r>
                        <a:rPr lang="en-US" sz="1800" dirty="0" smtClean="0">
                          <a:solidFill>
                            <a:srgbClr val="CC0000"/>
                          </a:solidFill>
                          <a:latin typeface="+mn-lt"/>
                        </a:rPr>
                        <a:t> </a:t>
                      </a:r>
                      <a:r>
                        <a:rPr lang="en-US" sz="1800" i="1" dirty="0" smtClean="0">
                          <a:solidFill>
                            <a:srgbClr val="CC0000"/>
                          </a:solidFill>
                          <a:latin typeface="+mn-lt"/>
                        </a:rPr>
                        <a:t>D</a:t>
                      </a:r>
                      <a:r>
                        <a:rPr lang="en-US" sz="1800" baseline="-25000" dirty="0" smtClean="0">
                          <a:solidFill>
                            <a:srgbClr val="CC0000"/>
                          </a:solidFill>
                          <a:latin typeface="+mn-lt"/>
                        </a:rPr>
                        <a:t>0</a:t>
                      </a:r>
                      <a:r>
                        <a:rPr lang="en-US" sz="1800" baseline="0" dirty="0" smtClean="0">
                          <a:solidFill>
                            <a:srgbClr val="CC0000"/>
                          </a:solidFill>
                          <a:latin typeface="+mn-lt"/>
                        </a:rPr>
                        <a:t>      *</a:t>
                      </a:r>
                      <a:r>
                        <a:rPr lang="en-US" sz="1800" baseline="-25000" dirty="0" smtClean="0">
                          <a:solidFill>
                            <a:srgbClr val="CC0000"/>
                          </a:solidFill>
                          <a:latin typeface="+mn-lt"/>
                        </a:rPr>
                        <a:t> </a:t>
                      </a:r>
                    </a:p>
                    <a:p>
                      <a:endParaRPr lang="en-US" dirty="0">
                        <a:solidFill>
                          <a:srgbClr val="CC0000"/>
                        </a:solidFill>
                        <a:latin typeface="+mn-lt"/>
                      </a:endParaRPr>
                    </a:p>
                  </a:txBody>
                  <a:tcPr/>
                </a:tc>
                <a:tc>
                  <a:txBody>
                    <a:bodyPr/>
                    <a:lstStyle/>
                    <a:p>
                      <a:r>
                        <a:rPr lang="en-US" dirty="0" smtClean="0">
                          <a:solidFill>
                            <a:srgbClr val="CC0000"/>
                          </a:solidFill>
                          <a:latin typeface="+mn-lt"/>
                        </a:rPr>
                        <a:t>|z|</a:t>
                      </a:r>
                      <a:r>
                        <a:rPr lang="en-US" baseline="0" dirty="0" smtClean="0">
                          <a:solidFill>
                            <a:srgbClr val="CC0000"/>
                          </a:solidFill>
                          <a:latin typeface="+mn-lt"/>
                        </a:rPr>
                        <a:t> &gt; z</a:t>
                      </a:r>
                      <a:r>
                        <a:rPr lang="el-GR" baseline="-25000" dirty="0" smtClean="0">
                          <a:solidFill>
                            <a:srgbClr val="CC0000"/>
                          </a:solidFill>
                          <a:latin typeface="+mn-lt"/>
                        </a:rPr>
                        <a:t>α</a:t>
                      </a:r>
                      <a:r>
                        <a:rPr lang="en-US" baseline="-25000" dirty="0" smtClean="0">
                          <a:solidFill>
                            <a:srgbClr val="CC0000"/>
                          </a:solidFill>
                          <a:latin typeface="+mn-lt"/>
                        </a:rPr>
                        <a:t>/2</a:t>
                      </a:r>
                      <a:r>
                        <a:rPr lang="en-US" baseline="0" dirty="0" smtClean="0">
                          <a:solidFill>
                            <a:srgbClr val="CC0000"/>
                          </a:solidFill>
                          <a:latin typeface="+mn-lt"/>
                        </a:rPr>
                        <a:t>   *</a:t>
                      </a:r>
                      <a:endParaRPr lang="en-US" dirty="0">
                        <a:solidFill>
                          <a:srgbClr val="CC0000"/>
                        </a:solidFill>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CC0000"/>
                          </a:solidFill>
                          <a:latin typeface="+mn-lt"/>
                          <a:cs typeface="Rod" pitchFamily="49" charset="-79"/>
                        </a:rPr>
                        <a:t>Twice the area under standard normal to the right of |</a:t>
                      </a:r>
                      <a:r>
                        <a:rPr lang="en-US" sz="1800" i="0" dirty="0" smtClean="0">
                          <a:solidFill>
                            <a:srgbClr val="CC0000"/>
                          </a:solidFill>
                          <a:latin typeface="+mn-lt"/>
                          <a:cs typeface="Rod" pitchFamily="49" charset="-79"/>
                        </a:rPr>
                        <a:t>z|</a:t>
                      </a:r>
                    </a:p>
                    <a:p>
                      <a:endParaRPr lang="en-US" dirty="0">
                        <a:solidFill>
                          <a:srgbClr val="CC0000"/>
                        </a:solidFill>
                        <a:latin typeface="+mn-lt"/>
                      </a:endParaRPr>
                    </a:p>
                  </a:txBody>
                  <a:tcPr/>
                </a:tc>
              </a:tr>
              <a:tr h="370840">
                <a:tc>
                  <a:txBody>
                    <a:bodyPr/>
                    <a:lstStyle/>
                    <a:p>
                      <a:pPr>
                        <a:lnSpc>
                          <a:spcPct val="100000"/>
                        </a:lnSpc>
                        <a:buClr>
                          <a:srgbClr val="000099"/>
                        </a:buClr>
                        <a:buFontTx/>
                        <a:buNone/>
                      </a:pPr>
                      <a:r>
                        <a:rPr lang="en-US" sz="1800" dirty="0" smtClean="0">
                          <a:latin typeface="+mn-lt"/>
                        </a:rPr>
                        <a:t>* Note</a:t>
                      </a:r>
                    </a:p>
                    <a:p>
                      <a:pPr>
                        <a:lnSpc>
                          <a:spcPct val="100000"/>
                        </a:lnSpc>
                        <a:buClr>
                          <a:srgbClr val="000099"/>
                        </a:buClr>
                        <a:buFontTx/>
                        <a:buNone/>
                      </a:pPr>
                      <a:r>
                        <a:rPr lang="en-US" sz="1800" dirty="0" smtClean="0">
                          <a:latin typeface="+mn-lt"/>
                        </a:rPr>
                        <a:t>For Two-Tailed Alternative </a:t>
                      </a:r>
                    </a:p>
                    <a:p>
                      <a:pPr>
                        <a:lnSpc>
                          <a:spcPct val="100000"/>
                        </a:lnSpc>
                        <a:buClr>
                          <a:srgbClr val="000099"/>
                        </a:buClr>
                        <a:buFontTx/>
                        <a:buNone/>
                      </a:pPr>
                      <a:r>
                        <a:rPr lang="en-US" sz="1800" dirty="0" smtClean="0">
                          <a:latin typeface="+mn-lt"/>
                        </a:rPr>
                        <a:t>either </a:t>
                      </a:r>
                      <a:r>
                        <a:rPr lang="en-US" sz="1800" i="1" dirty="0" smtClean="0">
                          <a:latin typeface="+mn-lt"/>
                        </a:rPr>
                        <a:t>z</a:t>
                      </a:r>
                      <a:r>
                        <a:rPr lang="en-US" sz="1800" dirty="0" smtClean="0">
                          <a:latin typeface="+mn-lt"/>
                        </a:rPr>
                        <a:t> &gt; </a:t>
                      </a:r>
                      <a:r>
                        <a:rPr lang="en-US" sz="1800" i="1" dirty="0" err="1" smtClean="0">
                          <a:latin typeface="+mn-lt"/>
                        </a:rPr>
                        <a:t>z</a:t>
                      </a:r>
                      <a:r>
                        <a:rPr lang="en-US" sz="1800" baseline="-25000" dirty="0" err="1" smtClean="0">
                          <a:latin typeface="+mn-lt"/>
                        </a:rPr>
                        <a:t>a</a:t>
                      </a:r>
                      <a:r>
                        <a:rPr lang="en-US" sz="1800" baseline="-25000" dirty="0" smtClean="0">
                          <a:latin typeface="+mn-lt"/>
                        </a:rPr>
                        <a:t>/2</a:t>
                      </a:r>
                      <a:r>
                        <a:rPr lang="en-US" sz="1800" dirty="0" smtClean="0">
                          <a:latin typeface="+mn-lt"/>
                        </a:rPr>
                        <a:t> or </a:t>
                      </a:r>
                      <a:r>
                        <a:rPr lang="en-US" sz="1800" i="1" dirty="0" smtClean="0">
                          <a:latin typeface="+mn-lt"/>
                        </a:rPr>
                        <a:t>z</a:t>
                      </a:r>
                      <a:r>
                        <a:rPr lang="en-US" sz="1800" dirty="0" smtClean="0">
                          <a:latin typeface="+mn-lt"/>
                        </a:rPr>
                        <a:t> &lt; –</a:t>
                      </a:r>
                      <a:r>
                        <a:rPr lang="en-US" sz="1800" i="1" dirty="0" err="1" smtClean="0">
                          <a:latin typeface="+mn-lt"/>
                        </a:rPr>
                        <a:t>z</a:t>
                      </a:r>
                      <a:r>
                        <a:rPr lang="en-US" sz="1800" baseline="-25000" dirty="0" err="1" smtClean="0">
                          <a:latin typeface="+mn-lt"/>
                        </a:rPr>
                        <a:t>a</a:t>
                      </a:r>
                      <a:r>
                        <a:rPr lang="en-US" sz="1800" baseline="-25000" dirty="0" smtClean="0">
                          <a:latin typeface="+mn-lt"/>
                        </a:rPr>
                        <a:t>/2</a:t>
                      </a:r>
                    </a:p>
                    <a:p>
                      <a:endParaRPr lang="en-US" dirty="0">
                        <a:solidFill>
                          <a:srgbClr val="CC0000"/>
                        </a:solidFill>
                        <a:latin typeface="+mn-lt"/>
                      </a:endParaRPr>
                    </a:p>
                  </a:txBody>
                  <a:tcPr/>
                </a:tc>
                <a:tc>
                  <a:txBody>
                    <a:bodyPr/>
                    <a:lstStyle/>
                    <a:p>
                      <a:endParaRPr lang="en-US" dirty="0">
                        <a:solidFill>
                          <a:srgbClr val="CC0000"/>
                        </a:solidFill>
                        <a:latin typeface="+mn-lt"/>
                      </a:endParaRPr>
                    </a:p>
                  </a:txBody>
                  <a:tcPr/>
                </a:tc>
                <a:tc>
                  <a:txBody>
                    <a:bodyPr/>
                    <a:lstStyle/>
                    <a:p>
                      <a:endParaRPr lang="en-US" dirty="0">
                        <a:solidFill>
                          <a:srgbClr val="CC0000"/>
                        </a:solidFill>
                        <a:latin typeface="+mn-lt"/>
                      </a:endParaRPr>
                    </a:p>
                  </a:txBody>
                  <a:tcPr/>
                </a:tc>
              </a:tr>
            </a:tbl>
          </a:graphicData>
        </a:graphic>
      </p:graphicFrame>
      <p:sp>
        <p:nvSpPr>
          <p:cNvPr id="611348" name="Slide Number Placeholder 5"/>
          <p:cNvSpPr>
            <a:spLocks noGrp="1"/>
          </p:cNvSpPr>
          <p:nvPr>
            <p:ph type="sldNum" sz="quarter" idx="10"/>
          </p:nvPr>
        </p:nvSpPr>
        <p:spPr>
          <a:noFill/>
        </p:spPr>
        <p:txBody>
          <a:bodyPr/>
          <a:lstStyle/>
          <a:p>
            <a:r>
              <a:rPr lang="en-US" smtClean="0">
                <a:latin typeface="Arial" charset="0"/>
              </a:rPr>
              <a:t>9-</a:t>
            </a:r>
            <a:fld id="{B171E417-AAD7-4B7C-88C8-3ED14FEDD172}" type="slidenum">
              <a:rPr lang="en-US" smtClean="0">
                <a:latin typeface="Arial" charset="0"/>
              </a:rPr>
              <a:pPr/>
              <a:t>14</a:t>
            </a:fld>
            <a:endParaRPr lang="en-US" smtClean="0">
              <a:latin typeface="Arial" charset="0"/>
            </a:endParaRPr>
          </a:p>
        </p:txBody>
      </p:sp>
      <p:sp>
        <p:nvSpPr>
          <p:cNvPr id="611349" name="Rectangle 10"/>
          <p:cNvSpPr>
            <a:spLocks noChangeArrowheads="1"/>
          </p:cNvSpPr>
          <p:nvPr/>
        </p:nvSpPr>
        <p:spPr bwMode="auto">
          <a:xfrm>
            <a:off x="611188" y="1196975"/>
            <a:ext cx="3503612" cy="355600"/>
          </a:xfrm>
          <a:prstGeom prst="rect">
            <a:avLst/>
          </a:prstGeom>
          <a:noFill/>
          <a:ln w="9525">
            <a:noFill/>
            <a:miter lim="800000"/>
            <a:headEnd/>
            <a:tailEnd/>
          </a:ln>
        </p:spPr>
        <p:txBody>
          <a:bodyPr wrap="none">
            <a:spAutoFit/>
          </a:bodyPr>
          <a:lstStyle/>
          <a:p>
            <a:pPr>
              <a:lnSpc>
                <a:spcPct val="95000"/>
              </a:lnSpc>
              <a:spcBef>
                <a:spcPct val="20000"/>
              </a:spcBef>
              <a:buClr>
                <a:schemeClr val="accent2"/>
              </a:buClr>
            </a:pPr>
            <a:r>
              <a:rPr lang="en-US" sz="1800">
                <a:solidFill>
                  <a:srgbClr val="CC0000"/>
                </a:solidFill>
              </a:rPr>
              <a:t>Null Hypothesis: H</a:t>
            </a:r>
            <a:r>
              <a:rPr lang="en-US" sz="1800" baseline="-25000">
                <a:solidFill>
                  <a:srgbClr val="CC0000"/>
                </a:solidFill>
              </a:rPr>
              <a:t>0</a:t>
            </a:r>
            <a:r>
              <a:rPr lang="en-US" sz="1800">
                <a:solidFill>
                  <a:srgbClr val="CC0000"/>
                </a:solidFill>
              </a:rPr>
              <a:t>: </a:t>
            </a:r>
            <a:r>
              <a:rPr lang="en-US" sz="1800">
                <a:solidFill>
                  <a:srgbClr val="CC0000"/>
                </a:solidFill>
                <a:latin typeface="Symbol" pitchFamily="18" charset="2"/>
              </a:rPr>
              <a:t>m</a:t>
            </a:r>
            <a:r>
              <a:rPr lang="en-US" sz="1800" baseline="-25000">
                <a:solidFill>
                  <a:srgbClr val="CC0000"/>
                </a:solidFill>
              </a:rPr>
              <a:t>1</a:t>
            </a:r>
            <a:r>
              <a:rPr lang="en-US" sz="1800">
                <a:solidFill>
                  <a:srgbClr val="CC0000"/>
                </a:solidFill>
              </a:rPr>
              <a:t> – </a:t>
            </a:r>
            <a:r>
              <a:rPr lang="en-US" sz="1800">
                <a:solidFill>
                  <a:srgbClr val="CC0000"/>
                </a:solidFill>
                <a:latin typeface="Symbol" pitchFamily="18" charset="2"/>
              </a:rPr>
              <a:t>m</a:t>
            </a:r>
            <a:r>
              <a:rPr lang="en-US" sz="1800" baseline="-25000">
                <a:solidFill>
                  <a:srgbClr val="CC0000"/>
                </a:solidFill>
              </a:rPr>
              <a:t>2</a:t>
            </a:r>
            <a:r>
              <a:rPr lang="en-US" sz="1800">
                <a:solidFill>
                  <a:srgbClr val="CC0000"/>
                </a:solidFill>
              </a:rPr>
              <a:t> = </a:t>
            </a:r>
            <a:r>
              <a:rPr lang="en-US" sz="1800" i="1">
                <a:solidFill>
                  <a:srgbClr val="CC0000"/>
                </a:solidFill>
              </a:rPr>
              <a:t>D</a:t>
            </a:r>
            <a:r>
              <a:rPr lang="en-US" sz="1800" baseline="-25000">
                <a:solidFill>
                  <a:srgbClr val="CC0000"/>
                </a:solidFill>
              </a:rPr>
              <a:t>0</a:t>
            </a:r>
            <a:endParaRPr lang="en-US" sz="1800"/>
          </a:p>
        </p:txBody>
      </p:sp>
      <p:sp>
        <p:nvSpPr>
          <p:cNvPr id="611350" name="TextBox 11"/>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L01</a:t>
            </a:r>
          </a:p>
        </p:txBody>
      </p:sp>
      <p:sp>
        <p:nvSpPr>
          <p:cNvPr id="611351" name="TextBox 12"/>
          <p:cNvSpPr txBox="1">
            <a:spLocks noChangeArrowheads="1"/>
          </p:cNvSpPr>
          <p:nvPr/>
        </p:nvSpPr>
        <p:spPr bwMode="auto">
          <a:xfrm>
            <a:off x="8458200" y="26035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L05</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914400"/>
          </a:xfrm>
        </p:spPr>
        <p:txBody>
          <a:bodyPr>
            <a:noAutofit/>
          </a:bodyPr>
          <a:lstStyle/>
          <a:p>
            <a:pPr eaLnBrk="1" hangingPunct="1">
              <a:defRPr/>
            </a:pPr>
            <a:r>
              <a:rPr lang="en-US" sz="3200" dirty="0" smtClean="0"/>
              <a:t>Example 9.2: The Bank Customer Waiting Time Case (Two-Tailed Alternative)</a:t>
            </a:r>
            <a:endParaRPr lang="en-US" sz="3200" dirty="0"/>
          </a:p>
        </p:txBody>
      </p:sp>
      <p:sp>
        <p:nvSpPr>
          <p:cNvPr id="612354" name="Content Placeholder 2"/>
          <p:cNvSpPr>
            <a:spLocks noGrp="1"/>
          </p:cNvSpPr>
          <p:nvPr>
            <p:ph idx="1"/>
          </p:nvPr>
        </p:nvSpPr>
        <p:spPr>
          <a:xfrm>
            <a:off x="636588" y="1066800"/>
            <a:ext cx="7924800" cy="5410200"/>
          </a:xfrm>
        </p:spPr>
        <p:txBody>
          <a:bodyPr/>
          <a:lstStyle/>
          <a:p>
            <a:pPr eaLnBrk="1" hangingPunct="1"/>
            <a:r>
              <a:rPr lang="en-US" smtClean="0"/>
              <a:t>Provide evidence supporting the claim that the new system produces a different mean bank customer waiting time</a:t>
            </a:r>
          </a:p>
          <a:p>
            <a:pPr eaLnBrk="1" hangingPunct="1"/>
            <a:r>
              <a:rPr lang="en-US" smtClean="0"/>
              <a:t>We will test </a:t>
            </a:r>
            <a:r>
              <a:rPr lang="en-US" b="1" smtClean="0">
                <a:solidFill>
                  <a:srgbClr val="CC0000"/>
                </a:solidFill>
              </a:rPr>
              <a:t>H</a:t>
            </a:r>
            <a:r>
              <a:rPr lang="en-US" b="1" baseline="-25000" smtClean="0">
                <a:solidFill>
                  <a:srgbClr val="CC0000"/>
                </a:solidFill>
              </a:rPr>
              <a:t>0</a:t>
            </a:r>
            <a:r>
              <a:rPr lang="en-US" b="1" smtClean="0">
                <a:solidFill>
                  <a:srgbClr val="CC0000"/>
                </a:solidFill>
              </a:rPr>
              <a:t>: </a:t>
            </a:r>
            <a:r>
              <a:rPr lang="el-GR" b="1" smtClean="0">
                <a:solidFill>
                  <a:srgbClr val="CC0000"/>
                </a:solidFill>
              </a:rPr>
              <a:t>μ</a:t>
            </a:r>
            <a:r>
              <a:rPr lang="en-US" b="1" baseline="-25000" smtClean="0">
                <a:solidFill>
                  <a:srgbClr val="CC0000"/>
                </a:solidFill>
              </a:rPr>
              <a:t>1</a:t>
            </a:r>
            <a:r>
              <a:rPr lang="en-US" b="1" smtClean="0">
                <a:solidFill>
                  <a:srgbClr val="CC0000"/>
                </a:solidFill>
              </a:rPr>
              <a:t> - </a:t>
            </a:r>
            <a:r>
              <a:rPr lang="el-GR" b="1" smtClean="0">
                <a:solidFill>
                  <a:srgbClr val="CC0000"/>
                </a:solidFill>
              </a:rPr>
              <a:t>μ </a:t>
            </a:r>
            <a:r>
              <a:rPr lang="en-US" b="1" baseline="-25000" smtClean="0">
                <a:solidFill>
                  <a:srgbClr val="CC0000"/>
                </a:solidFill>
              </a:rPr>
              <a:t>2</a:t>
            </a:r>
            <a:r>
              <a:rPr lang="en-US" b="1" smtClean="0">
                <a:solidFill>
                  <a:srgbClr val="CC0000"/>
                </a:solidFill>
              </a:rPr>
              <a:t> = 0 versus H</a:t>
            </a:r>
            <a:r>
              <a:rPr lang="en-US" b="1" baseline="-25000" smtClean="0">
                <a:solidFill>
                  <a:srgbClr val="CC0000"/>
                </a:solidFill>
              </a:rPr>
              <a:t>a</a:t>
            </a:r>
            <a:r>
              <a:rPr lang="en-US" b="1" smtClean="0">
                <a:solidFill>
                  <a:srgbClr val="CC0000"/>
                </a:solidFill>
              </a:rPr>
              <a:t>: </a:t>
            </a:r>
            <a:r>
              <a:rPr lang="el-GR" b="1" smtClean="0">
                <a:solidFill>
                  <a:srgbClr val="CC0000"/>
                </a:solidFill>
              </a:rPr>
              <a:t>μ </a:t>
            </a:r>
            <a:r>
              <a:rPr lang="en-US" b="1" baseline="-25000" smtClean="0">
                <a:solidFill>
                  <a:srgbClr val="CC0000"/>
                </a:solidFill>
              </a:rPr>
              <a:t>1</a:t>
            </a:r>
            <a:r>
              <a:rPr lang="en-US" b="1" smtClean="0">
                <a:solidFill>
                  <a:srgbClr val="CC0000"/>
                </a:solidFill>
              </a:rPr>
              <a:t> = </a:t>
            </a:r>
            <a:r>
              <a:rPr lang="el-GR" b="1" smtClean="0">
                <a:solidFill>
                  <a:srgbClr val="CC0000"/>
                </a:solidFill>
              </a:rPr>
              <a:t>μ </a:t>
            </a:r>
            <a:r>
              <a:rPr lang="en-US" b="1" baseline="-25000" smtClean="0">
                <a:solidFill>
                  <a:srgbClr val="CC0000"/>
                </a:solidFill>
              </a:rPr>
              <a:t>2</a:t>
            </a:r>
            <a:r>
              <a:rPr lang="en-US" b="1" smtClean="0">
                <a:solidFill>
                  <a:srgbClr val="CC0000"/>
                </a:solidFill>
              </a:rPr>
              <a:t> ≠ 0 </a:t>
            </a:r>
            <a:r>
              <a:rPr lang="en-US" smtClean="0"/>
              <a:t>at the </a:t>
            </a:r>
            <a:r>
              <a:rPr lang="en-US" b="1" smtClean="0"/>
              <a:t>0.05 level of significance</a:t>
            </a:r>
          </a:p>
          <a:p>
            <a:pPr eaLnBrk="1" hangingPunct="1"/>
            <a:r>
              <a:rPr lang="en-US" b="1" smtClean="0"/>
              <a:t>Reject </a:t>
            </a:r>
            <a:r>
              <a:rPr lang="en-US" b="1" smtClean="0">
                <a:solidFill>
                  <a:srgbClr val="CC0000"/>
                </a:solidFill>
              </a:rPr>
              <a:t>H</a:t>
            </a:r>
            <a:r>
              <a:rPr lang="en-US" b="1" baseline="-25000" smtClean="0">
                <a:solidFill>
                  <a:srgbClr val="CC0000"/>
                </a:solidFill>
              </a:rPr>
              <a:t>0</a:t>
            </a:r>
            <a:r>
              <a:rPr lang="en-US" b="1" smtClean="0">
                <a:solidFill>
                  <a:srgbClr val="CC0000"/>
                </a:solidFill>
              </a:rPr>
              <a:t>: </a:t>
            </a:r>
            <a:r>
              <a:rPr lang="el-GR" b="1" smtClean="0">
                <a:solidFill>
                  <a:srgbClr val="CC0000"/>
                </a:solidFill>
              </a:rPr>
              <a:t>μ</a:t>
            </a:r>
            <a:r>
              <a:rPr lang="en-US" b="1" baseline="-25000" smtClean="0">
                <a:solidFill>
                  <a:srgbClr val="CC0000"/>
                </a:solidFill>
              </a:rPr>
              <a:t>1</a:t>
            </a:r>
            <a:r>
              <a:rPr lang="en-US" b="1" smtClean="0">
                <a:solidFill>
                  <a:srgbClr val="CC0000"/>
                </a:solidFill>
              </a:rPr>
              <a:t> - </a:t>
            </a:r>
            <a:r>
              <a:rPr lang="el-GR" b="1" smtClean="0">
                <a:solidFill>
                  <a:srgbClr val="CC0000"/>
                </a:solidFill>
              </a:rPr>
              <a:t>μ </a:t>
            </a:r>
            <a:r>
              <a:rPr lang="en-US" b="1" baseline="-25000" smtClean="0">
                <a:solidFill>
                  <a:srgbClr val="CC0000"/>
                </a:solidFill>
              </a:rPr>
              <a:t>2</a:t>
            </a:r>
            <a:r>
              <a:rPr lang="en-US" b="1" smtClean="0">
                <a:solidFill>
                  <a:srgbClr val="CC0000"/>
                </a:solidFill>
              </a:rPr>
              <a:t> = 0</a:t>
            </a:r>
            <a:r>
              <a:rPr lang="en-US" b="1" smtClean="0"/>
              <a:t> if the value of  |z| is greater than z</a:t>
            </a:r>
            <a:r>
              <a:rPr lang="el-GR" b="1" baseline="-25000" smtClean="0"/>
              <a:t>α</a:t>
            </a:r>
            <a:r>
              <a:rPr lang="en-US" b="1" baseline="-25000" smtClean="0"/>
              <a:t>/2</a:t>
            </a:r>
            <a:r>
              <a:rPr lang="en-US" b="1" smtClean="0"/>
              <a:t> = z</a:t>
            </a:r>
            <a:r>
              <a:rPr lang="en-US" b="1" baseline="-25000" smtClean="0"/>
              <a:t>0.025</a:t>
            </a:r>
            <a:r>
              <a:rPr lang="en-US" b="1" smtClean="0"/>
              <a:t> = 1.96</a:t>
            </a:r>
            <a:endParaRPr lang="en-US" smtClean="0"/>
          </a:p>
        </p:txBody>
      </p:sp>
      <p:sp>
        <p:nvSpPr>
          <p:cNvPr id="612355" name="Slide Number Placeholder 3"/>
          <p:cNvSpPr>
            <a:spLocks noGrp="1"/>
          </p:cNvSpPr>
          <p:nvPr>
            <p:ph type="sldNum" sz="quarter" idx="10"/>
          </p:nvPr>
        </p:nvSpPr>
        <p:spPr>
          <a:noFill/>
        </p:spPr>
        <p:txBody>
          <a:bodyPr/>
          <a:lstStyle/>
          <a:p>
            <a:r>
              <a:rPr lang="en-US" smtClean="0">
                <a:latin typeface="Arial" charset="0"/>
              </a:rPr>
              <a:t>9-</a:t>
            </a:r>
            <a:fld id="{8C0E818A-EC46-4C84-AF58-2F9BA4CA541F}" type="slidenum">
              <a:rPr lang="en-US" smtClean="0">
                <a:latin typeface="Arial" charset="0"/>
              </a:rPr>
              <a:pPr/>
              <a:t>15</a:t>
            </a:fld>
            <a:endParaRPr lang="en-US" smtClean="0">
              <a:latin typeface="Arial" charset="0"/>
            </a:endParaRPr>
          </a:p>
        </p:txBody>
      </p:sp>
      <p:sp>
        <p:nvSpPr>
          <p:cNvPr id="612356" name="TextBox 4"/>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L03</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914400"/>
          </a:xfrm>
        </p:spPr>
        <p:txBody>
          <a:bodyPr>
            <a:noAutofit/>
          </a:bodyPr>
          <a:lstStyle/>
          <a:p>
            <a:pPr eaLnBrk="1" hangingPunct="1">
              <a:defRPr/>
            </a:pPr>
            <a:r>
              <a:rPr lang="en-US" sz="3200" dirty="0" smtClean="0"/>
              <a:t>The Bank Customer Waiting Time Case </a:t>
            </a:r>
            <a:br>
              <a:rPr lang="en-US" sz="3200" dirty="0" smtClean="0"/>
            </a:br>
            <a:r>
              <a:rPr lang="en-US" sz="3200" dirty="0" smtClean="0"/>
              <a:t>(Two-Tailed Alternative)</a:t>
            </a:r>
            <a:endParaRPr lang="en-US" sz="3200" dirty="0"/>
          </a:p>
        </p:txBody>
      </p:sp>
      <p:sp>
        <p:nvSpPr>
          <p:cNvPr id="3" name="Content Placeholder 2"/>
          <p:cNvSpPr>
            <a:spLocks noGrp="1"/>
          </p:cNvSpPr>
          <p:nvPr>
            <p:ph idx="1"/>
          </p:nvPr>
        </p:nvSpPr>
        <p:spPr>
          <a:xfrm>
            <a:off x="636588" y="1066800"/>
            <a:ext cx="7924800" cy="5410200"/>
          </a:xfrm>
        </p:spPr>
        <p:txBody>
          <a:bodyPr/>
          <a:lstStyle/>
          <a:p>
            <a:pPr eaLnBrk="1" hangingPunct="1"/>
            <a:r>
              <a:rPr lang="en-US" smtClean="0"/>
              <a:t>Use the sample and population data in Example 7.11 to calculate the test statistic</a:t>
            </a:r>
          </a:p>
          <a:p>
            <a:pPr eaLnBrk="1" hangingPunct="1"/>
            <a:endParaRPr lang="en-US" smtClean="0"/>
          </a:p>
          <a:p>
            <a:pPr eaLnBrk="1" hangingPunct="1"/>
            <a:endParaRPr lang="en-US" smtClean="0"/>
          </a:p>
          <a:p>
            <a:pPr eaLnBrk="1" hangingPunct="1"/>
            <a:endParaRPr lang="en-US" smtClean="0"/>
          </a:p>
          <a:p>
            <a:pPr lvl="1" eaLnBrk="1" hangingPunct="1"/>
            <a:r>
              <a:rPr lang="en-US" b="1" smtClean="0"/>
              <a:t>z = 14.21 is greater than z</a:t>
            </a:r>
            <a:r>
              <a:rPr lang="en-US" b="1" baseline="-25000" smtClean="0"/>
              <a:t>0.025</a:t>
            </a:r>
            <a:r>
              <a:rPr lang="en-US" b="1" smtClean="0"/>
              <a:t> = 1.96</a:t>
            </a:r>
          </a:p>
          <a:p>
            <a:pPr lvl="1" eaLnBrk="1" hangingPunct="1"/>
            <a:r>
              <a:rPr lang="en-US" b="1" smtClean="0"/>
              <a:t>reject </a:t>
            </a:r>
            <a:r>
              <a:rPr lang="en-US" b="1" smtClean="0">
                <a:solidFill>
                  <a:srgbClr val="CC0000"/>
                </a:solidFill>
              </a:rPr>
              <a:t>H</a:t>
            </a:r>
            <a:r>
              <a:rPr lang="en-US" b="1" baseline="-25000" smtClean="0">
                <a:solidFill>
                  <a:srgbClr val="CC0000"/>
                </a:solidFill>
              </a:rPr>
              <a:t>0</a:t>
            </a:r>
            <a:r>
              <a:rPr lang="en-US" b="1" smtClean="0">
                <a:solidFill>
                  <a:srgbClr val="CC0000"/>
                </a:solidFill>
              </a:rPr>
              <a:t>: </a:t>
            </a:r>
            <a:r>
              <a:rPr lang="el-GR" b="1" smtClean="0">
                <a:solidFill>
                  <a:srgbClr val="CC0000"/>
                </a:solidFill>
              </a:rPr>
              <a:t>μ</a:t>
            </a:r>
            <a:r>
              <a:rPr lang="en-US" b="1" baseline="-25000" smtClean="0">
                <a:solidFill>
                  <a:srgbClr val="CC0000"/>
                </a:solidFill>
              </a:rPr>
              <a:t>1</a:t>
            </a:r>
            <a:r>
              <a:rPr lang="en-US" b="1" smtClean="0">
                <a:solidFill>
                  <a:srgbClr val="CC0000"/>
                </a:solidFill>
              </a:rPr>
              <a:t> - </a:t>
            </a:r>
            <a:r>
              <a:rPr lang="el-GR" b="1" smtClean="0">
                <a:solidFill>
                  <a:srgbClr val="CC0000"/>
                </a:solidFill>
              </a:rPr>
              <a:t>μ </a:t>
            </a:r>
            <a:r>
              <a:rPr lang="en-US" b="1" baseline="-25000" smtClean="0">
                <a:solidFill>
                  <a:srgbClr val="CC0000"/>
                </a:solidFill>
              </a:rPr>
              <a:t>2</a:t>
            </a:r>
            <a:r>
              <a:rPr lang="en-US" b="1" smtClean="0">
                <a:solidFill>
                  <a:srgbClr val="CC0000"/>
                </a:solidFill>
              </a:rPr>
              <a:t> = 0 </a:t>
            </a:r>
            <a:r>
              <a:rPr lang="en-US" b="1" smtClean="0"/>
              <a:t>in favour of</a:t>
            </a:r>
          </a:p>
          <a:p>
            <a:pPr lvl="1" eaLnBrk="1" hangingPunct="1"/>
            <a:r>
              <a:rPr lang="en-US" b="1" smtClean="0">
                <a:solidFill>
                  <a:srgbClr val="CC0000"/>
                </a:solidFill>
              </a:rPr>
              <a:t>H</a:t>
            </a:r>
            <a:r>
              <a:rPr lang="en-US" b="1" baseline="-25000" smtClean="0">
                <a:solidFill>
                  <a:srgbClr val="CC0000"/>
                </a:solidFill>
              </a:rPr>
              <a:t>a</a:t>
            </a:r>
            <a:r>
              <a:rPr lang="en-US" b="1" smtClean="0">
                <a:solidFill>
                  <a:srgbClr val="CC0000"/>
                </a:solidFill>
              </a:rPr>
              <a:t>: </a:t>
            </a:r>
            <a:r>
              <a:rPr lang="el-GR" b="1" smtClean="0">
                <a:solidFill>
                  <a:srgbClr val="CC0000"/>
                </a:solidFill>
              </a:rPr>
              <a:t>μ </a:t>
            </a:r>
            <a:r>
              <a:rPr lang="en-US" b="1" baseline="-25000" smtClean="0">
                <a:solidFill>
                  <a:srgbClr val="CC0000"/>
                </a:solidFill>
              </a:rPr>
              <a:t>1</a:t>
            </a:r>
            <a:r>
              <a:rPr lang="en-US" b="1" smtClean="0">
                <a:solidFill>
                  <a:srgbClr val="CC0000"/>
                </a:solidFill>
              </a:rPr>
              <a:t> = </a:t>
            </a:r>
            <a:r>
              <a:rPr lang="el-GR" b="1" smtClean="0">
                <a:solidFill>
                  <a:srgbClr val="CC0000"/>
                </a:solidFill>
              </a:rPr>
              <a:t>μ </a:t>
            </a:r>
            <a:r>
              <a:rPr lang="en-US" b="1" baseline="-25000" smtClean="0">
                <a:solidFill>
                  <a:srgbClr val="CC0000"/>
                </a:solidFill>
              </a:rPr>
              <a:t>2</a:t>
            </a:r>
            <a:r>
              <a:rPr lang="en-US" b="1" smtClean="0">
                <a:solidFill>
                  <a:srgbClr val="CC0000"/>
                </a:solidFill>
              </a:rPr>
              <a:t> ≠ </a:t>
            </a:r>
            <a:r>
              <a:rPr lang="en-US" smtClean="0">
                <a:solidFill>
                  <a:srgbClr val="CC0000"/>
                </a:solidFill>
              </a:rPr>
              <a:t>0</a:t>
            </a:r>
          </a:p>
          <a:p>
            <a:pPr eaLnBrk="1" hangingPunct="1"/>
            <a:r>
              <a:rPr lang="en-US" smtClean="0"/>
              <a:t>Conclude that</a:t>
            </a:r>
            <a:r>
              <a:rPr lang="en-US" b="1" smtClean="0"/>
              <a:t> </a:t>
            </a:r>
            <a:r>
              <a:rPr lang="el-GR" b="1" smtClean="0"/>
              <a:t>μ</a:t>
            </a:r>
            <a:r>
              <a:rPr lang="en-US" b="1" baseline="-25000" smtClean="0"/>
              <a:t>1</a:t>
            </a:r>
            <a:r>
              <a:rPr lang="en-US" b="1" smtClean="0"/>
              <a:t> - </a:t>
            </a:r>
            <a:r>
              <a:rPr lang="el-GR" b="1" smtClean="0"/>
              <a:t>μ </a:t>
            </a:r>
            <a:r>
              <a:rPr lang="en-US" b="1" baseline="-25000" smtClean="0"/>
              <a:t>2</a:t>
            </a:r>
            <a:r>
              <a:rPr lang="en-US" b="1" smtClean="0"/>
              <a:t> </a:t>
            </a:r>
            <a:r>
              <a:rPr lang="en-US" smtClean="0"/>
              <a:t>is not equal to 0</a:t>
            </a:r>
          </a:p>
          <a:p>
            <a:pPr lvl="1" eaLnBrk="1" hangingPunct="1"/>
            <a:r>
              <a:rPr lang="en-US" smtClean="0"/>
              <a:t>There is a difference in the mean customer waiting times</a:t>
            </a:r>
            <a:endParaRPr lang="en-US" b="1" smtClean="0">
              <a:solidFill>
                <a:srgbClr val="CC0000"/>
              </a:solidFill>
            </a:endParaRPr>
          </a:p>
          <a:p>
            <a:pPr eaLnBrk="1" hangingPunct="1"/>
            <a:endParaRPr lang="en-US" smtClean="0"/>
          </a:p>
        </p:txBody>
      </p:sp>
      <p:sp>
        <p:nvSpPr>
          <p:cNvPr id="604165" name="Slide Number Placeholder 3"/>
          <p:cNvSpPr>
            <a:spLocks noGrp="1"/>
          </p:cNvSpPr>
          <p:nvPr>
            <p:ph type="sldNum" sz="quarter" idx="10"/>
          </p:nvPr>
        </p:nvSpPr>
        <p:spPr>
          <a:noFill/>
        </p:spPr>
        <p:txBody>
          <a:bodyPr/>
          <a:lstStyle/>
          <a:p>
            <a:r>
              <a:rPr lang="en-US" smtClean="0">
                <a:latin typeface="Arial" charset="0"/>
              </a:rPr>
              <a:t>9-</a:t>
            </a:r>
            <a:fld id="{43921785-98BD-4418-BD09-53163B42B99B}" type="slidenum">
              <a:rPr lang="en-US" smtClean="0">
                <a:latin typeface="Arial" charset="0"/>
              </a:rPr>
              <a:pPr/>
              <a:t>16</a:t>
            </a:fld>
            <a:endParaRPr lang="en-US" smtClean="0">
              <a:latin typeface="Arial" charset="0"/>
            </a:endParaRPr>
          </a:p>
        </p:txBody>
      </p:sp>
      <p:graphicFrame>
        <p:nvGraphicFramePr>
          <p:cNvPr id="604162" name="Object 2"/>
          <p:cNvGraphicFramePr>
            <a:graphicFrameLocks noChangeAspect="1"/>
          </p:cNvGraphicFramePr>
          <p:nvPr/>
        </p:nvGraphicFramePr>
        <p:xfrm>
          <a:off x="1692275" y="2205038"/>
          <a:ext cx="5672138" cy="1195387"/>
        </p:xfrm>
        <a:graphic>
          <a:graphicData uri="http://schemas.openxmlformats.org/presentationml/2006/ole">
            <p:oleObj spid="_x0000_s604162" name="Equation" r:id="rId3" imgW="3251160" imgH="685800" progId="Equation.3">
              <p:embed/>
            </p:oleObj>
          </a:graphicData>
        </a:graphic>
      </p:graphicFrame>
      <p:sp>
        <p:nvSpPr>
          <p:cNvPr id="604166" name="TextBox 5"/>
          <p:cNvSpPr txBox="1">
            <a:spLocks noChangeArrowheads="1"/>
          </p:cNvSpPr>
          <p:nvPr/>
        </p:nvSpPr>
        <p:spPr bwMode="auto">
          <a:xfrm>
            <a:off x="8458200" y="26035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L05</a:t>
            </a:r>
          </a:p>
        </p:txBody>
      </p:sp>
      <p:sp>
        <p:nvSpPr>
          <p:cNvPr id="604167" name="TextBox 6"/>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604162"/>
                                        </p:tgtEl>
                                        <p:attrNameLst>
                                          <p:attrName>style.visibility</p:attrName>
                                        </p:attrNameLst>
                                      </p:cBhvr>
                                      <p:to>
                                        <p:strVal val="visible"/>
                                      </p:to>
                                    </p:set>
                                    <p:anim calcmode="lin" valueType="num">
                                      <p:cBhvr>
                                        <p:cTn id="11" dur="500" fill="hold"/>
                                        <p:tgtEl>
                                          <p:spTgt spid="604162"/>
                                        </p:tgtEl>
                                        <p:attrNameLst>
                                          <p:attrName>ppt_w</p:attrName>
                                        </p:attrNameLst>
                                      </p:cBhvr>
                                      <p:tavLst>
                                        <p:tav tm="0">
                                          <p:val>
                                            <p:fltVal val="0"/>
                                          </p:val>
                                        </p:tav>
                                        <p:tav tm="100000">
                                          <p:val>
                                            <p:strVal val="#ppt_w"/>
                                          </p:val>
                                        </p:tav>
                                      </p:tavLst>
                                    </p:anim>
                                    <p:anim calcmode="lin" valueType="num">
                                      <p:cBhvr>
                                        <p:cTn id="12" dur="500" fill="hold"/>
                                        <p:tgtEl>
                                          <p:spTgt spid="604162"/>
                                        </p:tgtEl>
                                        <p:attrNameLst>
                                          <p:attrName>ppt_h</p:attrName>
                                        </p:attrNameLst>
                                      </p:cBhvr>
                                      <p:tavLst>
                                        <p:tav tm="0">
                                          <p:val>
                                            <p:fltVal val="0"/>
                                          </p:val>
                                        </p:tav>
                                        <p:tav tm="100000">
                                          <p:val>
                                            <p:strVal val="#ppt_h"/>
                                          </p:val>
                                        </p:tav>
                                      </p:tavLst>
                                    </p:anim>
                                    <p:animEffect transition="in" filter="fade">
                                      <p:cBhvr>
                                        <p:cTn id="13" dur="500"/>
                                        <p:tgtEl>
                                          <p:spTgt spid="604162"/>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914400"/>
          </a:xfrm>
        </p:spPr>
        <p:txBody>
          <a:bodyPr>
            <a:normAutofit/>
          </a:bodyPr>
          <a:lstStyle/>
          <a:p>
            <a:pPr eaLnBrk="1" hangingPunct="1">
              <a:defRPr/>
            </a:pPr>
            <a:r>
              <a:rPr lang="en-US" sz="2900" dirty="0" smtClean="0"/>
              <a:t>t Tests About a Difference in Population Means</a:t>
            </a:r>
            <a:endParaRPr lang="en-US" sz="2900" dirty="0"/>
          </a:p>
        </p:txBody>
      </p:sp>
      <p:sp>
        <p:nvSpPr>
          <p:cNvPr id="3" name="Content Placeholder 2"/>
          <p:cNvSpPr>
            <a:spLocks noGrp="1"/>
          </p:cNvSpPr>
          <p:nvPr>
            <p:ph idx="1"/>
          </p:nvPr>
        </p:nvSpPr>
        <p:spPr>
          <a:xfrm>
            <a:off x="636588" y="1066800"/>
            <a:ext cx="7924800" cy="5410200"/>
          </a:xfrm>
        </p:spPr>
        <p:txBody>
          <a:bodyPr/>
          <a:lstStyle/>
          <a:p>
            <a:pPr eaLnBrk="1" hangingPunct="1">
              <a:defRPr/>
            </a:pPr>
            <a:r>
              <a:rPr lang="en-US" dirty="0" smtClean="0"/>
              <a:t>Testing the null hypothesis </a:t>
            </a:r>
            <a:r>
              <a:rPr lang="en-US" dirty="0" smtClean="0">
                <a:solidFill>
                  <a:srgbClr val="CC0000"/>
                </a:solidFill>
              </a:rPr>
              <a:t>H</a:t>
            </a:r>
            <a:r>
              <a:rPr lang="en-US" baseline="-25000" dirty="0" smtClean="0">
                <a:solidFill>
                  <a:srgbClr val="CC0000"/>
                </a:solidFill>
              </a:rPr>
              <a:t>0</a:t>
            </a:r>
            <a:r>
              <a:rPr lang="en-US" dirty="0" smtClean="0">
                <a:solidFill>
                  <a:srgbClr val="CC0000"/>
                </a:solidFill>
              </a:rPr>
              <a:t>: </a:t>
            </a:r>
            <a:r>
              <a:rPr lang="el-GR" dirty="0" smtClean="0">
                <a:solidFill>
                  <a:srgbClr val="CC0000"/>
                </a:solidFill>
              </a:rPr>
              <a:t>μ</a:t>
            </a:r>
            <a:r>
              <a:rPr lang="en-US" baseline="-25000" dirty="0" smtClean="0">
                <a:solidFill>
                  <a:srgbClr val="CC0000"/>
                </a:solidFill>
              </a:rPr>
              <a:t>1</a:t>
            </a:r>
            <a:r>
              <a:rPr lang="en-US" dirty="0" smtClean="0">
                <a:solidFill>
                  <a:srgbClr val="CC0000"/>
                </a:solidFill>
              </a:rPr>
              <a:t> – </a:t>
            </a:r>
            <a:r>
              <a:rPr lang="el-GR" dirty="0" smtClean="0">
                <a:solidFill>
                  <a:srgbClr val="CC0000"/>
                </a:solidFill>
              </a:rPr>
              <a:t>μ</a:t>
            </a:r>
            <a:r>
              <a:rPr lang="en-US" baseline="-25000" dirty="0" smtClean="0">
                <a:solidFill>
                  <a:srgbClr val="CC0000"/>
                </a:solidFill>
              </a:rPr>
              <a:t>2</a:t>
            </a:r>
            <a:r>
              <a:rPr lang="en-US" dirty="0" smtClean="0">
                <a:solidFill>
                  <a:srgbClr val="CC0000"/>
                </a:solidFill>
              </a:rPr>
              <a:t> = D</a:t>
            </a:r>
            <a:r>
              <a:rPr lang="en-US" baseline="-25000" dirty="0" smtClean="0">
                <a:solidFill>
                  <a:srgbClr val="CC0000"/>
                </a:solidFill>
              </a:rPr>
              <a:t>0</a:t>
            </a:r>
            <a:r>
              <a:rPr lang="en-US" dirty="0" smtClean="0">
                <a:solidFill>
                  <a:srgbClr val="CC0000"/>
                </a:solidFill>
              </a:rPr>
              <a:t> </a:t>
            </a:r>
            <a:r>
              <a:rPr lang="en-US" dirty="0" smtClean="0"/>
              <a:t>under two conditions</a:t>
            </a:r>
          </a:p>
          <a:p>
            <a:pPr marL="914400" lvl="1" indent="-457200" eaLnBrk="1" hangingPunct="1">
              <a:buFont typeface="+mj-lt"/>
              <a:buAutoNum type="arabicPeriod"/>
              <a:defRPr/>
            </a:pPr>
            <a:r>
              <a:rPr lang="en-US" dirty="0" smtClean="0"/>
              <a:t>When variances are equal, </a:t>
            </a:r>
          </a:p>
          <a:p>
            <a:pPr marL="914400" lvl="1" indent="-457200" eaLnBrk="1" hangingPunct="1">
              <a:buFont typeface="+mj-lt"/>
              <a:buAutoNum type="arabicPeriod"/>
              <a:defRPr/>
            </a:pPr>
            <a:r>
              <a:rPr lang="en-US" dirty="0" smtClean="0"/>
              <a:t>When variances are unequal,</a:t>
            </a:r>
          </a:p>
          <a:p>
            <a:pPr marL="514350" indent="-457200" eaLnBrk="1" hangingPunct="1">
              <a:buFontTx/>
              <a:buNone/>
              <a:defRPr/>
            </a:pPr>
            <a:endParaRPr lang="en-US" dirty="0" smtClean="0"/>
          </a:p>
        </p:txBody>
      </p:sp>
      <p:sp>
        <p:nvSpPr>
          <p:cNvPr id="652294" name="Slide Number Placeholder 3"/>
          <p:cNvSpPr>
            <a:spLocks noGrp="1"/>
          </p:cNvSpPr>
          <p:nvPr>
            <p:ph type="sldNum" sz="quarter" idx="10"/>
          </p:nvPr>
        </p:nvSpPr>
        <p:spPr>
          <a:noFill/>
        </p:spPr>
        <p:txBody>
          <a:bodyPr/>
          <a:lstStyle/>
          <a:p>
            <a:r>
              <a:rPr lang="en-US" smtClean="0">
                <a:latin typeface="Arial" charset="0"/>
              </a:rPr>
              <a:t>9-</a:t>
            </a:r>
            <a:fld id="{AF2582A4-B88B-4E35-A075-7799BD90BC08}" type="slidenum">
              <a:rPr lang="en-US" smtClean="0">
                <a:latin typeface="Arial" charset="0"/>
              </a:rPr>
              <a:pPr/>
              <a:t>17</a:t>
            </a:fld>
            <a:endParaRPr lang="en-US" smtClean="0">
              <a:latin typeface="Arial" charset="0"/>
            </a:endParaRPr>
          </a:p>
        </p:txBody>
      </p:sp>
      <p:graphicFrame>
        <p:nvGraphicFramePr>
          <p:cNvPr id="652290" name="Object 2"/>
          <p:cNvGraphicFramePr>
            <a:graphicFrameLocks noChangeAspect="1"/>
          </p:cNvGraphicFramePr>
          <p:nvPr/>
        </p:nvGraphicFramePr>
        <p:xfrm>
          <a:off x="4427538" y="1989138"/>
          <a:ext cx="893762" cy="401637"/>
        </p:xfrm>
        <a:graphic>
          <a:graphicData uri="http://schemas.openxmlformats.org/presentationml/2006/ole">
            <p:oleObj spid="_x0000_s652290" name="Equation" r:id="rId3" imgW="507960" imgH="228600" progId="Equation.3">
              <p:embed/>
            </p:oleObj>
          </a:graphicData>
        </a:graphic>
      </p:graphicFrame>
      <p:graphicFrame>
        <p:nvGraphicFramePr>
          <p:cNvPr id="652291" name="Object 3"/>
          <p:cNvGraphicFramePr>
            <a:graphicFrameLocks noChangeAspect="1"/>
          </p:cNvGraphicFramePr>
          <p:nvPr/>
        </p:nvGraphicFramePr>
        <p:xfrm>
          <a:off x="4787900" y="2349500"/>
          <a:ext cx="893763" cy="401638"/>
        </p:xfrm>
        <a:graphic>
          <a:graphicData uri="http://schemas.openxmlformats.org/presentationml/2006/ole">
            <p:oleObj spid="_x0000_s652291" name="Equation" r:id="rId4" imgW="507960" imgH="228600" progId="Equation.3">
              <p:embed/>
            </p:oleObj>
          </a:graphicData>
        </a:graphic>
      </p:graphicFrame>
      <p:sp>
        <p:nvSpPr>
          <p:cNvPr id="652295" name="TextBox 8"/>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L02</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914400"/>
          </a:xfrm>
        </p:spPr>
        <p:txBody>
          <a:bodyPr>
            <a:normAutofit fontScale="90000"/>
          </a:bodyPr>
          <a:lstStyle/>
          <a:p>
            <a:pPr eaLnBrk="1" hangingPunct="1">
              <a:defRPr/>
            </a:pPr>
            <a:r>
              <a:rPr lang="en-US" sz="2900" dirty="0" smtClean="0"/>
              <a:t>t Tests About a Difference in Population Means</a:t>
            </a:r>
            <a:br>
              <a:rPr lang="en-US" sz="2900" dirty="0" smtClean="0"/>
            </a:br>
            <a:r>
              <a:rPr lang="en-US" sz="2900" dirty="0" smtClean="0"/>
              <a:t>Variances equal and unequal</a:t>
            </a:r>
            <a:endParaRPr lang="en-US" sz="2900" dirty="0"/>
          </a:p>
        </p:txBody>
      </p:sp>
      <p:sp>
        <p:nvSpPr>
          <p:cNvPr id="653322" name="Content Placeholder 2"/>
          <p:cNvSpPr>
            <a:spLocks noGrp="1"/>
          </p:cNvSpPr>
          <p:nvPr>
            <p:ph idx="1"/>
          </p:nvPr>
        </p:nvSpPr>
        <p:spPr>
          <a:xfrm>
            <a:off x="636588" y="1066800"/>
            <a:ext cx="7924800" cy="5410200"/>
          </a:xfrm>
        </p:spPr>
        <p:txBody>
          <a:bodyPr/>
          <a:lstStyle/>
          <a:p>
            <a:pPr marL="571500" indent="-514350" eaLnBrk="1" hangingPunct="1">
              <a:buFont typeface="Calibri" pitchFamily="34" charset="0"/>
              <a:buAutoNum type="arabicPeriod"/>
            </a:pPr>
            <a:r>
              <a:rPr lang="en-US" smtClean="0"/>
              <a:t>When </a:t>
            </a:r>
          </a:p>
          <a:p>
            <a:pPr marL="971550" lvl="1" indent="-514350" eaLnBrk="1" hangingPunct="1"/>
            <a:r>
              <a:rPr lang="en-US" smtClean="0"/>
              <a:t>The test statistic is: </a:t>
            </a:r>
          </a:p>
          <a:p>
            <a:pPr marL="971550" lvl="1" indent="-514350" eaLnBrk="1" hangingPunct="1"/>
            <a:endParaRPr lang="en-US" smtClean="0"/>
          </a:p>
          <a:p>
            <a:pPr marL="971550" lvl="1" indent="-514350" eaLnBrk="1" hangingPunct="1"/>
            <a:endParaRPr lang="en-US" smtClean="0"/>
          </a:p>
          <a:p>
            <a:pPr marL="971550" lvl="1" indent="-514350" eaLnBrk="1" hangingPunct="1"/>
            <a:endParaRPr lang="en-US" smtClean="0"/>
          </a:p>
          <a:p>
            <a:pPr marL="971550" lvl="1" indent="-514350" eaLnBrk="1" hangingPunct="1"/>
            <a:endParaRPr lang="en-US" smtClean="0"/>
          </a:p>
          <a:p>
            <a:pPr marL="971550" lvl="1" indent="-514350" eaLnBrk="1" hangingPunct="1"/>
            <a:endParaRPr lang="en-US" smtClean="0"/>
          </a:p>
          <a:p>
            <a:pPr marL="571500" indent="-514350" eaLnBrk="1" hangingPunct="1">
              <a:buFont typeface="Calibri" pitchFamily="34" charset="0"/>
              <a:buAutoNum type="arabicPeriod"/>
            </a:pPr>
            <a:r>
              <a:rPr lang="en-US" smtClean="0"/>
              <a:t>When</a:t>
            </a:r>
          </a:p>
          <a:p>
            <a:pPr marL="971550" lvl="1" indent="-514350" eaLnBrk="1" hangingPunct="1"/>
            <a:r>
              <a:rPr lang="en-US" smtClean="0"/>
              <a:t>The test statistic is:  </a:t>
            </a:r>
          </a:p>
        </p:txBody>
      </p:sp>
      <p:sp>
        <p:nvSpPr>
          <p:cNvPr id="653323" name="Slide Number Placeholder 3"/>
          <p:cNvSpPr>
            <a:spLocks noGrp="1"/>
          </p:cNvSpPr>
          <p:nvPr>
            <p:ph type="sldNum" sz="quarter" idx="10"/>
          </p:nvPr>
        </p:nvSpPr>
        <p:spPr>
          <a:noFill/>
        </p:spPr>
        <p:txBody>
          <a:bodyPr/>
          <a:lstStyle/>
          <a:p>
            <a:r>
              <a:rPr lang="en-US" smtClean="0">
                <a:latin typeface="Arial" charset="0"/>
              </a:rPr>
              <a:t>9-</a:t>
            </a:r>
            <a:fld id="{523E39BF-30AC-45A9-8EA1-A06DB6DB723F}" type="slidenum">
              <a:rPr lang="en-US" smtClean="0">
                <a:latin typeface="Arial" charset="0"/>
              </a:rPr>
              <a:pPr/>
              <a:t>18</a:t>
            </a:fld>
            <a:endParaRPr lang="en-US" smtClean="0">
              <a:latin typeface="Arial" charset="0"/>
            </a:endParaRPr>
          </a:p>
        </p:txBody>
      </p:sp>
      <p:graphicFrame>
        <p:nvGraphicFramePr>
          <p:cNvPr id="653314" name="Object 2"/>
          <p:cNvGraphicFramePr>
            <a:graphicFrameLocks noChangeAspect="1"/>
          </p:cNvGraphicFramePr>
          <p:nvPr/>
        </p:nvGraphicFramePr>
        <p:xfrm>
          <a:off x="2268538" y="1016000"/>
          <a:ext cx="1295400" cy="582613"/>
        </p:xfrm>
        <a:graphic>
          <a:graphicData uri="http://schemas.openxmlformats.org/presentationml/2006/ole">
            <p:oleObj spid="_x0000_s653314" name="Equation" r:id="rId3" imgW="507960" imgH="228600" progId="Equation.3">
              <p:embed/>
            </p:oleObj>
          </a:graphicData>
        </a:graphic>
      </p:graphicFrame>
      <p:graphicFrame>
        <p:nvGraphicFramePr>
          <p:cNvPr id="653317" name="Object 5"/>
          <p:cNvGraphicFramePr>
            <a:graphicFrameLocks noChangeAspect="1"/>
          </p:cNvGraphicFramePr>
          <p:nvPr/>
        </p:nvGraphicFramePr>
        <p:xfrm>
          <a:off x="3132138" y="2060575"/>
          <a:ext cx="2124075" cy="1368425"/>
        </p:xfrm>
        <a:graphic>
          <a:graphicData uri="http://schemas.openxmlformats.org/presentationml/2006/ole">
            <p:oleObj spid="_x0000_s653317" name="Equation" r:id="rId4" imgW="1104840" imgH="711000" progId="Equation.3">
              <p:embed/>
            </p:oleObj>
          </a:graphicData>
        </a:graphic>
      </p:graphicFrame>
      <p:graphicFrame>
        <p:nvGraphicFramePr>
          <p:cNvPr id="653318" name="Object 6"/>
          <p:cNvGraphicFramePr>
            <a:graphicFrameLocks noChangeAspect="1"/>
          </p:cNvGraphicFramePr>
          <p:nvPr/>
        </p:nvGraphicFramePr>
        <p:xfrm>
          <a:off x="2268538" y="3716338"/>
          <a:ext cx="1281112" cy="576262"/>
        </p:xfrm>
        <a:graphic>
          <a:graphicData uri="http://schemas.openxmlformats.org/presentationml/2006/ole">
            <p:oleObj spid="_x0000_s653318" name="Equation" r:id="rId5" imgW="507960" imgH="228600" progId="Equation.3">
              <p:embed/>
            </p:oleObj>
          </a:graphicData>
        </a:graphic>
      </p:graphicFrame>
      <p:graphicFrame>
        <p:nvGraphicFramePr>
          <p:cNvPr id="653319" name="Object 7"/>
          <p:cNvGraphicFramePr>
            <a:graphicFrameLocks noChangeAspect="1"/>
          </p:cNvGraphicFramePr>
          <p:nvPr/>
        </p:nvGraphicFramePr>
        <p:xfrm>
          <a:off x="1692275" y="4797425"/>
          <a:ext cx="2208213" cy="1428750"/>
        </p:xfrm>
        <a:graphic>
          <a:graphicData uri="http://schemas.openxmlformats.org/presentationml/2006/ole">
            <p:oleObj spid="_x0000_s653319" name="Equation" r:id="rId6" imgW="1079280" imgH="698400" progId="Equation.3">
              <p:embed/>
            </p:oleObj>
          </a:graphicData>
        </a:graphic>
      </p:graphicFrame>
      <p:graphicFrame>
        <p:nvGraphicFramePr>
          <p:cNvPr id="653320" name="Object 8"/>
          <p:cNvGraphicFramePr>
            <a:graphicFrameLocks noChangeAspect="1"/>
          </p:cNvGraphicFramePr>
          <p:nvPr/>
        </p:nvGraphicFramePr>
        <p:xfrm>
          <a:off x="4284663" y="4797425"/>
          <a:ext cx="4470400" cy="1562100"/>
        </p:xfrm>
        <a:graphic>
          <a:graphicData uri="http://schemas.openxmlformats.org/presentationml/2006/ole">
            <p:oleObj spid="_x0000_s653320" name="Equation" r:id="rId7" imgW="2616120" imgH="914400" progId="Equation.3">
              <p:embed/>
            </p:oleObj>
          </a:graphicData>
        </a:graphic>
      </p:graphicFrame>
      <p:sp>
        <p:nvSpPr>
          <p:cNvPr id="653324" name="TextBox 11"/>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L02</a:t>
            </a:r>
          </a:p>
        </p:txBody>
      </p:sp>
      <p:sp>
        <p:nvSpPr>
          <p:cNvPr id="653325" name="TextBox 12"/>
          <p:cNvSpPr txBox="1">
            <a:spLocks noChangeArrowheads="1"/>
          </p:cNvSpPr>
          <p:nvPr/>
        </p:nvSpPr>
        <p:spPr bwMode="auto">
          <a:xfrm>
            <a:off x="8458200" y="26035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L05</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p:cNvSpPr>
            <a:spLocks noGrp="1" noChangeArrowheads="1"/>
          </p:cNvSpPr>
          <p:nvPr>
            <p:ph type="title"/>
          </p:nvPr>
        </p:nvSpPr>
        <p:spPr>
          <a:xfrm>
            <a:off x="329393" y="12287"/>
            <a:ext cx="8482705" cy="1176518"/>
          </a:xfrm>
        </p:spPr>
        <p:txBody>
          <a:bodyPr lIns="90488" tIns="44450" rIns="90488" bIns="44450" anchor="b">
            <a:normAutofit/>
          </a:bodyPr>
          <a:lstStyle/>
          <a:p>
            <a:pPr eaLnBrk="1" hangingPunct="1">
              <a:defRPr/>
            </a:pPr>
            <a:r>
              <a:rPr lang="en-US" sz="1800" dirty="0"/>
              <a:t>Small Sample Intervals and Tests about</a:t>
            </a:r>
            <a:br>
              <a:rPr lang="en-US" sz="1800" dirty="0"/>
            </a:br>
            <a:r>
              <a:rPr lang="en-US" sz="1800" dirty="0"/>
              <a:t>Differences in Means When Variances are Not </a:t>
            </a:r>
            <a:r>
              <a:rPr lang="en-US" sz="1800" dirty="0" smtClean="0"/>
              <a:t>Equal</a:t>
            </a:r>
            <a:br>
              <a:rPr lang="en-US" sz="1800" dirty="0" smtClean="0"/>
            </a:br>
            <a:r>
              <a:rPr lang="en-US" sz="1800" dirty="0" smtClean="0"/>
              <a:t>Summary </a:t>
            </a:r>
            <a:endParaRPr lang="en-US" sz="1800" dirty="0"/>
          </a:p>
        </p:txBody>
      </p:sp>
      <p:sp>
        <p:nvSpPr>
          <p:cNvPr id="570382" name="Content Placeholder 14"/>
          <p:cNvSpPr>
            <a:spLocks noGrp="1"/>
          </p:cNvSpPr>
          <p:nvPr>
            <p:ph idx="1"/>
          </p:nvPr>
        </p:nvSpPr>
        <p:spPr>
          <a:xfrm>
            <a:off x="636588" y="1187450"/>
            <a:ext cx="7924800" cy="5410200"/>
          </a:xfrm>
        </p:spPr>
        <p:txBody>
          <a:bodyPr/>
          <a:lstStyle/>
          <a:p>
            <a:pPr eaLnBrk="1" hangingPunct="1"/>
            <a:r>
              <a:rPr lang="en-US" smtClean="0"/>
              <a:t>If sampled populations are both normal, but sample sizes and variances differ substantially, small-sample estimation and testing can be based on the following  “unequal variance” procedure</a:t>
            </a:r>
          </a:p>
          <a:p>
            <a:pPr eaLnBrk="1" hangingPunct="1"/>
            <a:endParaRPr lang="en-US" smtClean="0"/>
          </a:p>
        </p:txBody>
      </p:sp>
      <p:sp>
        <p:nvSpPr>
          <p:cNvPr id="570383" name="Slide Number Placeholder 13"/>
          <p:cNvSpPr>
            <a:spLocks noGrp="1"/>
          </p:cNvSpPr>
          <p:nvPr>
            <p:ph type="sldNum" sz="quarter" idx="10"/>
          </p:nvPr>
        </p:nvSpPr>
        <p:spPr>
          <a:noFill/>
        </p:spPr>
        <p:txBody>
          <a:bodyPr/>
          <a:lstStyle/>
          <a:p>
            <a:r>
              <a:rPr lang="en-US" smtClean="0">
                <a:latin typeface="Arial" charset="0"/>
              </a:rPr>
              <a:t>9-</a:t>
            </a:r>
            <a:fld id="{CD70748F-D4AA-4E90-A556-176D83B250E6}" type="slidenum">
              <a:rPr lang="en-US" smtClean="0">
                <a:latin typeface="Arial" charset="0"/>
              </a:rPr>
              <a:pPr/>
              <a:t>19</a:t>
            </a:fld>
            <a:endParaRPr lang="en-US" smtClean="0">
              <a:latin typeface="Arial" charset="0"/>
            </a:endParaRPr>
          </a:p>
        </p:txBody>
      </p:sp>
      <p:graphicFrame>
        <p:nvGraphicFramePr>
          <p:cNvPr id="570372" name="Object 4"/>
          <p:cNvGraphicFramePr>
            <a:graphicFrameLocks noChangeAspect="1"/>
          </p:cNvGraphicFramePr>
          <p:nvPr/>
        </p:nvGraphicFramePr>
        <p:xfrm>
          <a:off x="1116013" y="3357563"/>
          <a:ext cx="3090862" cy="1066800"/>
        </p:xfrm>
        <a:graphic>
          <a:graphicData uri="http://schemas.openxmlformats.org/presentationml/2006/ole">
            <p:oleObj spid="_x0000_s570372" name="Equation" r:id="rId4" imgW="1434960" imgH="495000" progId="Equation.3">
              <p:embed/>
            </p:oleObj>
          </a:graphicData>
        </a:graphic>
      </p:graphicFrame>
      <p:grpSp>
        <p:nvGrpSpPr>
          <p:cNvPr id="570384" name="Group 5"/>
          <p:cNvGrpSpPr>
            <a:grpSpLocks/>
          </p:cNvGrpSpPr>
          <p:nvPr/>
        </p:nvGrpSpPr>
        <p:grpSpPr bwMode="auto">
          <a:xfrm>
            <a:off x="1476375" y="2852738"/>
            <a:ext cx="6226175" cy="1928812"/>
            <a:chOff x="1071" y="1570"/>
            <a:chExt cx="3922" cy="1215"/>
          </a:xfrm>
        </p:grpSpPr>
        <p:sp>
          <p:nvSpPr>
            <p:cNvPr id="570374" name="Text Box 6"/>
            <p:cNvSpPr txBox="1">
              <a:spLocks noChangeArrowheads="1"/>
            </p:cNvSpPr>
            <p:nvPr/>
          </p:nvSpPr>
          <p:spPr bwMode="auto">
            <a:xfrm>
              <a:off x="1071" y="1570"/>
              <a:ext cx="1552" cy="271"/>
            </a:xfrm>
            <a:prstGeom prst="rect">
              <a:avLst/>
            </a:prstGeom>
            <a:noFill/>
            <a:ln w="9525">
              <a:noFill/>
              <a:miter lim="800000"/>
              <a:headEnd/>
              <a:tailEnd/>
            </a:ln>
            <a:effectLst/>
          </p:spPr>
          <p:txBody>
            <a:bodyPr wrap="none">
              <a:spAutoFit/>
            </a:bodyPr>
            <a:lstStyle/>
            <a:p>
              <a:pPr eaLnBrk="0" hangingPunct="0">
                <a:defRPr/>
              </a:pPr>
              <a:r>
                <a:rPr lang="en-US" sz="2200" b="1" dirty="0">
                  <a:latin typeface="+mn-lt"/>
                </a:rPr>
                <a:t>Confidence Interval</a:t>
              </a:r>
            </a:p>
          </p:txBody>
        </p:sp>
        <p:grpSp>
          <p:nvGrpSpPr>
            <p:cNvPr id="570390" name="Group 7"/>
            <p:cNvGrpSpPr>
              <a:grpSpLocks/>
            </p:cNvGrpSpPr>
            <p:nvPr/>
          </p:nvGrpSpPr>
          <p:grpSpPr bwMode="auto">
            <a:xfrm>
              <a:off x="3555" y="1570"/>
              <a:ext cx="1438" cy="1215"/>
              <a:chOff x="3793" y="1698"/>
              <a:chExt cx="1438" cy="1215"/>
            </a:xfrm>
          </p:grpSpPr>
          <p:sp>
            <p:nvSpPr>
              <p:cNvPr id="570376" name="Text Box 8"/>
              <p:cNvSpPr txBox="1">
                <a:spLocks noChangeArrowheads="1"/>
              </p:cNvSpPr>
              <p:nvPr/>
            </p:nvSpPr>
            <p:spPr bwMode="auto">
              <a:xfrm>
                <a:off x="3980" y="1698"/>
                <a:ext cx="1033" cy="271"/>
              </a:xfrm>
              <a:prstGeom prst="rect">
                <a:avLst/>
              </a:prstGeom>
              <a:noFill/>
              <a:ln w="9525">
                <a:noFill/>
                <a:miter lim="800000"/>
                <a:headEnd/>
                <a:tailEnd/>
              </a:ln>
              <a:effectLst/>
            </p:spPr>
            <p:txBody>
              <a:bodyPr wrap="none">
                <a:spAutoFit/>
              </a:bodyPr>
              <a:lstStyle/>
              <a:p>
                <a:pPr eaLnBrk="0" hangingPunct="0">
                  <a:defRPr/>
                </a:pPr>
                <a:r>
                  <a:rPr lang="en-US" sz="2200" b="1" dirty="0">
                    <a:latin typeface="+mn-lt"/>
                  </a:rPr>
                  <a:t>Test Statistic</a:t>
                </a:r>
              </a:p>
            </p:txBody>
          </p:sp>
          <p:graphicFrame>
            <p:nvGraphicFramePr>
              <p:cNvPr id="570377" name="Object 9"/>
              <p:cNvGraphicFramePr>
                <a:graphicFrameLocks noChangeAspect="1"/>
              </p:cNvGraphicFramePr>
              <p:nvPr/>
            </p:nvGraphicFramePr>
            <p:xfrm>
              <a:off x="3793" y="1966"/>
              <a:ext cx="1438" cy="947"/>
            </p:xfrm>
            <a:graphic>
              <a:graphicData uri="http://schemas.openxmlformats.org/presentationml/2006/ole">
                <p:oleObj spid="_x0000_s570377" name="Equation" r:id="rId5" imgW="1041120" imgH="685800" progId="Equation.3">
                  <p:embed/>
                </p:oleObj>
              </a:graphicData>
            </a:graphic>
          </p:graphicFrame>
        </p:grpSp>
      </p:grpSp>
      <p:grpSp>
        <p:nvGrpSpPr>
          <p:cNvPr id="570385" name="Group 10"/>
          <p:cNvGrpSpPr>
            <a:grpSpLocks/>
          </p:cNvGrpSpPr>
          <p:nvPr/>
        </p:nvGrpSpPr>
        <p:grpSpPr bwMode="auto">
          <a:xfrm>
            <a:off x="1116013" y="4652963"/>
            <a:ext cx="7123112" cy="1862137"/>
            <a:chOff x="1020" y="3058"/>
            <a:chExt cx="4487" cy="1173"/>
          </a:xfrm>
        </p:grpSpPr>
        <p:sp>
          <p:nvSpPr>
            <p:cNvPr id="570379" name="Text Box 11"/>
            <p:cNvSpPr txBox="1">
              <a:spLocks noChangeArrowheads="1"/>
            </p:cNvSpPr>
            <p:nvPr/>
          </p:nvSpPr>
          <p:spPr bwMode="auto">
            <a:xfrm>
              <a:off x="1020" y="3058"/>
              <a:ext cx="4487" cy="252"/>
            </a:xfrm>
            <a:prstGeom prst="rect">
              <a:avLst/>
            </a:prstGeom>
            <a:noFill/>
            <a:ln w="9525">
              <a:noFill/>
              <a:miter lim="800000"/>
              <a:headEnd/>
              <a:tailEnd/>
            </a:ln>
            <a:effectLst/>
          </p:spPr>
          <p:txBody>
            <a:bodyPr wrap="none">
              <a:spAutoFit/>
            </a:bodyPr>
            <a:lstStyle/>
            <a:p>
              <a:pPr eaLnBrk="0" hangingPunct="0">
                <a:defRPr/>
              </a:pPr>
              <a:r>
                <a:rPr lang="en-US" sz="2000" dirty="0">
                  <a:latin typeface="+mn-lt"/>
                </a:rPr>
                <a:t>For both the interval and test, the degrees of freedom are equal to</a:t>
              </a:r>
            </a:p>
          </p:txBody>
        </p:sp>
        <p:graphicFrame>
          <p:nvGraphicFramePr>
            <p:cNvPr id="570380" name="Object 12"/>
            <p:cNvGraphicFramePr>
              <a:graphicFrameLocks noChangeAspect="1"/>
            </p:cNvGraphicFramePr>
            <p:nvPr/>
          </p:nvGraphicFramePr>
          <p:xfrm>
            <a:off x="2202" y="3335"/>
            <a:ext cx="1855" cy="896"/>
          </p:xfrm>
          <a:graphic>
            <a:graphicData uri="http://schemas.openxmlformats.org/presentationml/2006/ole">
              <p:oleObj spid="_x0000_s570380" name="Equation" r:id="rId6" imgW="1473120" imgH="711000" progId="Equation.3">
                <p:embed/>
              </p:oleObj>
            </a:graphicData>
          </a:graphic>
        </p:graphicFrame>
      </p:grpSp>
      <p:sp>
        <p:nvSpPr>
          <p:cNvPr id="570386" name="TextBox 15"/>
          <p:cNvSpPr txBox="1">
            <a:spLocks noChangeArrowheads="1"/>
          </p:cNvSpPr>
          <p:nvPr/>
        </p:nvSpPr>
        <p:spPr bwMode="auto">
          <a:xfrm>
            <a:off x="8458200" y="26035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L05</a:t>
            </a:r>
          </a:p>
        </p:txBody>
      </p:sp>
      <p:sp>
        <p:nvSpPr>
          <p:cNvPr id="570387" name="TextBox 16"/>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L02</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a:xfrm>
            <a:off x="608428" y="0"/>
            <a:ext cx="7924800" cy="914400"/>
          </a:xfrm>
        </p:spPr>
        <p:txBody>
          <a:bodyPr/>
          <a:lstStyle/>
          <a:p>
            <a:pPr eaLnBrk="1" hangingPunct="1">
              <a:defRPr/>
            </a:pPr>
            <a:r>
              <a:rPr lang="en-US" sz="3600"/>
              <a:t>Statistical Inferences Based on</a:t>
            </a:r>
            <a:br>
              <a:rPr lang="en-US" sz="3600"/>
            </a:br>
            <a:r>
              <a:rPr lang="en-US" sz="2400"/>
              <a:t>Two Samples</a:t>
            </a:r>
          </a:p>
        </p:txBody>
      </p:sp>
      <p:sp>
        <p:nvSpPr>
          <p:cNvPr id="515075" name="Rectangle 3"/>
          <p:cNvSpPr>
            <a:spLocks noGrp="1" noChangeArrowheads="1"/>
          </p:cNvSpPr>
          <p:nvPr>
            <p:ph idx="1"/>
          </p:nvPr>
        </p:nvSpPr>
        <p:spPr>
          <a:xfrm>
            <a:off x="636588" y="908050"/>
            <a:ext cx="7924800" cy="5568950"/>
          </a:xfrm>
        </p:spPr>
        <p:txBody>
          <a:bodyPr/>
          <a:lstStyle/>
          <a:p>
            <a:pPr marL="635000" indent="-635000" eaLnBrk="1" hangingPunct="1">
              <a:lnSpc>
                <a:spcPct val="90000"/>
              </a:lnSpc>
              <a:buFontTx/>
              <a:buNone/>
            </a:pPr>
            <a:r>
              <a:rPr lang="en-US" smtClean="0"/>
              <a:t>9.1	</a:t>
            </a:r>
            <a:r>
              <a:rPr lang="en-US" u="sng" smtClean="0">
                <a:solidFill>
                  <a:schemeClr val="hlink"/>
                </a:solidFill>
                <a:hlinkClick r:id="rId2" action="ppaction://hlinksldjump" tooltip="Click this link to go to the section"/>
              </a:rPr>
              <a:t>z Tests about a Difference in Population Means: One-Tailed Alternative</a:t>
            </a:r>
            <a:endParaRPr lang="en-US" u="sng" smtClean="0">
              <a:solidFill>
                <a:schemeClr val="hlink"/>
              </a:solidFill>
            </a:endParaRPr>
          </a:p>
          <a:p>
            <a:pPr marL="635000" indent="-635000" eaLnBrk="1" hangingPunct="1">
              <a:buFontTx/>
              <a:buNone/>
            </a:pPr>
            <a:r>
              <a:rPr lang="en-US" smtClean="0"/>
              <a:t>9.2  </a:t>
            </a:r>
            <a:r>
              <a:rPr lang="en-US" u="sng" smtClean="0">
                <a:solidFill>
                  <a:schemeClr val="hlink"/>
                </a:solidFill>
                <a:hlinkClick r:id="rId3" action="ppaction://hlinksldjump" tooltip="Click this link to go to the section"/>
              </a:rPr>
              <a:t>z Tests about a Difference in Population Means: Two-Tailed Alternative</a:t>
            </a:r>
            <a:endParaRPr lang="en-US" smtClean="0"/>
          </a:p>
          <a:p>
            <a:pPr marL="635000" indent="-635000" eaLnBrk="1" hangingPunct="1">
              <a:buFontTx/>
              <a:buNone/>
            </a:pPr>
            <a:r>
              <a:rPr lang="en-US" smtClean="0"/>
              <a:t>9.3	</a:t>
            </a:r>
            <a:r>
              <a:rPr lang="en-US" u="sng" smtClean="0">
                <a:solidFill>
                  <a:schemeClr val="hlink"/>
                </a:solidFill>
                <a:hlinkClick r:id="rId4" action="ppaction://hlinksldjump" tooltip="Click this link to go to the section"/>
              </a:rPr>
              <a:t>t Tests about a Difference in Population Means: One-Tailed Alternative</a:t>
            </a:r>
            <a:endParaRPr lang="en-US" u="sng" smtClean="0">
              <a:solidFill>
                <a:schemeClr val="hlink"/>
              </a:solidFill>
            </a:endParaRPr>
          </a:p>
          <a:p>
            <a:pPr marL="635000" indent="-635000" eaLnBrk="1" hangingPunct="1">
              <a:buFontTx/>
              <a:buNone/>
            </a:pPr>
            <a:r>
              <a:rPr lang="en-US" smtClean="0"/>
              <a:t>9.4  </a:t>
            </a:r>
            <a:r>
              <a:rPr lang="en-US" u="sng" smtClean="0">
                <a:solidFill>
                  <a:schemeClr val="hlink"/>
                </a:solidFill>
                <a:hlinkClick r:id="rId5" action="ppaction://hlinksldjump" tooltip="Click this link to go to the section"/>
              </a:rPr>
              <a:t>t Tests about a Difference in Population Means: Two-Tailed Alternative</a:t>
            </a:r>
            <a:endParaRPr lang="en-US" smtClean="0"/>
          </a:p>
          <a:p>
            <a:pPr marL="635000" indent="-635000" eaLnBrk="1" hangingPunct="1">
              <a:buFontTx/>
              <a:buNone/>
            </a:pPr>
            <a:r>
              <a:rPr lang="en-US" smtClean="0"/>
              <a:t>9.5	</a:t>
            </a:r>
            <a:r>
              <a:rPr lang="en-US" u="sng" smtClean="0">
                <a:solidFill>
                  <a:schemeClr val="hlink"/>
                </a:solidFill>
                <a:hlinkClick r:id="rId6" action="ppaction://hlinksldjump" tooltip="Click this link to go to the section"/>
              </a:rPr>
              <a:t>z Tests about a Difference in Population Proportions</a:t>
            </a:r>
            <a:endParaRPr lang="en-US" u="sng" smtClean="0">
              <a:solidFill>
                <a:schemeClr val="hlink"/>
              </a:solidFill>
            </a:endParaRPr>
          </a:p>
          <a:p>
            <a:pPr marL="635000" indent="-635000" eaLnBrk="1" hangingPunct="1">
              <a:buFontTx/>
              <a:buNone/>
            </a:pPr>
            <a:r>
              <a:rPr lang="en-US" smtClean="0"/>
              <a:t>9.6  </a:t>
            </a:r>
            <a:r>
              <a:rPr lang="en-US" u="sng" smtClean="0">
                <a:solidFill>
                  <a:schemeClr val="hlink"/>
                </a:solidFill>
                <a:hlinkClick r:id="rId7" action="ppaction://hlinksldjump" tooltip="Click this link to go to the section"/>
              </a:rPr>
              <a:t>F Tests about a Difference in Population Variances</a:t>
            </a:r>
            <a:endParaRPr lang="en-US" u="sng" smtClean="0">
              <a:solidFill>
                <a:schemeClr val="hlink"/>
              </a:solidFill>
            </a:endParaRPr>
          </a:p>
          <a:p>
            <a:pPr marL="635000" indent="-635000" eaLnBrk="1" hangingPunct="1">
              <a:buFontTx/>
              <a:buNone/>
            </a:pPr>
            <a:endParaRPr lang="en-US" u="sng" smtClean="0">
              <a:solidFill>
                <a:schemeClr val="hlink"/>
              </a:solidFill>
            </a:endParaRPr>
          </a:p>
          <a:p>
            <a:pPr marL="635000" indent="-635000" eaLnBrk="1" hangingPunct="1">
              <a:lnSpc>
                <a:spcPct val="90000"/>
              </a:lnSpc>
              <a:buFontTx/>
              <a:buNone/>
            </a:pPr>
            <a:endParaRPr lang="en-US" smtClean="0"/>
          </a:p>
        </p:txBody>
      </p:sp>
      <p:sp>
        <p:nvSpPr>
          <p:cNvPr id="22531" name="Slide Number Placeholder 5"/>
          <p:cNvSpPr>
            <a:spLocks noGrp="1"/>
          </p:cNvSpPr>
          <p:nvPr>
            <p:ph type="sldNum" sz="quarter" idx="10"/>
          </p:nvPr>
        </p:nvSpPr>
        <p:spPr>
          <a:noFill/>
        </p:spPr>
        <p:txBody>
          <a:bodyPr/>
          <a:lstStyle/>
          <a:p>
            <a:r>
              <a:rPr lang="en-US" smtClean="0">
                <a:latin typeface="Arial" charset="0"/>
              </a:rPr>
              <a:t>9-</a:t>
            </a:r>
            <a:fld id="{53BC00D0-7573-436E-B390-39128FD21C93}" type="slidenum">
              <a:rPr lang="en-US" smtClean="0">
                <a:latin typeface="Arial" charset="0"/>
              </a:rPr>
              <a:pPr/>
              <a:t>2</a:t>
            </a:fld>
            <a:endParaRPr lang="en-US"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5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5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5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5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50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50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914400"/>
          </a:xfrm>
        </p:spPr>
        <p:txBody>
          <a:bodyPr>
            <a:normAutofit/>
          </a:bodyPr>
          <a:lstStyle/>
          <a:p>
            <a:pPr eaLnBrk="1" hangingPunct="1">
              <a:defRPr/>
            </a:pPr>
            <a:r>
              <a:rPr lang="en-US" sz="3200" dirty="0" smtClean="0"/>
              <a:t>t Tests Rejection Rules </a:t>
            </a:r>
            <a:endParaRPr lang="en-US" sz="3200" dirty="0"/>
          </a:p>
        </p:txBody>
      </p:sp>
      <p:graphicFrame>
        <p:nvGraphicFramePr>
          <p:cNvPr id="5" name="Content Placeholder 4"/>
          <p:cNvGraphicFramePr>
            <a:graphicFrameLocks noGrp="1"/>
          </p:cNvGraphicFramePr>
          <p:nvPr>
            <p:ph idx="1"/>
          </p:nvPr>
        </p:nvGraphicFramePr>
        <p:xfrm>
          <a:off x="636588" y="1522413"/>
          <a:ext cx="7924800" cy="4211637"/>
        </p:xfrm>
        <a:graphic>
          <a:graphicData uri="http://schemas.openxmlformats.org/drawingml/2006/table">
            <a:tbl>
              <a:tblPr firstRow="1" bandRow="1">
                <a:tableStyleId>{5C22544A-7EE6-4342-B048-85BDC9FD1C3A}</a:tableStyleId>
              </a:tblPr>
              <a:tblGrid>
                <a:gridCol w="2999308"/>
                <a:gridCol w="1800200"/>
                <a:gridCol w="3125292"/>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mn-lt"/>
                        </a:rPr>
                        <a:t>Alternative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mn-lt"/>
                        </a:rPr>
                        <a:t>Reject H</a:t>
                      </a:r>
                      <a:r>
                        <a:rPr lang="en-US" sz="1800" b="1" baseline="-25000" dirty="0" smtClean="0">
                          <a:solidFill>
                            <a:schemeClr val="tx1"/>
                          </a:solidFill>
                          <a:latin typeface="+mn-lt"/>
                        </a:rPr>
                        <a:t>0</a:t>
                      </a:r>
                      <a:r>
                        <a:rPr lang="en-US" sz="1800" b="1" dirty="0" smtClean="0">
                          <a:solidFill>
                            <a:schemeClr val="tx1"/>
                          </a:solidFill>
                          <a:latin typeface="+mn-lt"/>
                        </a:rPr>
                        <a:t> if:</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mn-lt"/>
                        </a:rPr>
                        <a:t>p-value</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CC0000"/>
                          </a:solidFill>
                          <a:latin typeface="+mn-lt"/>
                        </a:rPr>
                        <a:t>H</a:t>
                      </a:r>
                      <a:r>
                        <a:rPr lang="en-US" sz="1800" baseline="-25000" dirty="0" smtClean="0">
                          <a:solidFill>
                            <a:srgbClr val="CC0000"/>
                          </a:solidFill>
                          <a:latin typeface="+mn-lt"/>
                        </a:rPr>
                        <a:t>a</a:t>
                      </a:r>
                      <a:r>
                        <a:rPr lang="en-US" sz="1800" dirty="0" smtClean="0">
                          <a:solidFill>
                            <a:srgbClr val="CC0000"/>
                          </a:solidFill>
                          <a:latin typeface="+mn-lt"/>
                        </a:rPr>
                        <a:t>: </a:t>
                      </a:r>
                      <a:r>
                        <a:rPr lang="el-GR" sz="1800" dirty="0" smtClean="0">
                          <a:solidFill>
                            <a:srgbClr val="CC0000"/>
                          </a:solidFill>
                          <a:latin typeface="+mn-lt"/>
                        </a:rPr>
                        <a:t>μ</a:t>
                      </a:r>
                      <a:r>
                        <a:rPr lang="en-US" sz="1800" baseline="-25000" dirty="0" smtClean="0">
                          <a:solidFill>
                            <a:srgbClr val="CC0000"/>
                          </a:solidFill>
                          <a:latin typeface="+mn-lt"/>
                        </a:rPr>
                        <a:t>1</a:t>
                      </a:r>
                      <a:r>
                        <a:rPr lang="en-US" sz="1800" baseline="0" dirty="0" smtClean="0">
                          <a:solidFill>
                            <a:srgbClr val="CC0000"/>
                          </a:solidFill>
                          <a:latin typeface="+mn-lt"/>
                        </a:rPr>
                        <a:t> – </a:t>
                      </a:r>
                      <a:r>
                        <a:rPr lang="el-GR" sz="1800" dirty="0" smtClean="0">
                          <a:solidFill>
                            <a:srgbClr val="CC0000"/>
                          </a:solidFill>
                          <a:latin typeface="+mn-lt"/>
                        </a:rPr>
                        <a:t>μ</a:t>
                      </a:r>
                      <a:r>
                        <a:rPr lang="en-US" sz="1800" baseline="-25000" dirty="0" smtClean="0">
                          <a:solidFill>
                            <a:srgbClr val="CC0000"/>
                          </a:solidFill>
                          <a:latin typeface="+mn-lt"/>
                        </a:rPr>
                        <a:t>2 </a:t>
                      </a:r>
                      <a:r>
                        <a:rPr lang="en-US" sz="1800" b="1" dirty="0" smtClean="0">
                          <a:solidFill>
                            <a:srgbClr val="CC0000"/>
                          </a:solidFill>
                          <a:latin typeface="+mn-lt"/>
                        </a:rPr>
                        <a:t>&gt;</a:t>
                      </a:r>
                      <a:r>
                        <a:rPr lang="en-US" sz="1800" dirty="0" smtClean="0">
                          <a:solidFill>
                            <a:srgbClr val="CC0000"/>
                          </a:solidFill>
                          <a:latin typeface="+mn-lt"/>
                        </a:rPr>
                        <a:t> </a:t>
                      </a:r>
                      <a:r>
                        <a:rPr lang="en-US" sz="1800" i="1" dirty="0" smtClean="0">
                          <a:solidFill>
                            <a:srgbClr val="CC0000"/>
                          </a:solidFill>
                          <a:latin typeface="+mn-lt"/>
                        </a:rPr>
                        <a:t>D</a:t>
                      </a:r>
                      <a:r>
                        <a:rPr lang="en-US" sz="1800" baseline="-25000" dirty="0" smtClean="0">
                          <a:solidFill>
                            <a:srgbClr val="CC0000"/>
                          </a:solidFill>
                          <a:latin typeface="+mn-lt"/>
                        </a:rPr>
                        <a:t>0 </a:t>
                      </a:r>
                      <a:r>
                        <a:rPr lang="en-US" sz="1800" baseline="0" dirty="0" smtClean="0">
                          <a:solidFill>
                            <a:srgbClr val="CC0000"/>
                          </a:solidFill>
                          <a:latin typeface="+mn-lt"/>
                        </a:rPr>
                        <a:t> (One-Tailed)</a:t>
                      </a:r>
                      <a:endParaRPr lang="en-US" sz="1800" baseline="-25000" dirty="0" smtClean="0">
                        <a:solidFill>
                          <a:srgbClr val="CC0000"/>
                        </a:solidFill>
                        <a:latin typeface="+mn-lt"/>
                      </a:endParaRPr>
                    </a:p>
                  </a:txBody>
                  <a:tcPr/>
                </a:tc>
                <a:tc>
                  <a:txBody>
                    <a:bodyPr/>
                    <a:lstStyle/>
                    <a:p>
                      <a:r>
                        <a:rPr lang="en-US" dirty="0" smtClean="0">
                          <a:solidFill>
                            <a:srgbClr val="CC0000"/>
                          </a:solidFill>
                        </a:rPr>
                        <a:t>t</a:t>
                      </a:r>
                      <a:r>
                        <a:rPr lang="en-US" baseline="0" dirty="0" smtClean="0">
                          <a:solidFill>
                            <a:srgbClr val="CC0000"/>
                          </a:solidFill>
                        </a:rPr>
                        <a:t> &gt; t</a:t>
                      </a:r>
                      <a:r>
                        <a:rPr lang="el-GR" baseline="-25000" dirty="0" smtClean="0">
                          <a:solidFill>
                            <a:srgbClr val="CC0000"/>
                          </a:solidFill>
                        </a:rPr>
                        <a:t>α</a:t>
                      </a:r>
                      <a:endParaRPr lang="en-US" baseline="-25000" dirty="0">
                        <a:solidFill>
                          <a:srgbClr val="CC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CC0000"/>
                          </a:solidFill>
                          <a:latin typeface="+mn-lt"/>
                        </a:rPr>
                        <a:t>Area under </a:t>
                      </a:r>
                      <a:r>
                        <a:rPr lang="en-US" sz="1800" i="1" dirty="0" smtClean="0">
                          <a:solidFill>
                            <a:srgbClr val="CC0000"/>
                          </a:solidFill>
                          <a:latin typeface="+mn-lt"/>
                        </a:rPr>
                        <a:t>t</a:t>
                      </a:r>
                      <a:r>
                        <a:rPr lang="en-US" sz="1800" dirty="0" smtClean="0">
                          <a:solidFill>
                            <a:srgbClr val="CC0000"/>
                          </a:solidFill>
                          <a:latin typeface="+mn-lt"/>
                        </a:rPr>
                        <a:t> distribution to the right of </a:t>
                      </a:r>
                      <a:r>
                        <a:rPr lang="en-US" sz="1800" i="1" dirty="0" smtClean="0">
                          <a:solidFill>
                            <a:srgbClr val="CC0000"/>
                          </a:solidFill>
                          <a:latin typeface="+mn-lt"/>
                        </a:rPr>
                        <a:t>t</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CC0000"/>
                          </a:solidFill>
                          <a:latin typeface="+mn-lt"/>
                        </a:rPr>
                        <a:t>H</a:t>
                      </a:r>
                      <a:r>
                        <a:rPr lang="en-US" sz="1800" baseline="-25000" dirty="0" smtClean="0">
                          <a:solidFill>
                            <a:srgbClr val="CC0000"/>
                          </a:solidFill>
                          <a:latin typeface="+mn-lt"/>
                        </a:rPr>
                        <a:t>a</a:t>
                      </a:r>
                      <a:r>
                        <a:rPr lang="en-US" sz="1800" dirty="0" smtClean="0">
                          <a:solidFill>
                            <a:srgbClr val="CC0000"/>
                          </a:solidFill>
                          <a:latin typeface="+mn-lt"/>
                        </a:rPr>
                        <a:t>: </a:t>
                      </a:r>
                      <a:r>
                        <a:rPr lang="el-GR" sz="1800" dirty="0" smtClean="0">
                          <a:solidFill>
                            <a:srgbClr val="CC0000"/>
                          </a:solidFill>
                          <a:latin typeface="+mn-lt"/>
                        </a:rPr>
                        <a:t>μ</a:t>
                      </a:r>
                      <a:r>
                        <a:rPr lang="en-US" sz="1800" baseline="-25000" dirty="0" smtClean="0">
                          <a:solidFill>
                            <a:srgbClr val="CC0000"/>
                          </a:solidFill>
                          <a:latin typeface="+mn-lt"/>
                        </a:rPr>
                        <a:t>1</a:t>
                      </a:r>
                      <a:r>
                        <a:rPr lang="en-US" sz="1800" baseline="0" dirty="0" smtClean="0">
                          <a:solidFill>
                            <a:srgbClr val="CC0000"/>
                          </a:solidFill>
                          <a:latin typeface="+mn-lt"/>
                        </a:rPr>
                        <a:t> – </a:t>
                      </a:r>
                      <a:r>
                        <a:rPr lang="el-GR" sz="1800" dirty="0" smtClean="0">
                          <a:solidFill>
                            <a:srgbClr val="CC0000"/>
                          </a:solidFill>
                          <a:latin typeface="+mn-lt"/>
                        </a:rPr>
                        <a:t>μ</a:t>
                      </a:r>
                      <a:r>
                        <a:rPr lang="en-US" sz="1800" baseline="-25000" dirty="0" smtClean="0">
                          <a:solidFill>
                            <a:srgbClr val="CC0000"/>
                          </a:solidFill>
                          <a:latin typeface="+mn-lt"/>
                        </a:rPr>
                        <a:t>2 </a:t>
                      </a:r>
                      <a:r>
                        <a:rPr lang="en-US" sz="1800" b="1" dirty="0" smtClean="0">
                          <a:solidFill>
                            <a:srgbClr val="CC0000"/>
                          </a:solidFill>
                          <a:latin typeface="+mn-lt"/>
                        </a:rPr>
                        <a:t>&lt;</a:t>
                      </a:r>
                      <a:r>
                        <a:rPr lang="en-US" sz="1800" dirty="0" smtClean="0">
                          <a:solidFill>
                            <a:srgbClr val="CC0000"/>
                          </a:solidFill>
                          <a:latin typeface="+mn-lt"/>
                        </a:rPr>
                        <a:t> </a:t>
                      </a:r>
                      <a:r>
                        <a:rPr lang="en-US" sz="1800" i="1" dirty="0" smtClean="0">
                          <a:solidFill>
                            <a:srgbClr val="CC0000"/>
                          </a:solidFill>
                          <a:latin typeface="+mn-lt"/>
                        </a:rPr>
                        <a:t>D</a:t>
                      </a:r>
                      <a:r>
                        <a:rPr lang="en-US" sz="1800" baseline="-25000" dirty="0" smtClean="0">
                          <a:solidFill>
                            <a:srgbClr val="CC0000"/>
                          </a:solidFill>
                          <a:latin typeface="+mn-lt"/>
                        </a:rPr>
                        <a:t>0 </a:t>
                      </a:r>
                      <a:r>
                        <a:rPr lang="en-US" sz="1800" baseline="0" dirty="0" smtClean="0">
                          <a:solidFill>
                            <a:srgbClr val="CC0000"/>
                          </a:solidFill>
                          <a:latin typeface="+mn-lt"/>
                        </a:rPr>
                        <a:t>(One-Tailed)</a:t>
                      </a:r>
                      <a:endParaRPr lang="en-US" sz="1800" baseline="-25000" dirty="0" smtClean="0">
                        <a:solidFill>
                          <a:srgbClr val="CC0000"/>
                        </a:solidFill>
                        <a:latin typeface="+mn-lt"/>
                      </a:endParaRPr>
                    </a:p>
                  </a:txBody>
                  <a:tcPr/>
                </a:tc>
                <a:tc>
                  <a:txBody>
                    <a:bodyPr/>
                    <a:lstStyle/>
                    <a:p>
                      <a:r>
                        <a:rPr lang="en-US" dirty="0" smtClean="0">
                          <a:solidFill>
                            <a:srgbClr val="CC0000"/>
                          </a:solidFill>
                        </a:rPr>
                        <a:t>t</a:t>
                      </a:r>
                      <a:r>
                        <a:rPr lang="en-US" baseline="0" dirty="0" smtClean="0">
                          <a:solidFill>
                            <a:srgbClr val="CC0000"/>
                          </a:solidFill>
                        </a:rPr>
                        <a:t> &lt; -t</a:t>
                      </a:r>
                      <a:r>
                        <a:rPr lang="el-GR" baseline="-25000" dirty="0" smtClean="0">
                          <a:solidFill>
                            <a:srgbClr val="CC0000"/>
                          </a:solidFill>
                        </a:rPr>
                        <a:t>α</a:t>
                      </a:r>
                      <a:endParaRPr lang="en-US" dirty="0">
                        <a:solidFill>
                          <a:srgbClr val="CC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CC0000"/>
                          </a:solidFill>
                          <a:latin typeface="+mn-lt"/>
                        </a:rPr>
                        <a:t>Area under </a:t>
                      </a:r>
                      <a:r>
                        <a:rPr lang="en-US" sz="1800" i="1" dirty="0" smtClean="0">
                          <a:solidFill>
                            <a:srgbClr val="CC0000"/>
                          </a:solidFill>
                          <a:latin typeface="+mn-lt"/>
                        </a:rPr>
                        <a:t>t</a:t>
                      </a:r>
                      <a:r>
                        <a:rPr lang="en-US" sz="1800" dirty="0" smtClean="0">
                          <a:solidFill>
                            <a:srgbClr val="CC0000"/>
                          </a:solidFill>
                          <a:latin typeface="+mn-lt"/>
                        </a:rPr>
                        <a:t> distribution to the left of </a:t>
                      </a:r>
                      <a:r>
                        <a:rPr lang="en-US" sz="1800" i="1" dirty="0" smtClean="0">
                          <a:solidFill>
                            <a:srgbClr val="CC0000"/>
                          </a:solidFill>
                          <a:latin typeface="+mn-lt"/>
                        </a:rPr>
                        <a:t>t</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CC0000"/>
                          </a:solidFill>
                          <a:latin typeface="+mn-lt"/>
                        </a:rPr>
                        <a:t>H</a:t>
                      </a:r>
                      <a:r>
                        <a:rPr lang="en-US" sz="1800" baseline="-25000" dirty="0" smtClean="0">
                          <a:solidFill>
                            <a:srgbClr val="CC0000"/>
                          </a:solidFill>
                          <a:latin typeface="+mn-lt"/>
                        </a:rPr>
                        <a:t>a</a:t>
                      </a:r>
                      <a:r>
                        <a:rPr lang="en-US" sz="1800" dirty="0" smtClean="0">
                          <a:solidFill>
                            <a:srgbClr val="CC0000"/>
                          </a:solidFill>
                          <a:latin typeface="+mn-lt"/>
                        </a:rPr>
                        <a:t>: </a:t>
                      </a:r>
                      <a:r>
                        <a:rPr lang="el-GR" sz="1800" dirty="0" smtClean="0">
                          <a:solidFill>
                            <a:srgbClr val="CC0000"/>
                          </a:solidFill>
                          <a:latin typeface="+mn-lt"/>
                        </a:rPr>
                        <a:t>μ</a:t>
                      </a:r>
                      <a:r>
                        <a:rPr lang="en-US" sz="1800" baseline="-25000" dirty="0" smtClean="0">
                          <a:solidFill>
                            <a:srgbClr val="CC0000"/>
                          </a:solidFill>
                          <a:latin typeface="+mn-lt"/>
                        </a:rPr>
                        <a:t>1</a:t>
                      </a:r>
                      <a:r>
                        <a:rPr lang="en-US" sz="1800" baseline="0" dirty="0" smtClean="0">
                          <a:solidFill>
                            <a:srgbClr val="CC0000"/>
                          </a:solidFill>
                          <a:latin typeface="+mn-lt"/>
                        </a:rPr>
                        <a:t> – </a:t>
                      </a:r>
                      <a:r>
                        <a:rPr lang="el-GR" sz="1800" dirty="0" smtClean="0">
                          <a:solidFill>
                            <a:srgbClr val="CC0000"/>
                          </a:solidFill>
                          <a:latin typeface="+mn-lt"/>
                        </a:rPr>
                        <a:t>μ</a:t>
                      </a:r>
                      <a:r>
                        <a:rPr lang="en-US" sz="1800" baseline="-25000" dirty="0" smtClean="0">
                          <a:solidFill>
                            <a:srgbClr val="CC0000"/>
                          </a:solidFill>
                          <a:latin typeface="+mn-lt"/>
                        </a:rPr>
                        <a:t>2 </a:t>
                      </a:r>
                      <a:r>
                        <a:rPr lang="en-US" sz="1800" dirty="0" smtClean="0">
                          <a:solidFill>
                            <a:srgbClr val="CC0000"/>
                          </a:solidFill>
                          <a:latin typeface="+mn-lt"/>
                        </a:rPr>
                        <a:t> </a:t>
                      </a:r>
                      <a:r>
                        <a:rPr lang="en-US" sz="1800" b="1" dirty="0" smtClean="0">
                          <a:solidFill>
                            <a:srgbClr val="CC0000"/>
                          </a:solidFill>
                          <a:latin typeface="+mn-lt"/>
                          <a:cs typeface="Times New Roman" pitchFamily="18" charset="0"/>
                        </a:rPr>
                        <a:t>≠</a:t>
                      </a:r>
                      <a:r>
                        <a:rPr lang="en-US" sz="1800" dirty="0" smtClean="0">
                          <a:solidFill>
                            <a:srgbClr val="CC0000"/>
                          </a:solidFill>
                          <a:latin typeface="+mn-lt"/>
                        </a:rPr>
                        <a:t> </a:t>
                      </a:r>
                      <a:r>
                        <a:rPr lang="en-US" sz="1800" i="1" dirty="0" smtClean="0">
                          <a:solidFill>
                            <a:srgbClr val="CC0000"/>
                          </a:solidFill>
                          <a:latin typeface="+mn-lt"/>
                        </a:rPr>
                        <a:t>D</a:t>
                      </a:r>
                      <a:r>
                        <a:rPr lang="en-US" sz="1800" baseline="-25000" dirty="0" smtClean="0">
                          <a:solidFill>
                            <a:srgbClr val="CC0000"/>
                          </a:solidFill>
                          <a:latin typeface="+mn-lt"/>
                        </a:rPr>
                        <a:t>0 </a:t>
                      </a:r>
                      <a:r>
                        <a:rPr lang="en-US" sz="1800" baseline="0" dirty="0" smtClean="0">
                          <a:solidFill>
                            <a:srgbClr val="CC0000"/>
                          </a:solidFill>
                          <a:latin typeface="+mn-lt"/>
                        </a:rPr>
                        <a:t> (Two-Tailed)</a:t>
                      </a:r>
                      <a:endParaRPr lang="en-US" sz="1800" baseline="-25000" dirty="0" smtClean="0">
                        <a:solidFill>
                          <a:srgbClr val="CC0000"/>
                        </a:solidFill>
                        <a:latin typeface="+mn-lt"/>
                      </a:endParaRPr>
                    </a:p>
                  </a:txBody>
                  <a:tcPr/>
                </a:tc>
                <a:tc>
                  <a:txBody>
                    <a:bodyPr/>
                    <a:lstStyle/>
                    <a:p>
                      <a:r>
                        <a:rPr lang="en-US" dirty="0" smtClean="0">
                          <a:solidFill>
                            <a:srgbClr val="CC0000"/>
                          </a:solidFill>
                        </a:rPr>
                        <a:t>|t|</a:t>
                      </a:r>
                      <a:r>
                        <a:rPr lang="en-US" baseline="0" dirty="0" smtClean="0">
                          <a:solidFill>
                            <a:srgbClr val="CC0000"/>
                          </a:solidFill>
                        </a:rPr>
                        <a:t> &gt; t</a:t>
                      </a:r>
                      <a:r>
                        <a:rPr lang="el-GR" baseline="-25000" dirty="0" smtClean="0">
                          <a:solidFill>
                            <a:srgbClr val="CC0000"/>
                          </a:solidFill>
                        </a:rPr>
                        <a:t>α</a:t>
                      </a:r>
                      <a:r>
                        <a:rPr lang="en-US" baseline="-25000" dirty="0" smtClean="0">
                          <a:solidFill>
                            <a:srgbClr val="CC0000"/>
                          </a:solidFill>
                        </a:rPr>
                        <a:t>/2 </a:t>
                      </a:r>
                      <a:r>
                        <a:rPr lang="en-US" baseline="0" dirty="0" smtClean="0">
                          <a:solidFill>
                            <a:srgbClr val="CC0000"/>
                          </a:solidFill>
                        </a:rPr>
                        <a:t>   *</a:t>
                      </a:r>
                      <a:endParaRPr lang="en-US" dirty="0">
                        <a:solidFill>
                          <a:srgbClr val="CC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CC0000"/>
                          </a:solidFill>
                          <a:latin typeface="+mn-lt"/>
                        </a:rPr>
                        <a:t>Twice the area under </a:t>
                      </a:r>
                      <a:r>
                        <a:rPr lang="en-US" sz="1800" i="1" dirty="0" smtClean="0">
                          <a:solidFill>
                            <a:srgbClr val="CC0000"/>
                          </a:solidFill>
                          <a:latin typeface="+mn-lt"/>
                        </a:rPr>
                        <a:t>t</a:t>
                      </a:r>
                      <a:r>
                        <a:rPr lang="en-US" sz="1800" dirty="0" smtClean="0">
                          <a:solidFill>
                            <a:srgbClr val="CC0000"/>
                          </a:solidFill>
                          <a:latin typeface="+mn-lt"/>
                        </a:rPr>
                        <a:t> distribution to the right of </a:t>
                      </a:r>
                      <a:r>
                        <a:rPr lang="en-US" sz="1800" i="0" dirty="0" smtClean="0">
                          <a:solidFill>
                            <a:srgbClr val="CC0000"/>
                          </a:solidFill>
                          <a:latin typeface="+mn-lt"/>
                        </a:rPr>
                        <a:t>|t|</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where </a:t>
                      </a:r>
                      <a:r>
                        <a:rPr lang="en-US" sz="1800" i="1" dirty="0" err="1" smtClean="0">
                          <a:latin typeface="+mn-lt"/>
                        </a:rPr>
                        <a:t>t</a:t>
                      </a:r>
                      <a:r>
                        <a:rPr lang="en-US" sz="1800" i="0" baseline="-25000" dirty="0" err="1" smtClean="0">
                          <a:latin typeface="+mn-lt"/>
                        </a:rPr>
                        <a:t>α</a:t>
                      </a:r>
                      <a:r>
                        <a:rPr lang="en-US" sz="1800" dirty="0" smtClean="0">
                          <a:latin typeface="+mn-lt"/>
                        </a:rPr>
                        <a:t>, </a:t>
                      </a:r>
                      <a:r>
                        <a:rPr lang="en-US" sz="1800" i="1" dirty="0" err="1" smtClean="0">
                          <a:latin typeface="+mn-lt"/>
                        </a:rPr>
                        <a:t>t</a:t>
                      </a:r>
                      <a:r>
                        <a:rPr lang="en-US" sz="1800" i="0" baseline="-25000" dirty="0" err="1" smtClean="0">
                          <a:latin typeface="+mn-lt"/>
                        </a:rPr>
                        <a:t>α</a:t>
                      </a:r>
                      <a:r>
                        <a:rPr lang="en-US" sz="1800" baseline="-25000" dirty="0" smtClean="0">
                          <a:latin typeface="+mn-lt"/>
                        </a:rPr>
                        <a:t>/2</a:t>
                      </a:r>
                      <a:r>
                        <a:rPr lang="en-US" sz="1800" dirty="0" smtClean="0">
                          <a:latin typeface="+mn-lt"/>
                        </a:rPr>
                        <a:t>, and p-values are based on (</a:t>
                      </a:r>
                      <a:r>
                        <a:rPr lang="en-US" sz="1800" i="1" dirty="0" smtClean="0">
                          <a:latin typeface="+mn-lt"/>
                        </a:rPr>
                        <a:t>n</a:t>
                      </a:r>
                      <a:r>
                        <a:rPr lang="en-US" sz="1800" i="1" baseline="-25000" dirty="0" smtClean="0">
                          <a:latin typeface="+mn-lt"/>
                        </a:rPr>
                        <a:t>1</a:t>
                      </a:r>
                      <a:r>
                        <a:rPr lang="en-US" sz="1800" dirty="0" smtClean="0">
                          <a:latin typeface="+mn-lt"/>
                        </a:rPr>
                        <a:t> +</a:t>
                      </a:r>
                      <a:r>
                        <a:rPr lang="en-US" sz="1800" baseline="0" dirty="0" smtClean="0">
                          <a:latin typeface="+mn-lt"/>
                        </a:rPr>
                        <a:t> n</a:t>
                      </a:r>
                      <a:r>
                        <a:rPr lang="en-US" sz="1800" baseline="-25000" dirty="0" smtClean="0">
                          <a:latin typeface="+mn-lt"/>
                        </a:rPr>
                        <a:t>2</a:t>
                      </a:r>
                      <a:r>
                        <a:rPr lang="en-US" sz="1800" baseline="0" dirty="0" smtClean="0">
                          <a:latin typeface="+mn-lt"/>
                        </a:rPr>
                        <a:t> - 2</a:t>
                      </a:r>
                      <a:r>
                        <a:rPr lang="en-US" sz="1800" dirty="0" smtClean="0">
                          <a:latin typeface="+mn-lt"/>
                        </a:rPr>
                        <a:t>) degrees of freedom</a:t>
                      </a:r>
                      <a:endParaRPr lang="en-US"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 either </a:t>
                      </a:r>
                      <a:r>
                        <a:rPr lang="en-US" sz="1800" i="1" dirty="0" smtClean="0">
                          <a:latin typeface="+mn-lt"/>
                        </a:rPr>
                        <a:t>t</a:t>
                      </a:r>
                      <a:r>
                        <a:rPr lang="en-US" sz="1800" dirty="0" smtClean="0">
                          <a:latin typeface="+mn-lt"/>
                        </a:rPr>
                        <a:t> &gt; </a:t>
                      </a:r>
                      <a:r>
                        <a:rPr lang="en-US" sz="1800" i="1" dirty="0" err="1" smtClean="0">
                          <a:latin typeface="+mn-lt"/>
                        </a:rPr>
                        <a:t>α</a:t>
                      </a:r>
                      <a:r>
                        <a:rPr lang="en-US" sz="1800" baseline="-25000" dirty="0" err="1" smtClean="0">
                          <a:latin typeface="+mn-lt"/>
                        </a:rPr>
                        <a:t>a</a:t>
                      </a:r>
                      <a:r>
                        <a:rPr lang="en-US" sz="1800" baseline="-25000" dirty="0" smtClean="0">
                          <a:latin typeface="+mn-lt"/>
                        </a:rPr>
                        <a:t>/2</a:t>
                      </a:r>
                      <a:r>
                        <a:rPr lang="en-US" sz="1800" dirty="0" smtClean="0">
                          <a:latin typeface="+mn-lt"/>
                        </a:rPr>
                        <a:t> or </a:t>
                      </a:r>
                      <a:r>
                        <a:rPr lang="en-US" sz="1800" i="1" dirty="0" smtClean="0">
                          <a:latin typeface="+mn-lt"/>
                        </a:rPr>
                        <a:t>t</a:t>
                      </a:r>
                      <a:r>
                        <a:rPr lang="en-US" sz="1800" dirty="0" smtClean="0">
                          <a:latin typeface="+mn-lt"/>
                        </a:rPr>
                        <a:t> &lt; –</a:t>
                      </a:r>
                      <a:r>
                        <a:rPr lang="en-US" sz="1800" i="1" dirty="0" smtClean="0">
                          <a:latin typeface="+mn-lt"/>
                        </a:rPr>
                        <a:t>t</a:t>
                      </a:r>
                      <a:r>
                        <a:rPr lang="el-GR" sz="1800" baseline="-25000" dirty="0" smtClean="0">
                          <a:latin typeface="+mn-lt"/>
                        </a:rPr>
                        <a:t>α</a:t>
                      </a:r>
                      <a:r>
                        <a:rPr lang="en-US" sz="1800" baseline="-25000" dirty="0" smtClean="0">
                          <a:latin typeface="+mn-lt"/>
                        </a:rPr>
                        <a:t>/2</a:t>
                      </a:r>
                    </a:p>
                    <a:p>
                      <a:endParaRPr lang="en-US"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25000" dirty="0" smtClean="0">
                        <a:solidFill>
                          <a:srgbClr val="CC0000"/>
                        </a:solidFill>
                        <a:latin typeface="+mn-lt"/>
                      </a:endParaRPr>
                    </a:p>
                  </a:txBody>
                  <a:tcPr/>
                </a:tc>
                <a:tc>
                  <a:txBody>
                    <a:bodyPr/>
                    <a:lstStyle/>
                    <a:p>
                      <a:endParaRPr lang="en-US" dirty="0">
                        <a:solidFill>
                          <a:srgbClr val="CC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i="0" dirty="0" smtClean="0">
                        <a:solidFill>
                          <a:srgbClr val="CC0000"/>
                        </a:solidFill>
                        <a:latin typeface="+mn-lt"/>
                      </a:endParaRPr>
                    </a:p>
                  </a:txBody>
                  <a:tcPr/>
                </a:tc>
              </a:tr>
            </a:tbl>
          </a:graphicData>
        </a:graphic>
      </p:graphicFrame>
      <p:sp>
        <p:nvSpPr>
          <p:cNvPr id="675868" name="Slide Number Placeholder 3"/>
          <p:cNvSpPr>
            <a:spLocks noGrp="1"/>
          </p:cNvSpPr>
          <p:nvPr>
            <p:ph type="sldNum" sz="quarter" idx="10"/>
          </p:nvPr>
        </p:nvSpPr>
        <p:spPr>
          <a:noFill/>
        </p:spPr>
        <p:txBody>
          <a:bodyPr/>
          <a:lstStyle/>
          <a:p>
            <a:r>
              <a:rPr lang="en-US" smtClean="0">
                <a:latin typeface="Arial" charset="0"/>
              </a:rPr>
              <a:t>9-</a:t>
            </a:r>
            <a:fld id="{B5A2FF8C-64F4-4383-921F-CEF049C85BC5}" type="slidenum">
              <a:rPr lang="en-US" smtClean="0">
                <a:latin typeface="Arial" charset="0"/>
              </a:rPr>
              <a:pPr/>
              <a:t>20</a:t>
            </a:fld>
            <a:endParaRPr lang="en-US" smtClean="0">
              <a:latin typeface="Arial" charset="0"/>
            </a:endParaRPr>
          </a:p>
        </p:txBody>
      </p:sp>
      <p:sp>
        <p:nvSpPr>
          <p:cNvPr id="675869" name="Rectangle 5"/>
          <p:cNvSpPr>
            <a:spLocks noChangeArrowheads="1"/>
          </p:cNvSpPr>
          <p:nvPr/>
        </p:nvSpPr>
        <p:spPr bwMode="auto">
          <a:xfrm>
            <a:off x="611188" y="1060450"/>
            <a:ext cx="1755775" cy="352425"/>
          </a:xfrm>
          <a:prstGeom prst="rect">
            <a:avLst/>
          </a:prstGeom>
          <a:noFill/>
          <a:ln w="9525">
            <a:noFill/>
            <a:miter lim="800000"/>
            <a:headEnd/>
            <a:tailEnd/>
          </a:ln>
        </p:spPr>
        <p:txBody>
          <a:bodyPr wrap="none">
            <a:spAutoFit/>
          </a:bodyPr>
          <a:lstStyle/>
          <a:p>
            <a:pPr>
              <a:lnSpc>
                <a:spcPct val="95000"/>
              </a:lnSpc>
              <a:spcBef>
                <a:spcPct val="20000"/>
              </a:spcBef>
              <a:buClr>
                <a:schemeClr val="accent2"/>
              </a:buClr>
            </a:pPr>
            <a:r>
              <a:rPr lang="en-US" sz="1800">
                <a:solidFill>
                  <a:srgbClr val="CC0000"/>
                </a:solidFill>
              </a:rPr>
              <a:t>H</a:t>
            </a:r>
            <a:r>
              <a:rPr lang="en-US" sz="1800" baseline="-25000">
                <a:solidFill>
                  <a:srgbClr val="CC0000"/>
                </a:solidFill>
              </a:rPr>
              <a:t>0</a:t>
            </a:r>
            <a:r>
              <a:rPr lang="en-US" sz="1800">
                <a:solidFill>
                  <a:srgbClr val="CC0000"/>
                </a:solidFill>
              </a:rPr>
              <a:t>: </a:t>
            </a:r>
            <a:r>
              <a:rPr lang="el-GR" sz="1800">
                <a:solidFill>
                  <a:srgbClr val="CC0000"/>
                </a:solidFill>
              </a:rPr>
              <a:t>μ</a:t>
            </a:r>
            <a:r>
              <a:rPr lang="en-US" sz="1800" baseline="-25000">
                <a:solidFill>
                  <a:srgbClr val="CC0000"/>
                </a:solidFill>
              </a:rPr>
              <a:t>1</a:t>
            </a:r>
            <a:r>
              <a:rPr lang="en-US" sz="1800">
                <a:solidFill>
                  <a:srgbClr val="CC0000"/>
                </a:solidFill>
              </a:rPr>
              <a:t> – </a:t>
            </a:r>
            <a:r>
              <a:rPr lang="el-GR" sz="1800">
                <a:solidFill>
                  <a:srgbClr val="CC0000"/>
                </a:solidFill>
              </a:rPr>
              <a:t>μ</a:t>
            </a:r>
            <a:r>
              <a:rPr lang="en-US" sz="1800" baseline="-25000">
                <a:solidFill>
                  <a:srgbClr val="CC0000"/>
                </a:solidFill>
              </a:rPr>
              <a:t>2</a:t>
            </a:r>
            <a:r>
              <a:rPr lang="en-US" sz="1800">
                <a:solidFill>
                  <a:srgbClr val="CC0000"/>
                </a:solidFill>
              </a:rPr>
              <a:t> = D</a:t>
            </a:r>
            <a:r>
              <a:rPr lang="en-US" sz="1800" baseline="-25000">
                <a:solidFill>
                  <a:srgbClr val="CC0000"/>
                </a:solidFill>
              </a:rPr>
              <a:t>0</a:t>
            </a:r>
            <a:endParaRPr lang="en-US" sz="1800"/>
          </a:p>
        </p:txBody>
      </p:sp>
      <p:sp>
        <p:nvSpPr>
          <p:cNvPr id="675870" name="TextBox 6"/>
          <p:cNvSpPr txBox="1">
            <a:spLocks noChangeArrowheads="1"/>
          </p:cNvSpPr>
          <p:nvPr/>
        </p:nvSpPr>
        <p:spPr bwMode="auto">
          <a:xfrm>
            <a:off x="8458200" y="26035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L05</a:t>
            </a:r>
          </a:p>
        </p:txBody>
      </p:sp>
      <p:sp>
        <p:nvSpPr>
          <p:cNvPr id="675871" name="TextBox 7"/>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L01</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914400"/>
          </a:xfrm>
        </p:spPr>
        <p:txBody>
          <a:bodyPr/>
          <a:lstStyle/>
          <a:p>
            <a:pPr eaLnBrk="1" hangingPunct="1">
              <a:defRPr/>
            </a:pPr>
            <a:r>
              <a:rPr lang="en-US" dirty="0" smtClean="0"/>
              <a:t>Paired Differences Testing</a:t>
            </a:r>
            <a:endParaRPr lang="en-US" dirty="0"/>
          </a:p>
        </p:txBody>
      </p:sp>
      <p:sp>
        <p:nvSpPr>
          <p:cNvPr id="678914" name="Content Placeholder 2"/>
          <p:cNvSpPr>
            <a:spLocks noGrp="1"/>
          </p:cNvSpPr>
          <p:nvPr>
            <p:ph idx="1"/>
          </p:nvPr>
        </p:nvSpPr>
        <p:spPr>
          <a:xfrm>
            <a:off x="636588" y="1066800"/>
            <a:ext cx="7924800" cy="5410200"/>
          </a:xfrm>
        </p:spPr>
        <p:txBody>
          <a:bodyPr/>
          <a:lstStyle/>
          <a:p>
            <a:pPr eaLnBrk="1" hangingPunct="1"/>
            <a:r>
              <a:rPr lang="en-US" smtClean="0"/>
              <a:t>If the population of differences is normal, we can reject H</a:t>
            </a:r>
            <a:r>
              <a:rPr lang="en-US" baseline="-25000" smtClean="0"/>
              <a:t>0</a:t>
            </a:r>
            <a:r>
              <a:rPr lang="en-US" smtClean="0"/>
              <a:t>: </a:t>
            </a:r>
            <a:r>
              <a:rPr lang="en-US" smtClean="0">
                <a:sym typeface="Symbol" pitchFamily="18" charset="2"/>
              </a:rPr>
              <a:t></a:t>
            </a:r>
            <a:r>
              <a:rPr lang="en-US" baseline="-25000" smtClean="0">
                <a:sym typeface="Symbol" pitchFamily="18" charset="2"/>
              </a:rPr>
              <a:t>D</a:t>
            </a:r>
            <a:r>
              <a:rPr lang="en-US" smtClean="0"/>
              <a:t> = </a:t>
            </a:r>
            <a:r>
              <a:rPr lang="en-US" i="1" smtClean="0">
                <a:sym typeface="Symbol" pitchFamily="18" charset="2"/>
              </a:rPr>
              <a:t>D</a:t>
            </a:r>
            <a:r>
              <a:rPr lang="en-US" baseline="-25000" smtClean="0"/>
              <a:t>0</a:t>
            </a:r>
            <a:r>
              <a:rPr lang="en-US" smtClean="0"/>
              <a:t> at the </a:t>
            </a:r>
            <a:r>
              <a:rPr lang="en-US" smtClean="0">
                <a:sym typeface="Symbol" pitchFamily="18" charset="2"/>
              </a:rPr>
              <a:t> level of significance (probability of Type I error equal to )</a:t>
            </a:r>
            <a:r>
              <a:rPr lang="en-US" smtClean="0"/>
              <a:t> if and only if the appropriate rejection point condition holds or, equivalently, if the corresponding p-value is less than </a:t>
            </a:r>
            <a:r>
              <a:rPr lang="en-US" smtClean="0">
                <a:sym typeface="Symbol" pitchFamily="18" charset="2"/>
              </a:rPr>
              <a:t></a:t>
            </a:r>
          </a:p>
          <a:p>
            <a:pPr eaLnBrk="1" hangingPunct="1"/>
            <a:r>
              <a:rPr lang="en-US" smtClean="0"/>
              <a:t>We need a test statistic …</a:t>
            </a:r>
          </a:p>
          <a:p>
            <a:pPr eaLnBrk="1" hangingPunct="1"/>
            <a:endParaRPr lang="en-US" smtClean="0"/>
          </a:p>
          <a:p>
            <a:pPr eaLnBrk="1" hangingPunct="1"/>
            <a:endParaRPr lang="en-US" smtClean="0"/>
          </a:p>
        </p:txBody>
      </p:sp>
      <p:sp>
        <p:nvSpPr>
          <p:cNvPr id="678915" name="Slide Number Placeholder 3"/>
          <p:cNvSpPr>
            <a:spLocks noGrp="1"/>
          </p:cNvSpPr>
          <p:nvPr>
            <p:ph type="sldNum" sz="quarter" idx="10"/>
          </p:nvPr>
        </p:nvSpPr>
        <p:spPr>
          <a:noFill/>
        </p:spPr>
        <p:txBody>
          <a:bodyPr/>
          <a:lstStyle/>
          <a:p>
            <a:r>
              <a:rPr lang="en-US" smtClean="0">
                <a:latin typeface="Arial" charset="0"/>
              </a:rPr>
              <a:t>9-</a:t>
            </a:r>
            <a:fld id="{6E96733D-FD72-4A66-ADF8-90A0DC895F80}" type="slidenum">
              <a:rPr lang="en-US" smtClean="0">
                <a:latin typeface="Arial" charset="0"/>
              </a:rPr>
              <a:pPr/>
              <a:t>21</a:t>
            </a:fld>
            <a:endParaRPr lang="en-US" smtClean="0">
              <a:latin typeface="Arial" charset="0"/>
            </a:endParaRPr>
          </a:p>
        </p:txBody>
      </p:sp>
      <p:sp>
        <p:nvSpPr>
          <p:cNvPr id="678916" name="TextBox 4"/>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L02</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a:xfrm>
            <a:off x="608428" y="0"/>
            <a:ext cx="7924800" cy="914400"/>
          </a:xfrm>
        </p:spPr>
        <p:txBody>
          <a:bodyPr/>
          <a:lstStyle/>
          <a:p>
            <a:pPr eaLnBrk="1" hangingPunct="1">
              <a:defRPr/>
            </a:pPr>
            <a:r>
              <a:rPr lang="en-US" sz="3800"/>
              <a:t>Test Statistic for Paired Differences</a:t>
            </a:r>
          </a:p>
        </p:txBody>
      </p:sp>
      <p:sp>
        <p:nvSpPr>
          <p:cNvPr id="566278" name="Rectangle 3"/>
          <p:cNvSpPr>
            <a:spLocks noGrp="1" noChangeArrowheads="1"/>
          </p:cNvSpPr>
          <p:nvPr>
            <p:ph idx="1"/>
          </p:nvPr>
        </p:nvSpPr>
        <p:spPr>
          <a:xfrm>
            <a:off x="636588" y="1066800"/>
            <a:ext cx="7924800" cy="5410200"/>
          </a:xfrm>
        </p:spPr>
        <p:txBody>
          <a:bodyPr/>
          <a:lstStyle/>
          <a:p>
            <a:pPr eaLnBrk="1" hangingPunct="1"/>
            <a:r>
              <a:rPr lang="en-US" sz="2400" smtClean="0"/>
              <a:t>The test statistic is: </a:t>
            </a:r>
          </a:p>
          <a:p>
            <a:pPr eaLnBrk="1" hangingPunct="1">
              <a:spcBef>
                <a:spcPct val="35000"/>
              </a:spcBef>
              <a:spcAft>
                <a:spcPct val="35000"/>
              </a:spcAft>
            </a:pPr>
            <a:endParaRPr lang="en-US" sz="2400" smtClean="0"/>
          </a:p>
          <a:p>
            <a:pPr eaLnBrk="1" hangingPunct="1">
              <a:spcBef>
                <a:spcPct val="35000"/>
              </a:spcBef>
              <a:spcAft>
                <a:spcPct val="35000"/>
              </a:spcAft>
            </a:pPr>
            <a:endParaRPr lang="en-US" sz="2400" smtClean="0"/>
          </a:p>
          <a:p>
            <a:pPr lvl="1" eaLnBrk="1" hangingPunct="1"/>
            <a:r>
              <a:rPr lang="en-US" sz="2400" i="1" smtClean="0"/>
              <a:t>D</a:t>
            </a:r>
            <a:r>
              <a:rPr lang="en-US" sz="2400" baseline="-25000" smtClean="0"/>
              <a:t>0</a:t>
            </a:r>
            <a:r>
              <a:rPr lang="en-US" sz="2400" smtClean="0"/>
              <a:t> = </a:t>
            </a:r>
            <a:r>
              <a:rPr lang="en-US" sz="2400" smtClean="0">
                <a:latin typeface="Symbol" pitchFamily="18" charset="2"/>
              </a:rPr>
              <a:t>m</a:t>
            </a:r>
            <a:r>
              <a:rPr lang="en-US" sz="2400" baseline="-25000" smtClean="0"/>
              <a:t>1</a:t>
            </a:r>
            <a:r>
              <a:rPr lang="en-US" sz="2400" smtClean="0"/>
              <a:t> – </a:t>
            </a:r>
            <a:r>
              <a:rPr lang="en-US" sz="2400" smtClean="0">
                <a:latin typeface="Symbol" pitchFamily="18" charset="2"/>
              </a:rPr>
              <a:t>m</a:t>
            </a:r>
            <a:r>
              <a:rPr lang="en-US" sz="2400" baseline="-25000" smtClean="0"/>
              <a:t>2</a:t>
            </a:r>
            <a:r>
              <a:rPr lang="en-US" sz="2400" smtClean="0"/>
              <a:t> is the claimed or actual difference between the population means</a:t>
            </a:r>
          </a:p>
          <a:p>
            <a:pPr lvl="2" eaLnBrk="1" hangingPunct="1">
              <a:lnSpc>
                <a:spcPct val="95000"/>
              </a:lnSpc>
            </a:pPr>
            <a:r>
              <a:rPr lang="en-US" i="1" smtClean="0"/>
              <a:t>D</a:t>
            </a:r>
            <a:r>
              <a:rPr lang="en-US" baseline="-25000" smtClean="0"/>
              <a:t>0</a:t>
            </a:r>
            <a:r>
              <a:rPr lang="en-US" smtClean="0"/>
              <a:t> varies depending on the situation</a:t>
            </a:r>
          </a:p>
          <a:p>
            <a:pPr lvl="1" eaLnBrk="1" hangingPunct="1">
              <a:lnSpc>
                <a:spcPct val="95000"/>
              </a:lnSpc>
            </a:pPr>
            <a:r>
              <a:rPr lang="en-US" sz="2400" smtClean="0"/>
              <a:t>Often </a:t>
            </a:r>
            <a:r>
              <a:rPr lang="en-US" sz="2400" i="1" smtClean="0"/>
              <a:t>D</a:t>
            </a:r>
            <a:r>
              <a:rPr lang="en-US" sz="2400" baseline="-25000" smtClean="0"/>
              <a:t>0</a:t>
            </a:r>
            <a:r>
              <a:rPr lang="en-US" sz="2400" smtClean="0"/>
              <a:t> = 0, and the null means that there is no difference between the population means</a:t>
            </a:r>
          </a:p>
          <a:p>
            <a:pPr eaLnBrk="1" hangingPunct="1"/>
            <a:r>
              <a:rPr lang="en-US" sz="2400" smtClean="0"/>
              <a:t>The sampling distribution of this statistic is a </a:t>
            </a:r>
            <a:r>
              <a:rPr lang="en-US" sz="2400" i="1" smtClean="0"/>
              <a:t>t</a:t>
            </a:r>
            <a:r>
              <a:rPr lang="en-US" sz="2400" smtClean="0"/>
              <a:t> distribution with (</a:t>
            </a:r>
            <a:r>
              <a:rPr lang="en-US" sz="2400" i="1" smtClean="0"/>
              <a:t>n</a:t>
            </a:r>
            <a:r>
              <a:rPr lang="en-US" sz="2400" smtClean="0"/>
              <a:t> – 1) degrees of freedom</a:t>
            </a:r>
          </a:p>
          <a:p>
            <a:pPr eaLnBrk="1" hangingPunct="1"/>
            <a:r>
              <a:rPr lang="en-US" sz="2400" smtClean="0"/>
              <a:t>Rules are on the next slide …</a:t>
            </a:r>
          </a:p>
          <a:p>
            <a:pPr lvl="1" eaLnBrk="1" hangingPunct="1">
              <a:lnSpc>
                <a:spcPct val="95000"/>
              </a:lnSpc>
            </a:pPr>
            <a:endParaRPr lang="en-US" sz="2400" smtClean="0"/>
          </a:p>
        </p:txBody>
      </p:sp>
      <p:sp>
        <p:nvSpPr>
          <p:cNvPr id="566279" name="Slide Number Placeholder 5"/>
          <p:cNvSpPr>
            <a:spLocks noGrp="1"/>
          </p:cNvSpPr>
          <p:nvPr>
            <p:ph type="sldNum" sz="quarter" idx="10"/>
          </p:nvPr>
        </p:nvSpPr>
        <p:spPr>
          <a:noFill/>
        </p:spPr>
        <p:txBody>
          <a:bodyPr/>
          <a:lstStyle/>
          <a:p>
            <a:r>
              <a:rPr lang="en-US" smtClean="0">
                <a:latin typeface="Arial" charset="0"/>
              </a:rPr>
              <a:t>9-</a:t>
            </a:r>
            <a:fld id="{F54A84BB-BB17-450D-B5DE-5BB201FA0584}" type="slidenum">
              <a:rPr lang="en-US" smtClean="0">
                <a:latin typeface="Arial" charset="0"/>
              </a:rPr>
              <a:pPr/>
              <a:t>22</a:t>
            </a:fld>
            <a:endParaRPr lang="en-US" smtClean="0">
              <a:latin typeface="Arial" charset="0"/>
            </a:endParaRPr>
          </a:p>
        </p:txBody>
      </p:sp>
      <p:graphicFrame>
        <p:nvGraphicFramePr>
          <p:cNvPr id="566276" name="Object 4"/>
          <p:cNvGraphicFramePr>
            <a:graphicFrameLocks noChangeAspect="1"/>
          </p:cNvGraphicFramePr>
          <p:nvPr/>
        </p:nvGraphicFramePr>
        <p:xfrm>
          <a:off x="3548063" y="1484313"/>
          <a:ext cx="1616075" cy="1155700"/>
        </p:xfrm>
        <a:graphic>
          <a:graphicData uri="http://schemas.openxmlformats.org/presentationml/2006/ole">
            <p:oleObj spid="_x0000_s566276" name="Equation" r:id="rId3" imgW="622080" imgH="444240" progId="Equation.3">
              <p:embed/>
            </p:oleObj>
          </a:graphicData>
        </a:graphic>
      </p:graphicFrame>
      <p:sp>
        <p:nvSpPr>
          <p:cNvPr id="566280" name="TextBox 6"/>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L02</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914400"/>
          </a:xfrm>
        </p:spPr>
        <p:txBody>
          <a:bodyPr>
            <a:normAutofit fontScale="90000"/>
          </a:bodyPr>
          <a:lstStyle/>
          <a:p>
            <a:pPr eaLnBrk="1" hangingPunct="1">
              <a:defRPr/>
            </a:pPr>
            <a:r>
              <a:rPr lang="en-US" dirty="0" smtClean="0"/>
              <a:t>Paired Differences Rejection  Rules</a:t>
            </a:r>
            <a:endParaRPr lang="en-US" dirty="0"/>
          </a:p>
        </p:txBody>
      </p:sp>
      <p:graphicFrame>
        <p:nvGraphicFramePr>
          <p:cNvPr id="6" name="Content Placeholder 5"/>
          <p:cNvGraphicFramePr>
            <a:graphicFrameLocks noGrp="1"/>
          </p:cNvGraphicFramePr>
          <p:nvPr>
            <p:ph idx="1"/>
          </p:nvPr>
        </p:nvGraphicFramePr>
        <p:xfrm>
          <a:off x="636588" y="1066800"/>
          <a:ext cx="7924800" cy="4572000"/>
        </p:xfrm>
        <a:graphic>
          <a:graphicData uri="http://schemas.openxmlformats.org/drawingml/2006/table">
            <a:tbl>
              <a:tblPr firstRow="1" bandRow="1">
                <a:tableStyleId>{5C22544A-7EE6-4342-B048-85BDC9FD1C3A}</a:tableStyleId>
              </a:tblPr>
              <a:tblGrid>
                <a:gridCol w="2641600"/>
                <a:gridCol w="2641600"/>
                <a:gridCol w="26416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mn-lt"/>
                        </a:rPr>
                        <a:t>Alternative</a:t>
                      </a:r>
                    </a:p>
                    <a:p>
                      <a:endParaRPr lang="en-US" dirty="0">
                        <a:solidFill>
                          <a:schemeClr val="tx1"/>
                        </a:solidFill>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mn-lt"/>
                        </a:rPr>
                        <a:t>Reject H</a:t>
                      </a:r>
                      <a:r>
                        <a:rPr lang="en-US" sz="1800" b="1" baseline="-25000" dirty="0" smtClean="0">
                          <a:solidFill>
                            <a:schemeClr val="tx1"/>
                          </a:solidFill>
                          <a:latin typeface="+mn-lt"/>
                        </a:rPr>
                        <a:t>0</a:t>
                      </a:r>
                      <a:r>
                        <a:rPr lang="en-US" sz="1800" b="1" dirty="0" smtClean="0">
                          <a:solidFill>
                            <a:schemeClr val="tx1"/>
                          </a:solidFill>
                          <a:latin typeface="+mn-lt"/>
                        </a:rPr>
                        <a:t> if:</a:t>
                      </a:r>
                    </a:p>
                    <a:p>
                      <a:endParaRPr lang="en-US" dirty="0">
                        <a:solidFill>
                          <a:schemeClr val="tx1"/>
                        </a:solidFill>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mn-lt"/>
                        </a:rPr>
                        <a:t>p-value</a:t>
                      </a:r>
                    </a:p>
                    <a:p>
                      <a:endParaRPr lang="en-US" dirty="0">
                        <a:solidFill>
                          <a:schemeClr val="tx1"/>
                        </a:solidFill>
                        <a:latin typeface="+mn-lt"/>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CC0000"/>
                          </a:solidFill>
                          <a:latin typeface="+mn-lt"/>
                        </a:rPr>
                        <a:t>H</a:t>
                      </a:r>
                      <a:r>
                        <a:rPr lang="en-US" sz="1800" baseline="-25000" dirty="0" smtClean="0">
                          <a:solidFill>
                            <a:srgbClr val="CC0000"/>
                          </a:solidFill>
                          <a:latin typeface="+mn-lt"/>
                        </a:rPr>
                        <a:t>a</a:t>
                      </a:r>
                      <a:r>
                        <a:rPr lang="en-US" sz="1800" dirty="0" smtClean="0">
                          <a:solidFill>
                            <a:srgbClr val="CC0000"/>
                          </a:solidFill>
                          <a:latin typeface="+mn-lt"/>
                        </a:rPr>
                        <a:t>: </a:t>
                      </a:r>
                      <a:r>
                        <a:rPr lang="el-GR" sz="1800" dirty="0" smtClean="0">
                          <a:solidFill>
                            <a:srgbClr val="CC0000"/>
                          </a:solidFill>
                          <a:latin typeface="+mn-lt"/>
                        </a:rPr>
                        <a:t>μ</a:t>
                      </a:r>
                      <a:r>
                        <a:rPr lang="en-US" sz="1800" baseline="-25000" dirty="0" smtClean="0">
                          <a:solidFill>
                            <a:srgbClr val="CC0000"/>
                          </a:solidFill>
                          <a:latin typeface="+mn-lt"/>
                        </a:rPr>
                        <a:t>D</a:t>
                      </a:r>
                      <a:r>
                        <a:rPr lang="en-US" sz="1800" dirty="0" smtClean="0">
                          <a:solidFill>
                            <a:srgbClr val="CC0000"/>
                          </a:solidFill>
                          <a:latin typeface="+mn-lt"/>
                        </a:rPr>
                        <a:t>  </a:t>
                      </a:r>
                      <a:r>
                        <a:rPr lang="en-US" sz="1800" b="1" dirty="0" smtClean="0">
                          <a:solidFill>
                            <a:srgbClr val="CC0000"/>
                          </a:solidFill>
                          <a:latin typeface="+mn-lt"/>
                        </a:rPr>
                        <a:t>&gt;</a:t>
                      </a:r>
                      <a:r>
                        <a:rPr lang="en-US" sz="1800" dirty="0" smtClean="0">
                          <a:solidFill>
                            <a:srgbClr val="CC0000"/>
                          </a:solidFill>
                          <a:latin typeface="+mn-lt"/>
                        </a:rPr>
                        <a:t> </a:t>
                      </a:r>
                      <a:r>
                        <a:rPr lang="en-US" sz="1800" i="1" dirty="0" smtClean="0">
                          <a:solidFill>
                            <a:srgbClr val="CC0000"/>
                          </a:solidFill>
                          <a:latin typeface="+mn-lt"/>
                        </a:rPr>
                        <a:t>D</a:t>
                      </a:r>
                      <a:r>
                        <a:rPr lang="en-US" sz="1800" baseline="-25000" dirty="0" smtClean="0">
                          <a:solidFill>
                            <a:srgbClr val="CC0000"/>
                          </a:solidFill>
                          <a:latin typeface="+mn-lt"/>
                        </a:rPr>
                        <a:t>0 </a:t>
                      </a:r>
                      <a:r>
                        <a:rPr lang="en-US" sz="1800" baseline="0" dirty="0" smtClean="0">
                          <a:solidFill>
                            <a:srgbClr val="CC0000"/>
                          </a:solidFill>
                          <a:latin typeface="+mn-lt"/>
                        </a:rPr>
                        <a:t> (One-Tailed)</a:t>
                      </a:r>
                      <a:endParaRPr lang="en-US" sz="1800" baseline="-25000" dirty="0" smtClean="0">
                        <a:solidFill>
                          <a:srgbClr val="CC0000"/>
                        </a:solidFill>
                        <a:latin typeface="+mn-lt"/>
                      </a:endParaRPr>
                    </a:p>
                    <a:p>
                      <a:endParaRPr lang="en-US" dirty="0">
                        <a:solidFill>
                          <a:srgbClr val="CC0000"/>
                        </a:solidFill>
                        <a:latin typeface="+mn-lt"/>
                      </a:endParaRPr>
                    </a:p>
                  </a:txBody>
                  <a:tcPr/>
                </a:tc>
                <a:tc>
                  <a:txBody>
                    <a:bodyPr/>
                    <a:lstStyle/>
                    <a:p>
                      <a:r>
                        <a:rPr lang="en-US" dirty="0" smtClean="0">
                          <a:solidFill>
                            <a:srgbClr val="CC0000"/>
                          </a:solidFill>
                        </a:rPr>
                        <a:t>t</a:t>
                      </a:r>
                      <a:r>
                        <a:rPr lang="en-US" baseline="0" dirty="0" smtClean="0">
                          <a:solidFill>
                            <a:srgbClr val="CC0000"/>
                          </a:solidFill>
                        </a:rPr>
                        <a:t> &gt; t</a:t>
                      </a:r>
                      <a:r>
                        <a:rPr lang="el-GR" baseline="-25000" dirty="0" smtClean="0">
                          <a:solidFill>
                            <a:srgbClr val="CC0000"/>
                          </a:solidFill>
                        </a:rPr>
                        <a:t>α</a:t>
                      </a:r>
                      <a:endParaRPr lang="en-US" baseline="-25000" dirty="0">
                        <a:solidFill>
                          <a:srgbClr val="CC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CC0000"/>
                          </a:solidFill>
                          <a:latin typeface="+mn-lt"/>
                        </a:rPr>
                        <a:t>Area under </a:t>
                      </a:r>
                      <a:r>
                        <a:rPr lang="en-US" sz="1800" i="1" dirty="0" smtClean="0">
                          <a:solidFill>
                            <a:srgbClr val="CC0000"/>
                          </a:solidFill>
                          <a:latin typeface="+mn-lt"/>
                        </a:rPr>
                        <a:t>t</a:t>
                      </a:r>
                      <a:r>
                        <a:rPr lang="en-US" sz="1800" dirty="0" smtClean="0">
                          <a:solidFill>
                            <a:srgbClr val="CC0000"/>
                          </a:solidFill>
                          <a:latin typeface="+mn-lt"/>
                        </a:rPr>
                        <a:t> distribution to the right of </a:t>
                      </a:r>
                      <a:r>
                        <a:rPr lang="en-US" sz="1800" i="1" dirty="0" smtClean="0">
                          <a:solidFill>
                            <a:srgbClr val="CC0000"/>
                          </a:solidFill>
                          <a:latin typeface="+mn-lt"/>
                        </a:rPr>
                        <a:t>t</a:t>
                      </a:r>
                    </a:p>
                    <a:p>
                      <a:endParaRPr lang="en-US" dirty="0">
                        <a:solidFill>
                          <a:srgbClr val="CC0000"/>
                        </a:solidFill>
                        <a:latin typeface="+mn-lt"/>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CC0000"/>
                          </a:solidFill>
                          <a:latin typeface="+mn-lt"/>
                        </a:rPr>
                        <a:t>H</a:t>
                      </a:r>
                      <a:r>
                        <a:rPr lang="en-US" sz="1800" baseline="-25000" dirty="0" smtClean="0">
                          <a:solidFill>
                            <a:srgbClr val="CC0000"/>
                          </a:solidFill>
                          <a:latin typeface="+mn-lt"/>
                        </a:rPr>
                        <a:t>a</a:t>
                      </a:r>
                      <a:r>
                        <a:rPr lang="en-US" sz="1800" dirty="0" smtClean="0">
                          <a:solidFill>
                            <a:srgbClr val="CC0000"/>
                          </a:solidFill>
                          <a:latin typeface="+mn-lt"/>
                        </a:rPr>
                        <a:t>: </a:t>
                      </a:r>
                      <a:r>
                        <a:rPr lang="el-GR" sz="1800" dirty="0" smtClean="0">
                          <a:solidFill>
                            <a:srgbClr val="CC0000"/>
                          </a:solidFill>
                          <a:latin typeface="+mn-lt"/>
                        </a:rPr>
                        <a:t>μ</a:t>
                      </a:r>
                      <a:r>
                        <a:rPr lang="en-US" sz="1800" baseline="-25000" dirty="0" smtClean="0">
                          <a:solidFill>
                            <a:srgbClr val="CC0000"/>
                          </a:solidFill>
                          <a:latin typeface="+mn-lt"/>
                        </a:rPr>
                        <a:t>D</a:t>
                      </a:r>
                      <a:r>
                        <a:rPr lang="en-US" sz="1800" dirty="0" smtClean="0">
                          <a:solidFill>
                            <a:srgbClr val="CC0000"/>
                          </a:solidFill>
                          <a:latin typeface="+mn-lt"/>
                        </a:rPr>
                        <a:t>  </a:t>
                      </a:r>
                      <a:r>
                        <a:rPr lang="en-US" sz="1800" b="1" dirty="0" smtClean="0">
                          <a:solidFill>
                            <a:srgbClr val="CC0000"/>
                          </a:solidFill>
                          <a:latin typeface="+mn-lt"/>
                        </a:rPr>
                        <a:t>&lt;</a:t>
                      </a:r>
                      <a:r>
                        <a:rPr lang="en-US" sz="1800" dirty="0" smtClean="0">
                          <a:solidFill>
                            <a:srgbClr val="CC0000"/>
                          </a:solidFill>
                          <a:latin typeface="+mn-lt"/>
                        </a:rPr>
                        <a:t> </a:t>
                      </a:r>
                      <a:r>
                        <a:rPr lang="en-US" sz="1800" i="1" dirty="0" smtClean="0">
                          <a:solidFill>
                            <a:srgbClr val="CC0000"/>
                          </a:solidFill>
                          <a:latin typeface="+mn-lt"/>
                        </a:rPr>
                        <a:t>D</a:t>
                      </a:r>
                      <a:r>
                        <a:rPr lang="en-US" sz="1800" baseline="-25000" dirty="0" smtClean="0">
                          <a:solidFill>
                            <a:srgbClr val="CC0000"/>
                          </a:solidFill>
                          <a:latin typeface="+mn-lt"/>
                        </a:rPr>
                        <a:t>0 </a:t>
                      </a:r>
                      <a:r>
                        <a:rPr lang="en-US" sz="1800" baseline="0" dirty="0" smtClean="0">
                          <a:solidFill>
                            <a:srgbClr val="CC0000"/>
                          </a:solidFill>
                          <a:latin typeface="+mn-lt"/>
                        </a:rPr>
                        <a:t> (One-Tailed)</a:t>
                      </a:r>
                      <a:endParaRPr lang="en-US" sz="1800" baseline="-25000" dirty="0" smtClean="0">
                        <a:solidFill>
                          <a:srgbClr val="CC0000"/>
                        </a:solidFill>
                        <a:latin typeface="+mn-lt"/>
                      </a:endParaRPr>
                    </a:p>
                    <a:p>
                      <a:endParaRPr lang="en-US" dirty="0">
                        <a:solidFill>
                          <a:srgbClr val="CC0000"/>
                        </a:solidFill>
                        <a:latin typeface="+mn-lt"/>
                      </a:endParaRPr>
                    </a:p>
                  </a:txBody>
                  <a:tcPr/>
                </a:tc>
                <a:tc>
                  <a:txBody>
                    <a:bodyPr/>
                    <a:lstStyle/>
                    <a:p>
                      <a:r>
                        <a:rPr lang="en-US" dirty="0" smtClean="0">
                          <a:solidFill>
                            <a:srgbClr val="CC0000"/>
                          </a:solidFill>
                        </a:rPr>
                        <a:t>t</a:t>
                      </a:r>
                      <a:r>
                        <a:rPr lang="en-US" baseline="0" dirty="0" smtClean="0">
                          <a:solidFill>
                            <a:srgbClr val="CC0000"/>
                          </a:solidFill>
                        </a:rPr>
                        <a:t> &lt; -t</a:t>
                      </a:r>
                      <a:r>
                        <a:rPr lang="el-GR" baseline="-25000" dirty="0" smtClean="0">
                          <a:solidFill>
                            <a:srgbClr val="CC0000"/>
                          </a:solidFill>
                        </a:rPr>
                        <a:t>α</a:t>
                      </a:r>
                      <a:endParaRPr lang="en-US" dirty="0">
                        <a:solidFill>
                          <a:srgbClr val="CC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CC0000"/>
                          </a:solidFill>
                          <a:latin typeface="+mn-lt"/>
                        </a:rPr>
                        <a:t>Area under </a:t>
                      </a:r>
                      <a:r>
                        <a:rPr lang="en-US" sz="1800" i="1" dirty="0" smtClean="0">
                          <a:solidFill>
                            <a:srgbClr val="CC0000"/>
                          </a:solidFill>
                          <a:latin typeface="+mn-lt"/>
                        </a:rPr>
                        <a:t>t</a:t>
                      </a:r>
                      <a:r>
                        <a:rPr lang="en-US" sz="1800" dirty="0" smtClean="0">
                          <a:solidFill>
                            <a:srgbClr val="CC0000"/>
                          </a:solidFill>
                          <a:latin typeface="+mn-lt"/>
                        </a:rPr>
                        <a:t> distribution to the left of </a:t>
                      </a:r>
                      <a:r>
                        <a:rPr lang="en-US" sz="1800" i="1" dirty="0" smtClean="0">
                          <a:solidFill>
                            <a:srgbClr val="CC0000"/>
                          </a:solidFill>
                          <a:latin typeface="+mn-lt"/>
                        </a:rPr>
                        <a:t>t</a:t>
                      </a:r>
                    </a:p>
                    <a:p>
                      <a:endParaRPr lang="en-US" dirty="0">
                        <a:solidFill>
                          <a:srgbClr val="CC0000"/>
                        </a:solidFill>
                        <a:latin typeface="+mn-lt"/>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CC0000"/>
                          </a:solidFill>
                          <a:latin typeface="+mn-lt"/>
                        </a:rPr>
                        <a:t>H</a:t>
                      </a:r>
                      <a:r>
                        <a:rPr lang="en-US" sz="1800" baseline="-25000" dirty="0" smtClean="0">
                          <a:solidFill>
                            <a:srgbClr val="CC0000"/>
                          </a:solidFill>
                          <a:latin typeface="+mn-lt"/>
                        </a:rPr>
                        <a:t>a</a:t>
                      </a:r>
                      <a:r>
                        <a:rPr lang="en-US" sz="1800" dirty="0" smtClean="0">
                          <a:solidFill>
                            <a:srgbClr val="CC0000"/>
                          </a:solidFill>
                          <a:latin typeface="+mn-lt"/>
                        </a:rPr>
                        <a:t>: </a:t>
                      </a:r>
                      <a:r>
                        <a:rPr lang="en-US" sz="1800" dirty="0" err="1" smtClean="0">
                          <a:solidFill>
                            <a:srgbClr val="CC0000"/>
                          </a:solidFill>
                          <a:latin typeface="+mn-lt"/>
                        </a:rPr>
                        <a:t>μ</a:t>
                      </a:r>
                      <a:r>
                        <a:rPr lang="en-US" sz="1800" baseline="-25000" dirty="0" err="1" smtClean="0">
                          <a:solidFill>
                            <a:srgbClr val="CC0000"/>
                          </a:solidFill>
                          <a:latin typeface="+mn-lt"/>
                        </a:rPr>
                        <a:t>D</a:t>
                      </a:r>
                      <a:r>
                        <a:rPr lang="en-US" sz="1800" dirty="0" smtClean="0">
                          <a:solidFill>
                            <a:srgbClr val="CC0000"/>
                          </a:solidFill>
                          <a:latin typeface="+mn-lt"/>
                        </a:rPr>
                        <a:t>  </a:t>
                      </a:r>
                      <a:r>
                        <a:rPr lang="en-US" sz="1800" b="1" dirty="0" smtClean="0">
                          <a:solidFill>
                            <a:srgbClr val="CC0000"/>
                          </a:solidFill>
                          <a:latin typeface="+mn-lt"/>
                          <a:cs typeface="Times New Roman" pitchFamily="18" charset="0"/>
                        </a:rPr>
                        <a:t>≠</a:t>
                      </a:r>
                      <a:r>
                        <a:rPr lang="en-US" sz="1800" dirty="0" smtClean="0">
                          <a:solidFill>
                            <a:srgbClr val="CC0000"/>
                          </a:solidFill>
                          <a:latin typeface="+mn-lt"/>
                        </a:rPr>
                        <a:t> </a:t>
                      </a:r>
                      <a:r>
                        <a:rPr lang="en-US" sz="1800" i="1" dirty="0" smtClean="0">
                          <a:solidFill>
                            <a:srgbClr val="CC0000"/>
                          </a:solidFill>
                          <a:latin typeface="+mn-lt"/>
                        </a:rPr>
                        <a:t>D</a:t>
                      </a:r>
                      <a:r>
                        <a:rPr lang="en-US" sz="1800" baseline="-25000" dirty="0" smtClean="0">
                          <a:solidFill>
                            <a:srgbClr val="CC0000"/>
                          </a:solidFill>
                          <a:latin typeface="+mn-lt"/>
                        </a:rPr>
                        <a:t>0 </a:t>
                      </a:r>
                      <a:r>
                        <a:rPr lang="en-US" sz="1800" baseline="0" dirty="0" smtClean="0">
                          <a:solidFill>
                            <a:srgbClr val="CC0000"/>
                          </a:solidFill>
                          <a:latin typeface="+mn-lt"/>
                        </a:rPr>
                        <a:t> (Two-Tailed)</a:t>
                      </a:r>
                      <a:endParaRPr lang="en-US" sz="1800" baseline="-25000" dirty="0" smtClean="0">
                        <a:solidFill>
                          <a:srgbClr val="CC0000"/>
                        </a:solidFill>
                        <a:latin typeface="+mn-lt"/>
                      </a:endParaRPr>
                    </a:p>
                    <a:p>
                      <a:endParaRPr lang="en-US" dirty="0">
                        <a:solidFill>
                          <a:srgbClr val="CC0000"/>
                        </a:solidFill>
                        <a:latin typeface="+mn-lt"/>
                      </a:endParaRPr>
                    </a:p>
                  </a:txBody>
                  <a:tcPr/>
                </a:tc>
                <a:tc>
                  <a:txBody>
                    <a:bodyPr/>
                    <a:lstStyle/>
                    <a:p>
                      <a:r>
                        <a:rPr lang="en-US" dirty="0" smtClean="0">
                          <a:solidFill>
                            <a:srgbClr val="CC0000"/>
                          </a:solidFill>
                        </a:rPr>
                        <a:t>|t|</a:t>
                      </a:r>
                      <a:r>
                        <a:rPr lang="en-US" baseline="0" dirty="0" smtClean="0">
                          <a:solidFill>
                            <a:srgbClr val="CC0000"/>
                          </a:solidFill>
                        </a:rPr>
                        <a:t> &gt; t</a:t>
                      </a:r>
                      <a:r>
                        <a:rPr lang="el-GR" baseline="-25000" dirty="0" smtClean="0">
                          <a:solidFill>
                            <a:srgbClr val="CC0000"/>
                          </a:solidFill>
                        </a:rPr>
                        <a:t>α</a:t>
                      </a:r>
                      <a:r>
                        <a:rPr lang="en-US" baseline="-25000" dirty="0" smtClean="0">
                          <a:solidFill>
                            <a:srgbClr val="CC0000"/>
                          </a:solidFill>
                        </a:rPr>
                        <a:t>/2 </a:t>
                      </a:r>
                      <a:r>
                        <a:rPr lang="en-US" baseline="0" dirty="0" smtClean="0">
                          <a:solidFill>
                            <a:srgbClr val="CC0000"/>
                          </a:solidFill>
                        </a:rPr>
                        <a:t>   *</a:t>
                      </a:r>
                      <a:endParaRPr lang="en-US" dirty="0">
                        <a:solidFill>
                          <a:srgbClr val="CC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CC0000"/>
                          </a:solidFill>
                          <a:latin typeface="+mn-lt"/>
                        </a:rPr>
                        <a:t>Twice the area under </a:t>
                      </a:r>
                      <a:r>
                        <a:rPr lang="en-US" sz="1800" i="1" dirty="0" smtClean="0">
                          <a:solidFill>
                            <a:srgbClr val="CC0000"/>
                          </a:solidFill>
                          <a:latin typeface="+mn-lt"/>
                        </a:rPr>
                        <a:t>t</a:t>
                      </a:r>
                      <a:r>
                        <a:rPr lang="en-US" sz="1800" dirty="0" smtClean="0">
                          <a:solidFill>
                            <a:srgbClr val="CC0000"/>
                          </a:solidFill>
                          <a:latin typeface="+mn-lt"/>
                        </a:rPr>
                        <a:t> distribution to the right of </a:t>
                      </a:r>
                      <a:r>
                        <a:rPr lang="en-US" sz="1800" i="0" dirty="0" smtClean="0">
                          <a:solidFill>
                            <a:srgbClr val="CC0000"/>
                          </a:solidFill>
                          <a:latin typeface="+mn-lt"/>
                        </a:rPr>
                        <a:t>|t|</a:t>
                      </a:r>
                    </a:p>
                  </a:txBody>
                  <a:tcPr/>
                </a:tc>
              </a:tr>
              <a:tr h="37084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where </a:t>
                      </a:r>
                      <a:r>
                        <a:rPr lang="en-US" sz="1800" i="1" dirty="0" err="1" smtClean="0">
                          <a:latin typeface="+mn-lt"/>
                        </a:rPr>
                        <a:t>t</a:t>
                      </a:r>
                      <a:r>
                        <a:rPr lang="en-US" sz="1800" i="0" baseline="-25000" dirty="0" err="1" smtClean="0">
                          <a:latin typeface="+mn-lt"/>
                        </a:rPr>
                        <a:t>α</a:t>
                      </a:r>
                      <a:r>
                        <a:rPr lang="en-US" sz="1800" dirty="0" smtClean="0">
                          <a:latin typeface="+mn-lt"/>
                        </a:rPr>
                        <a:t>, </a:t>
                      </a:r>
                      <a:r>
                        <a:rPr lang="en-US" sz="1800" i="1" dirty="0" err="1" smtClean="0">
                          <a:latin typeface="+mn-lt"/>
                        </a:rPr>
                        <a:t>t</a:t>
                      </a:r>
                      <a:r>
                        <a:rPr lang="en-US" sz="1800" i="0" baseline="-25000" dirty="0" err="1" smtClean="0">
                          <a:latin typeface="+mn-lt"/>
                        </a:rPr>
                        <a:t>α</a:t>
                      </a:r>
                      <a:r>
                        <a:rPr lang="en-US" sz="1800" baseline="-25000" dirty="0" smtClean="0">
                          <a:latin typeface="+mn-lt"/>
                        </a:rPr>
                        <a:t>/2</a:t>
                      </a:r>
                      <a:r>
                        <a:rPr lang="en-US" sz="1800" dirty="0" smtClean="0">
                          <a:latin typeface="+mn-lt"/>
                        </a:rPr>
                        <a:t>, and p-values are based on (</a:t>
                      </a:r>
                      <a:r>
                        <a:rPr lang="en-US" sz="1800" i="1" dirty="0" smtClean="0">
                          <a:latin typeface="+mn-lt"/>
                        </a:rPr>
                        <a:t>n</a:t>
                      </a:r>
                      <a:r>
                        <a:rPr lang="en-US" sz="1800" dirty="0" smtClean="0">
                          <a:latin typeface="+mn-lt"/>
                        </a:rPr>
                        <a:t> – 1) degrees of freedom</a:t>
                      </a:r>
                      <a:endParaRPr lang="en-US"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 either </a:t>
                      </a:r>
                      <a:r>
                        <a:rPr lang="en-US" sz="1800" i="1" dirty="0" smtClean="0">
                          <a:latin typeface="+mn-lt"/>
                        </a:rPr>
                        <a:t>t</a:t>
                      </a:r>
                      <a:r>
                        <a:rPr lang="en-US" sz="1800" dirty="0" smtClean="0">
                          <a:latin typeface="+mn-lt"/>
                        </a:rPr>
                        <a:t> &gt; </a:t>
                      </a:r>
                      <a:r>
                        <a:rPr lang="en-US" sz="1800" i="1" dirty="0" err="1" smtClean="0">
                          <a:latin typeface="+mn-lt"/>
                        </a:rPr>
                        <a:t>α</a:t>
                      </a:r>
                      <a:r>
                        <a:rPr lang="en-US" sz="1800" baseline="-25000" dirty="0" err="1" smtClean="0">
                          <a:latin typeface="+mn-lt"/>
                        </a:rPr>
                        <a:t>a</a:t>
                      </a:r>
                      <a:r>
                        <a:rPr lang="en-US" sz="1800" baseline="-25000" dirty="0" smtClean="0">
                          <a:latin typeface="+mn-lt"/>
                        </a:rPr>
                        <a:t>/2</a:t>
                      </a:r>
                      <a:r>
                        <a:rPr lang="en-US" sz="1800" dirty="0" smtClean="0">
                          <a:latin typeface="+mn-lt"/>
                        </a:rPr>
                        <a:t> or </a:t>
                      </a:r>
                      <a:r>
                        <a:rPr lang="en-US" sz="1800" i="1" dirty="0" smtClean="0">
                          <a:latin typeface="+mn-lt"/>
                        </a:rPr>
                        <a:t>t</a:t>
                      </a:r>
                      <a:r>
                        <a:rPr lang="en-US" sz="1800" dirty="0" smtClean="0">
                          <a:latin typeface="+mn-lt"/>
                        </a:rPr>
                        <a:t> &lt; –</a:t>
                      </a:r>
                      <a:r>
                        <a:rPr lang="en-US" sz="1800" i="1" dirty="0" smtClean="0">
                          <a:latin typeface="+mn-lt"/>
                        </a:rPr>
                        <a:t>t</a:t>
                      </a:r>
                      <a:r>
                        <a:rPr lang="el-GR" sz="1800" baseline="-25000" dirty="0" smtClean="0">
                          <a:latin typeface="+mn-lt"/>
                        </a:rPr>
                        <a:t>α</a:t>
                      </a:r>
                      <a:r>
                        <a:rPr lang="en-US" sz="1800" baseline="-25000" dirty="0" smtClean="0">
                          <a:latin typeface="+mn-lt"/>
                        </a:rPr>
                        <a:t>/2</a:t>
                      </a:r>
                    </a:p>
                    <a:p>
                      <a:endParaRPr lang="en-US" dirty="0">
                        <a:latin typeface="+mn-lt"/>
                      </a:endParaRPr>
                    </a:p>
                  </a:txBody>
                  <a:tcPr/>
                </a:tc>
                <a:tc hMerge="1">
                  <a:txBody>
                    <a:bodyPr/>
                    <a:lstStyle/>
                    <a:p>
                      <a:endParaRPr 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i="0" dirty="0" smtClean="0">
                        <a:latin typeface="+mn-lt"/>
                      </a:endParaRPr>
                    </a:p>
                  </a:txBody>
                  <a:tcPr/>
                </a:tc>
              </a:tr>
            </a:tbl>
          </a:graphicData>
        </a:graphic>
      </p:graphicFrame>
      <p:sp>
        <p:nvSpPr>
          <p:cNvPr id="692250" name="Slide Number Placeholder 3"/>
          <p:cNvSpPr>
            <a:spLocks noGrp="1"/>
          </p:cNvSpPr>
          <p:nvPr>
            <p:ph type="sldNum" sz="quarter" idx="10"/>
          </p:nvPr>
        </p:nvSpPr>
        <p:spPr>
          <a:noFill/>
        </p:spPr>
        <p:txBody>
          <a:bodyPr/>
          <a:lstStyle/>
          <a:p>
            <a:r>
              <a:rPr lang="en-US" smtClean="0">
                <a:latin typeface="Arial" charset="0"/>
              </a:rPr>
              <a:t>9-</a:t>
            </a:r>
            <a:fld id="{B58B3A81-E813-473D-A206-4076D428DD58}" type="slidenum">
              <a:rPr lang="en-US" smtClean="0">
                <a:latin typeface="Arial" charset="0"/>
              </a:rPr>
              <a:pPr/>
              <a:t>23</a:t>
            </a:fld>
            <a:endParaRPr lang="en-US" smtClean="0">
              <a:latin typeface="Arial" charset="0"/>
            </a:endParaRPr>
          </a:p>
        </p:txBody>
      </p:sp>
      <p:sp>
        <p:nvSpPr>
          <p:cNvPr id="692251" name="TextBox 4"/>
          <p:cNvSpPr txBox="1">
            <a:spLocks noChangeArrowheads="1"/>
          </p:cNvSpPr>
          <p:nvPr/>
        </p:nvSpPr>
        <p:spPr bwMode="auto">
          <a:xfrm>
            <a:off x="8458200" y="26035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L05</a:t>
            </a:r>
          </a:p>
        </p:txBody>
      </p:sp>
      <p:sp>
        <p:nvSpPr>
          <p:cNvPr id="692252" name="TextBox 6"/>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L01</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914400"/>
          </a:xfrm>
        </p:spPr>
        <p:txBody>
          <a:bodyPr>
            <a:normAutofit fontScale="90000"/>
          </a:bodyPr>
          <a:lstStyle/>
          <a:p>
            <a:pPr eaLnBrk="1" hangingPunct="1">
              <a:defRPr/>
            </a:pPr>
            <a:r>
              <a:rPr lang="en-US" dirty="0" smtClean="0"/>
              <a:t>t Tests: One-Tailed Alternative</a:t>
            </a:r>
            <a:br>
              <a:rPr lang="en-US" dirty="0" smtClean="0"/>
            </a:br>
            <a:r>
              <a:rPr lang="en-US" sz="2400" dirty="0" smtClean="0"/>
              <a:t>Difference in Population Means</a:t>
            </a:r>
            <a:endParaRPr lang="en-US" dirty="0"/>
          </a:p>
        </p:txBody>
      </p:sp>
      <p:sp>
        <p:nvSpPr>
          <p:cNvPr id="660482" name="Content Placeholder 2"/>
          <p:cNvSpPr>
            <a:spLocks noGrp="1"/>
          </p:cNvSpPr>
          <p:nvPr>
            <p:ph idx="1"/>
          </p:nvPr>
        </p:nvSpPr>
        <p:spPr>
          <a:xfrm>
            <a:off x="636588" y="1066800"/>
            <a:ext cx="7924800" cy="5410200"/>
          </a:xfrm>
        </p:spPr>
        <p:txBody>
          <a:bodyPr/>
          <a:lstStyle/>
          <a:p>
            <a:pPr eaLnBrk="1" hangingPunct="1"/>
            <a:r>
              <a:rPr lang="en-US" smtClean="0"/>
              <a:t>Example 9.3 The Coffee Cup Case</a:t>
            </a:r>
          </a:p>
          <a:p>
            <a:pPr lvl="1" eaLnBrk="1" hangingPunct="1"/>
            <a:r>
              <a:rPr lang="en-US" smtClean="0"/>
              <a:t>In order to compare the mean hourly yields obtained by using the Java and Joe production methods, we will test </a:t>
            </a:r>
            <a:r>
              <a:rPr lang="en-US" b="1" i="1" smtClean="0"/>
              <a:t>H</a:t>
            </a:r>
            <a:r>
              <a:rPr lang="en-US" sz="800" b="1" i="1" smtClean="0"/>
              <a:t>0</a:t>
            </a:r>
            <a:r>
              <a:rPr lang="en-US" b="1" i="1" smtClean="0"/>
              <a:t>: </a:t>
            </a:r>
            <a:r>
              <a:rPr lang="el-GR" b="1" i="1" smtClean="0"/>
              <a:t>μ</a:t>
            </a:r>
            <a:r>
              <a:rPr lang="en-US" sz="800" b="1" i="1" smtClean="0"/>
              <a:t>1 </a:t>
            </a:r>
            <a:r>
              <a:rPr lang="en-US" b="1" i="1" smtClean="0"/>
              <a:t> - </a:t>
            </a:r>
            <a:r>
              <a:rPr lang="el-GR" b="1" i="1" smtClean="0"/>
              <a:t>μ</a:t>
            </a:r>
            <a:r>
              <a:rPr lang="en-US" sz="800" b="1" i="1" smtClean="0"/>
              <a:t>2 </a:t>
            </a:r>
            <a:r>
              <a:rPr lang="en-US" b="1" i="1" smtClean="0"/>
              <a:t> = 0 versus H</a:t>
            </a:r>
            <a:r>
              <a:rPr lang="en-US" sz="800" b="1" i="1" smtClean="0"/>
              <a:t>a</a:t>
            </a:r>
            <a:r>
              <a:rPr lang="en-US" b="1" i="1" smtClean="0"/>
              <a:t>: </a:t>
            </a:r>
            <a:r>
              <a:rPr lang="el-GR" b="1" i="1" smtClean="0"/>
              <a:t>μ</a:t>
            </a:r>
            <a:r>
              <a:rPr lang="en-US" sz="600" b="1" i="1" smtClean="0"/>
              <a:t>1 </a:t>
            </a:r>
            <a:r>
              <a:rPr lang="en-US" b="1" i="1" smtClean="0"/>
              <a:t> - </a:t>
            </a:r>
            <a:r>
              <a:rPr lang="el-GR" b="1" i="1" smtClean="0"/>
              <a:t>μ</a:t>
            </a:r>
            <a:r>
              <a:rPr lang="en-US" sz="600" b="1" i="1" smtClean="0"/>
              <a:t>2 </a:t>
            </a:r>
            <a:r>
              <a:rPr lang="en-US" b="1" i="1" smtClean="0"/>
              <a:t> &gt; 0 at the 0.05 level of significance</a:t>
            </a:r>
          </a:p>
          <a:p>
            <a:pPr lvl="1" eaLnBrk="1" hangingPunct="1"/>
            <a:r>
              <a:rPr lang="en-US" smtClean="0"/>
              <a:t>To</a:t>
            </a:r>
            <a:r>
              <a:rPr lang="en-US" b="1" i="1" smtClean="0"/>
              <a:t> </a:t>
            </a:r>
            <a:r>
              <a:rPr lang="en-US" smtClean="0"/>
              <a:t>perform the hypothesis test, we will use the sample information</a:t>
            </a:r>
          </a:p>
        </p:txBody>
      </p:sp>
      <p:sp>
        <p:nvSpPr>
          <p:cNvPr id="660483" name="Slide Number Placeholder 3"/>
          <p:cNvSpPr>
            <a:spLocks noGrp="1"/>
          </p:cNvSpPr>
          <p:nvPr>
            <p:ph type="sldNum" sz="quarter" idx="10"/>
          </p:nvPr>
        </p:nvSpPr>
        <p:spPr>
          <a:noFill/>
        </p:spPr>
        <p:txBody>
          <a:bodyPr/>
          <a:lstStyle/>
          <a:p>
            <a:r>
              <a:rPr lang="en-US" smtClean="0">
                <a:latin typeface="Arial" charset="0"/>
              </a:rPr>
              <a:t>9-</a:t>
            </a:r>
            <a:fld id="{1EB223CD-6597-49D5-9FBB-00D5F38C45DD}" type="slidenum">
              <a:rPr lang="en-US" smtClean="0">
                <a:latin typeface="Arial" charset="0"/>
              </a:rPr>
              <a:pPr/>
              <a:t>24</a:t>
            </a:fld>
            <a:endParaRPr lang="en-US" smtClean="0">
              <a:latin typeface="Arial" charset="0"/>
            </a:endParaRPr>
          </a:p>
        </p:txBody>
      </p:sp>
      <p:pic>
        <p:nvPicPr>
          <p:cNvPr id="5" name="Picture 4" descr="figure 9.1.JPG"/>
          <p:cNvPicPr>
            <a:picLocks noChangeAspect="1"/>
          </p:cNvPicPr>
          <p:nvPr/>
        </p:nvPicPr>
        <p:blipFill>
          <a:blip r:embed="rId2"/>
          <a:srcRect/>
          <a:stretch>
            <a:fillRect/>
          </a:stretch>
        </p:blipFill>
        <p:spPr bwMode="auto">
          <a:xfrm>
            <a:off x="755650" y="3068638"/>
            <a:ext cx="7561263" cy="3333750"/>
          </a:xfrm>
          <a:prstGeom prst="rect">
            <a:avLst/>
          </a:prstGeom>
          <a:noFill/>
          <a:ln w="9525">
            <a:noFill/>
            <a:miter lim="800000"/>
            <a:headEnd/>
            <a:tailEnd/>
          </a:ln>
        </p:spPr>
      </p:pic>
      <p:sp>
        <p:nvSpPr>
          <p:cNvPr id="660485" name="TextBox 5"/>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914400"/>
          </a:xfrm>
        </p:spPr>
        <p:txBody>
          <a:bodyPr>
            <a:normAutofit fontScale="90000"/>
          </a:bodyPr>
          <a:lstStyle/>
          <a:p>
            <a:pPr eaLnBrk="1" hangingPunct="1">
              <a:defRPr/>
            </a:pPr>
            <a:r>
              <a:rPr lang="en-US" dirty="0" smtClean="0"/>
              <a:t>t Tests: One-Tailed Alternative</a:t>
            </a:r>
            <a:br>
              <a:rPr lang="en-US" dirty="0" smtClean="0"/>
            </a:br>
            <a:r>
              <a:rPr lang="en-US" sz="2400" dirty="0" smtClean="0"/>
              <a:t>Difference in Population Means</a:t>
            </a:r>
            <a:endParaRPr lang="en-US" dirty="0"/>
          </a:p>
        </p:txBody>
      </p:sp>
      <p:sp>
        <p:nvSpPr>
          <p:cNvPr id="661506" name="Content Placeholder 2"/>
          <p:cNvSpPr>
            <a:spLocks noGrp="1"/>
          </p:cNvSpPr>
          <p:nvPr>
            <p:ph idx="1"/>
          </p:nvPr>
        </p:nvSpPr>
        <p:spPr>
          <a:xfrm>
            <a:off x="636588" y="1066800"/>
            <a:ext cx="7924800" cy="5410200"/>
          </a:xfrm>
        </p:spPr>
        <p:txBody>
          <a:bodyPr/>
          <a:lstStyle/>
          <a:p>
            <a:pPr eaLnBrk="1" hangingPunct="1"/>
            <a:r>
              <a:rPr lang="en-US" smtClean="0"/>
              <a:t>Unequal-variances procedure</a:t>
            </a:r>
          </a:p>
          <a:p>
            <a:pPr eaLnBrk="1" hangingPunct="1"/>
            <a:r>
              <a:rPr lang="en-US" smtClean="0"/>
              <a:t>Consider the bank customer waiting time situation, recall that the bank manager wants to implement the new system only if it reduces the mean waiting time by more than three minutes</a:t>
            </a:r>
          </a:p>
          <a:p>
            <a:pPr eaLnBrk="1" hangingPunct="1"/>
            <a:r>
              <a:rPr lang="en-US" smtClean="0"/>
              <a:t>Therefore, the manager will test the null hypothesis </a:t>
            </a:r>
            <a:r>
              <a:rPr lang="en-US" smtClean="0">
                <a:solidFill>
                  <a:srgbClr val="CC0000"/>
                </a:solidFill>
              </a:rPr>
              <a:t>H</a:t>
            </a:r>
            <a:r>
              <a:rPr lang="en-US" baseline="-25000" smtClean="0">
                <a:solidFill>
                  <a:srgbClr val="CC0000"/>
                </a:solidFill>
              </a:rPr>
              <a:t>0</a:t>
            </a:r>
            <a:r>
              <a:rPr lang="en-US" smtClean="0">
                <a:solidFill>
                  <a:srgbClr val="CC0000"/>
                </a:solidFill>
              </a:rPr>
              <a:t>: </a:t>
            </a:r>
            <a:r>
              <a:rPr lang="el-GR" smtClean="0">
                <a:solidFill>
                  <a:srgbClr val="CC0000"/>
                </a:solidFill>
              </a:rPr>
              <a:t>μ</a:t>
            </a:r>
            <a:r>
              <a:rPr lang="en-US" baseline="-25000" smtClean="0">
                <a:solidFill>
                  <a:srgbClr val="CC0000"/>
                </a:solidFill>
              </a:rPr>
              <a:t>1</a:t>
            </a:r>
            <a:r>
              <a:rPr lang="en-US" smtClean="0">
                <a:solidFill>
                  <a:srgbClr val="CC0000"/>
                </a:solidFill>
              </a:rPr>
              <a:t> - </a:t>
            </a:r>
            <a:r>
              <a:rPr lang="el-GR" smtClean="0">
                <a:solidFill>
                  <a:srgbClr val="CC0000"/>
                </a:solidFill>
              </a:rPr>
              <a:t>μ</a:t>
            </a:r>
            <a:r>
              <a:rPr lang="en-US" baseline="-25000" smtClean="0">
                <a:solidFill>
                  <a:srgbClr val="CC0000"/>
                </a:solidFill>
              </a:rPr>
              <a:t>2</a:t>
            </a:r>
            <a:r>
              <a:rPr lang="en-US" smtClean="0">
                <a:solidFill>
                  <a:srgbClr val="CC0000"/>
                </a:solidFill>
              </a:rPr>
              <a:t> = 3 </a:t>
            </a:r>
            <a:r>
              <a:rPr lang="en-US" smtClean="0"/>
              <a:t>versus the alternative hypothesis </a:t>
            </a:r>
            <a:r>
              <a:rPr lang="en-US" smtClean="0">
                <a:solidFill>
                  <a:srgbClr val="CC0000"/>
                </a:solidFill>
              </a:rPr>
              <a:t>H</a:t>
            </a:r>
            <a:r>
              <a:rPr lang="en-US" baseline="-25000" smtClean="0">
                <a:solidFill>
                  <a:srgbClr val="CC0000"/>
                </a:solidFill>
              </a:rPr>
              <a:t>a</a:t>
            </a:r>
            <a:r>
              <a:rPr lang="en-US" smtClean="0">
                <a:solidFill>
                  <a:srgbClr val="CC0000"/>
                </a:solidFill>
              </a:rPr>
              <a:t>: </a:t>
            </a:r>
            <a:r>
              <a:rPr lang="el-GR" smtClean="0">
                <a:solidFill>
                  <a:srgbClr val="CC0000"/>
                </a:solidFill>
              </a:rPr>
              <a:t>μ</a:t>
            </a:r>
            <a:r>
              <a:rPr lang="en-US" baseline="-25000" smtClean="0">
                <a:solidFill>
                  <a:srgbClr val="CC0000"/>
                </a:solidFill>
              </a:rPr>
              <a:t>1</a:t>
            </a:r>
            <a:r>
              <a:rPr lang="en-US" smtClean="0">
                <a:solidFill>
                  <a:srgbClr val="CC0000"/>
                </a:solidFill>
              </a:rPr>
              <a:t> - </a:t>
            </a:r>
            <a:r>
              <a:rPr lang="el-GR" smtClean="0">
                <a:solidFill>
                  <a:srgbClr val="CC0000"/>
                </a:solidFill>
              </a:rPr>
              <a:t>μ</a:t>
            </a:r>
            <a:r>
              <a:rPr lang="en-US" baseline="-25000" smtClean="0">
                <a:solidFill>
                  <a:srgbClr val="CC0000"/>
                </a:solidFill>
              </a:rPr>
              <a:t>2</a:t>
            </a:r>
            <a:r>
              <a:rPr lang="en-US" smtClean="0">
                <a:solidFill>
                  <a:srgbClr val="CC0000"/>
                </a:solidFill>
              </a:rPr>
              <a:t> &gt; 3 </a:t>
            </a:r>
            <a:r>
              <a:rPr lang="en-US" smtClean="0"/>
              <a:t>at </a:t>
            </a:r>
            <a:r>
              <a:rPr lang="el-GR" smtClean="0"/>
              <a:t>α</a:t>
            </a:r>
            <a:r>
              <a:rPr lang="en-US" smtClean="0"/>
              <a:t> = 0.05</a:t>
            </a:r>
            <a:endParaRPr lang="en-US" smtClean="0">
              <a:solidFill>
                <a:srgbClr val="CC0000"/>
              </a:solidFill>
            </a:endParaRPr>
          </a:p>
        </p:txBody>
      </p:sp>
      <p:sp>
        <p:nvSpPr>
          <p:cNvPr id="661507" name="Slide Number Placeholder 3"/>
          <p:cNvSpPr>
            <a:spLocks noGrp="1"/>
          </p:cNvSpPr>
          <p:nvPr>
            <p:ph type="sldNum" sz="quarter" idx="10"/>
          </p:nvPr>
        </p:nvSpPr>
        <p:spPr>
          <a:noFill/>
        </p:spPr>
        <p:txBody>
          <a:bodyPr/>
          <a:lstStyle/>
          <a:p>
            <a:r>
              <a:rPr lang="en-US" smtClean="0">
                <a:latin typeface="Arial" charset="0"/>
              </a:rPr>
              <a:t>9-</a:t>
            </a:r>
            <a:fld id="{ECA1A731-7349-4FE7-9207-EAE058ED8F32}" type="slidenum">
              <a:rPr lang="en-US" smtClean="0">
                <a:latin typeface="Arial" charset="0"/>
              </a:rPr>
              <a:pPr/>
              <a:t>25</a:t>
            </a:fld>
            <a:endParaRPr lang="en-US" smtClean="0">
              <a:latin typeface="Arial" charset="0"/>
            </a:endParaRPr>
          </a:p>
        </p:txBody>
      </p:sp>
      <p:sp>
        <p:nvSpPr>
          <p:cNvPr id="661508" name="TextBox 4"/>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L03</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914400"/>
          </a:xfrm>
        </p:spPr>
        <p:txBody>
          <a:bodyPr>
            <a:normAutofit/>
          </a:bodyPr>
          <a:lstStyle/>
          <a:p>
            <a:pPr eaLnBrk="1" hangingPunct="1">
              <a:defRPr/>
            </a:pPr>
            <a:r>
              <a:rPr lang="en-US" dirty="0" smtClean="0"/>
              <a:t>Unequal-variances procedure</a:t>
            </a:r>
            <a:endParaRPr lang="en-US" dirty="0"/>
          </a:p>
        </p:txBody>
      </p:sp>
      <p:sp>
        <p:nvSpPr>
          <p:cNvPr id="655366" name="Content Placeholder 2"/>
          <p:cNvSpPr>
            <a:spLocks noGrp="1"/>
          </p:cNvSpPr>
          <p:nvPr>
            <p:ph idx="1"/>
          </p:nvPr>
        </p:nvSpPr>
        <p:spPr>
          <a:xfrm>
            <a:off x="636588" y="1066800"/>
            <a:ext cx="7924800" cy="5410200"/>
          </a:xfrm>
        </p:spPr>
        <p:txBody>
          <a:bodyPr/>
          <a:lstStyle/>
          <a:p>
            <a:pPr eaLnBrk="1" hangingPunct="1"/>
            <a:r>
              <a:rPr lang="en-US" smtClean="0"/>
              <a:t>Suppose</a:t>
            </a:r>
          </a:p>
          <a:p>
            <a:pPr lvl="1" eaLnBrk="1" hangingPunct="1"/>
            <a:r>
              <a:rPr lang="en-US" smtClean="0"/>
              <a:t>n</a:t>
            </a:r>
            <a:r>
              <a:rPr lang="en-US" baseline="-25000" smtClean="0"/>
              <a:t>1</a:t>
            </a:r>
            <a:r>
              <a:rPr lang="en-US" smtClean="0"/>
              <a:t> = 100 and n</a:t>
            </a:r>
            <a:r>
              <a:rPr lang="en-US" baseline="-25000" smtClean="0"/>
              <a:t>2</a:t>
            </a:r>
            <a:r>
              <a:rPr lang="en-US" smtClean="0"/>
              <a:t> = 100, computing the sample mean and standard deviation of each sample gives </a:t>
            </a:r>
          </a:p>
          <a:p>
            <a:pPr lvl="1" eaLnBrk="1" hangingPunct="1"/>
            <a:endParaRPr lang="en-US" smtClean="0"/>
          </a:p>
        </p:txBody>
      </p:sp>
      <p:sp>
        <p:nvSpPr>
          <p:cNvPr id="655367" name="Slide Number Placeholder 3"/>
          <p:cNvSpPr>
            <a:spLocks noGrp="1"/>
          </p:cNvSpPr>
          <p:nvPr>
            <p:ph type="sldNum" sz="quarter" idx="10"/>
          </p:nvPr>
        </p:nvSpPr>
        <p:spPr>
          <a:noFill/>
        </p:spPr>
        <p:txBody>
          <a:bodyPr/>
          <a:lstStyle/>
          <a:p>
            <a:r>
              <a:rPr lang="en-US" smtClean="0">
                <a:latin typeface="Arial" charset="0"/>
              </a:rPr>
              <a:t>9-</a:t>
            </a:r>
            <a:fld id="{8C175158-FC5D-46B0-A6CA-10F11D2CAF8D}" type="slidenum">
              <a:rPr lang="en-US" smtClean="0">
                <a:latin typeface="Arial" charset="0"/>
              </a:rPr>
              <a:pPr/>
              <a:t>26</a:t>
            </a:fld>
            <a:endParaRPr lang="en-US" smtClean="0">
              <a:latin typeface="Arial" charset="0"/>
            </a:endParaRPr>
          </a:p>
        </p:txBody>
      </p:sp>
      <p:graphicFrame>
        <p:nvGraphicFramePr>
          <p:cNvPr id="5" name="Object 2"/>
          <p:cNvGraphicFramePr>
            <a:graphicFrameLocks noChangeAspect="1"/>
          </p:cNvGraphicFramePr>
          <p:nvPr/>
        </p:nvGraphicFramePr>
        <p:xfrm>
          <a:off x="1476375" y="2276475"/>
          <a:ext cx="1150938" cy="1470025"/>
        </p:xfrm>
        <a:graphic>
          <a:graphicData uri="http://schemas.openxmlformats.org/presentationml/2006/ole">
            <p:oleObj spid="_x0000_s655362" name="Equation" r:id="rId3" imgW="736560" imgH="939600" progId="Equation.3">
              <p:embed/>
            </p:oleObj>
          </a:graphicData>
        </a:graphic>
      </p:graphicFrame>
      <p:graphicFrame>
        <p:nvGraphicFramePr>
          <p:cNvPr id="655363" name="Object 3"/>
          <p:cNvGraphicFramePr>
            <a:graphicFrameLocks noChangeAspect="1"/>
          </p:cNvGraphicFramePr>
          <p:nvPr/>
        </p:nvGraphicFramePr>
        <p:xfrm>
          <a:off x="900113" y="3929063"/>
          <a:ext cx="7272337" cy="1147762"/>
        </p:xfrm>
        <a:graphic>
          <a:graphicData uri="http://schemas.openxmlformats.org/presentationml/2006/ole">
            <p:oleObj spid="_x0000_s655363" name="Equation" r:id="rId4" imgW="4508280" imgH="711000" progId="Equation.3">
              <p:embed/>
            </p:oleObj>
          </a:graphicData>
        </a:graphic>
      </p:graphicFrame>
      <p:graphicFrame>
        <p:nvGraphicFramePr>
          <p:cNvPr id="655364" name="Object 4"/>
          <p:cNvGraphicFramePr>
            <a:graphicFrameLocks noChangeAspect="1"/>
          </p:cNvGraphicFramePr>
          <p:nvPr/>
        </p:nvGraphicFramePr>
        <p:xfrm>
          <a:off x="900113" y="5157788"/>
          <a:ext cx="4616450" cy="1165225"/>
        </p:xfrm>
        <a:graphic>
          <a:graphicData uri="http://schemas.openxmlformats.org/presentationml/2006/ole">
            <p:oleObj spid="_x0000_s655364" name="Equation" r:id="rId5" imgW="2768400" imgH="698400" progId="Equation.3">
              <p:embed/>
            </p:oleObj>
          </a:graphicData>
        </a:graphic>
      </p:graphicFrame>
      <p:sp>
        <p:nvSpPr>
          <p:cNvPr id="655368" name="TextBox 7"/>
          <p:cNvSpPr txBox="1">
            <a:spLocks noChangeArrowheads="1"/>
          </p:cNvSpPr>
          <p:nvPr/>
        </p:nvSpPr>
        <p:spPr bwMode="auto">
          <a:xfrm>
            <a:off x="8458200" y="26035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L03</a:t>
            </a:r>
          </a:p>
        </p:txBody>
      </p:sp>
      <p:sp>
        <p:nvSpPr>
          <p:cNvPr id="655369" name="TextBox 8"/>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655363"/>
                                        </p:tgtEl>
                                        <p:attrNameLst>
                                          <p:attrName>style.visibility</p:attrName>
                                        </p:attrNameLst>
                                      </p:cBhvr>
                                      <p:to>
                                        <p:strVal val="visible"/>
                                      </p:to>
                                    </p:set>
                                    <p:anim calcmode="lin" valueType="num">
                                      <p:cBhvr>
                                        <p:cTn id="14" dur="500" fill="hold"/>
                                        <p:tgtEl>
                                          <p:spTgt spid="655363"/>
                                        </p:tgtEl>
                                        <p:attrNameLst>
                                          <p:attrName>ppt_w</p:attrName>
                                        </p:attrNameLst>
                                      </p:cBhvr>
                                      <p:tavLst>
                                        <p:tav tm="0">
                                          <p:val>
                                            <p:fltVal val="0"/>
                                          </p:val>
                                        </p:tav>
                                        <p:tav tm="100000">
                                          <p:val>
                                            <p:strVal val="#ppt_w"/>
                                          </p:val>
                                        </p:tav>
                                      </p:tavLst>
                                    </p:anim>
                                    <p:anim calcmode="lin" valueType="num">
                                      <p:cBhvr>
                                        <p:cTn id="15" dur="500" fill="hold"/>
                                        <p:tgtEl>
                                          <p:spTgt spid="655363"/>
                                        </p:tgtEl>
                                        <p:attrNameLst>
                                          <p:attrName>ppt_h</p:attrName>
                                        </p:attrNameLst>
                                      </p:cBhvr>
                                      <p:tavLst>
                                        <p:tav tm="0">
                                          <p:val>
                                            <p:fltVal val="0"/>
                                          </p:val>
                                        </p:tav>
                                        <p:tav tm="100000">
                                          <p:val>
                                            <p:strVal val="#ppt_h"/>
                                          </p:val>
                                        </p:tav>
                                      </p:tavLst>
                                    </p:anim>
                                    <p:animEffect transition="in" filter="fade">
                                      <p:cBhvr>
                                        <p:cTn id="16" dur="500"/>
                                        <p:tgtEl>
                                          <p:spTgt spid="65536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655364"/>
                                        </p:tgtEl>
                                        <p:attrNameLst>
                                          <p:attrName>style.visibility</p:attrName>
                                        </p:attrNameLst>
                                      </p:cBhvr>
                                      <p:to>
                                        <p:strVal val="visible"/>
                                      </p:to>
                                    </p:set>
                                    <p:anim calcmode="lin" valueType="num">
                                      <p:cBhvr>
                                        <p:cTn id="21" dur="500" fill="hold"/>
                                        <p:tgtEl>
                                          <p:spTgt spid="655364"/>
                                        </p:tgtEl>
                                        <p:attrNameLst>
                                          <p:attrName>ppt_w</p:attrName>
                                        </p:attrNameLst>
                                      </p:cBhvr>
                                      <p:tavLst>
                                        <p:tav tm="0">
                                          <p:val>
                                            <p:fltVal val="0"/>
                                          </p:val>
                                        </p:tav>
                                        <p:tav tm="100000">
                                          <p:val>
                                            <p:strVal val="#ppt_w"/>
                                          </p:val>
                                        </p:tav>
                                      </p:tavLst>
                                    </p:anim>
                                    <p:anim calcmode="lin" valueType="num">
                                      <p:cBhvr>
                                        <p:cTn id="22" dur="500" fill="hold"/>
                                        <p:tgtEl>
                                          <p:spTgt spid="655364"/>
                                        </p:tgtEl>
                                        <p:attrNameLst>
                                          <p:attrName>ppt_h</p:attrName>
                                        </p:attrNameLst>
                                      </p:cBhvr>
                                      <p:tavLst>
                                        <p:tav tm="0">
                                          <p:val>
                                            <p:fltVal val="0"/>
                                          </p:val>
                                        </p:tav>
                                        <p:tav tm="100000">
                                          <p:val>
                                            <p:strVal val="#ppt_h"/>
                                          </p:val>
                                        </p:tav>
                                      </p:tavLst>
                                    </p:anim>
                                    <p:animEffect transition="in" filter="fade">
                                      <p:cBhvr>
                                        <p:cTn id="23" dur="500"/>
                                        <p:tgtEl>
                                          <p:spTgt spid="65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914400"/>
          </a:xfrm>
        </p:spPr>
        <p:txBody>
          <a:bodyPr/>
          <a:lstStyle/>
          <a:p>
            <a:pPr eaLnBrk="1" hangingPunct="1">
              <a:defRPr/>
            </a:pPr>
            <a:r>
              <a:rPr lang="en-US" dirty="0" smtClean="0"/>
              <a:t>Unequal-variances procedure</a:t>
            </a:r>
            <a:endParaRPr lang="en-US" dirty="0"/>
          </a:p>
        </p:txBody>
      </p:sp>
      <p:sp>
        <p:nvSpPr>
          <p:cNvPr id="664578" name="Content Placeholder 2"/>
          <p:cNvSpPr>
            <a:spLocks noGrp="1"/>
          </p:cNvSpPr>
          <p:nvPr>
            <p:ph idx="1"/>
          </p:nvPr>
        </p:nvSpPr>
        <p:spPr>
          <a:xfrm>
            <a:off x="636588" y="1066800"/>
            <a:ext cx="7924800" cy="5410200"/>
          </a:xfrm>
        </p:spPr>
        <p:txBody>
          <a:bodyPr/>
          <a:lstStyle/>
          <a:p>
            <a:pPr eaLnBrk="1" hangingPunct="1"/>
            <a:r>
              <a:rPr lang="en-US" smtClean="0"/>
              <a:t>t = 2.53 is greater than t</a:t>
            </a:r>
            <a:r>
              <a:rPr lang="en-US" baseline="-25000" smtClean="0"/>
              <a:t>0.05</a:t>
            </a:r>
            <a:r>
              <a:rPr lang="en-US" smtClean="0"/>
              <a:t> = 1.65</a:t>
            </a:r>
          </a:p>
          <a:p>
            <a:pPr lvl="1" eaLnBrk="1" hangingPunct="1"/>
            <a:r>
              <a:rPr lang="en-US" smtClean="0"/>
              <a:t>Reject </a:t>
            </a:r>
            <a:r>
              <a:rPr lang="en-US" smtClean="0">
                <a:solidFill>
                  <a:srgbClr val="CC0000"/>
                </a:solidFill>
              </a:rPr>
              <a:t>H</a:t>
            </a:r>
            <a:r>
              <a:rPr lang="en-US" baseline="-25000" smtClean="0">
                <a:solidFill>
                  <a:srgbClr val="CC0000"/>
                </a:solidFill>
              </a:rPr>
              <a:t>0</a:t>
            </a:r>
            <a:r>
              <a:rPr lang="en-US" smtClean="0">
                <a:solidFill>
                  <a:srgbClr val="CC0000"/>
                </a:solidFill>
              </a:rPr>
              <a:t>: </a:t>
            </a:r>
            <a:r>
              <a:rPr lang="el-GR" smtClean="0">
                <a:solidFill>
                  <a:srgbClr val="CC0000"/>
                </a:solidFill>
              </a:rPr>
              <a:t>μ</a:t>
            </a:r>
            <a:r>
              <a:rPr lang="en-US" baseline="-25000" smtClean="0">
                <a:solidFill>
                  <a:srgbClr val="CC0000"/>
                </a:solidFill>
              </a:rPr>
              <a:t>1</a:t>
            </a:r>
            <a:r>
              <a:rPr lang="en-US" smtClean="0">
                <a:solidFill>
                  <a:srgbClr val="CC0000"/>
                </a:solidFill>
              </a:rPr>
              <a:t> - </a:t>
            </a:r>
            <a:r>
              <a:rPr lang="el-GR" smtClean="0">
                <a:solidFill>
                  <a:srgbClr val="CC0000"/>
                </a:solidFill>
              </a:rPr>
              <a:t>μ</a:t>
            </a:r>
            <a:r>
              <a:rPr lang="en-US" baseline="-25000" smtClean="0">
                <a:solidFill>
                  <a:srgbClr val="CC0000"/>
                </a:solidFill>
              </a:rPr>
              <a:t>2</a:t>
            </a:r>
            <a:r>
              <a:rPr lang="en-US" smtClean="0">
                <a:solidFill>
                  <a:srgbClr val="CC0000"/>
                </a:solidFill>
              </a:rPr>
              <a:t> = </a:t>
            </a:r>
            <a:r>
              <a:rPr lang="en-US" smtClean="0"/>
              <a:t> </a:t>
            </a:r>
            <a:r>
              <a:rPr lang="en-US" smtClean="0">
                <a:solidFill>
                  <a:srgbClr val="CC0000"/>
                </a:solidFill>
              </a:rPr>
              <a:t>3 </a:t>
            </a:r>
            <a:r>
              <a:rPr lang="en-US" smtClean="0"/>
              <a:t>in favour of </a:t>
            </a:r>
            <a:r>
              <a:rPr lang="en-US" smtClean="0">
                <a:solidFill>
                  <a:srgbClr val="CC0000"/>
                </a:solidFill>
              </a:rPr>
              <a:t>H</a:t>
            </a:r>
            <a:r>
              <a:rPr lang="en-US" baseline="-25000" smtClean="0">
                <a:solidFill>
                  <a:srgbClr val="CC0000"/>
                </a:solidFill>
              </a:rPr>
              <a:t>a</a:t>
            </a:r>
            <a:r>
              <a:rPr lang="en-US" smtClean="0">
                <a:solidFill>
                  <a:srgbClr val="CC0000"/>
                </a:solidFill>
              </a:rPr>
              <a:t>:</a:t>
            </a:r>
            <a:r>
              <a:rPr lang="el-GR" smtClean="0">
                <a:solidFill>
                  <a:srgbClr val="CC0000"/>
                </a:solidFill>
              </a:rPr>
              <a:t>μ</a:t>
            </a:r>
            <a:r>
              <a:rPr lang="en-US" baseline="-25000" smtClean="0">
                <a:solidFill>
                  <a:srgbClr val="CC0000"/>
                </a:solidFill>
              </a:rPr>
              <a:t>1</a:t>
            </a:r>
            <a:r>
              <a:rPr lang="en-US" smtClean="0">
                <a:solidFill>
                  <a:srgbClr val="CC0000"/>
                </a:solidFill>
              </a:rPr>
              <a:t> 2 </a:t>
            </a:r>
            <a:r>
              <a:rPr lang="el-GR" smtClean="0">
                <a:solidFill>
                  <a:srgbClr val="CC0000"/>
                </a:solidFill>
              </a:rPr>
              <a:t>μ</a:t>
            </a:r>
            <a:r>
              <a:rPr lang="en-US" baseline="-25000" smtClean="0">
                <a:solidFill>
                  <a:srgbClr val="CC0000"/>
                </a:solidFill>
              </a:rPr>
              <a:t>2</a:t>
            </a:r>
            <a:r>
              <a:rPr lang="en-US" smtClean="0">
                <a:solidFill>
                  <a:srgbClr val="CC0000"/>
                </a:solidFill>
              </a:rPr>
              <a:t> &gt; 3 </a:t>
            </a:r>
            <a:r>
              <a:rPr lang="en-US" smtClean="0"/>
              <a:t>at </a:t>
            </a:r>
            <a:r>
              <a:rPr lang="el-GR" smtClean="0"/>
              <a:t>α</a:t>
            </a:r>
            <a:r>
              <a:rPr lang="en-US" smtClean="0"/>
              <a:t> 0.05</a:t>
            </a:r>
          </a:p>
          <a:p>
            <a:pPr lvl="1" eaLnBrk="1" hangingPunct="1"/>
            <a:r>
              <a:rPr lang="en-US" smtClean="0"/>
              <a:t>The new system reduces the mean customer waiting time by more than three minutes</a:t>
            </a:r>
          </a:p>
          <a:p>
            <a:pPr eaLnBrk="1" hangingPunct="1"/>
            <a:r>
              <a:rPr lang="en-US" smtClean="0"/>
              <a:t>Examine the MegaStat output below</a:t>
            </a:r>
          </a:p>
          <a:p>
            <a:pPr lvl="1" eaLnBrk="1" hangingPunct="1"/>
            <a:endParaRPr lang="en-US" smtClean="0"/>
          </a:p>
          <a:p>
            <a:pPr lvl="1" eaLnBrk="1" hangingPunct="1"/>
            <a:endParaRPr lang="en-US" smtClean="0"/>
          </a:p>
          <a:p>
            <a:pPr lvl="1" eaLnBrk="1" hangingPunct="1"/>
            <a:endParaRPr lang="en-US" smtClean="0"/>
          </a:p>
          <a:p>
            <a:pPr lvl="1" eaLnBrk="1" hangingPunct="1"/>
            <a:endParaRPr lang="en-US" smtClean="0"/>
          </a:p>
          <a:p>
            <a:pPr lvl="1" eaLnBrk="1" hangingPunct="1"/>
            <a:endParaRPr lang="en-US" smtClean="0"/>
          </a:p>
          <a:p>
            <a:pPr lvl="1" eaLnBrk="1" hangingPunct="1"/>
            <a:endParaRPr lang="en-US" smtClean="0"/>
          </a:p>
          <a:p>
            <a:pPr lvl="1" eaLnBrk="1" hangingPunct="1"/>
            <a:r>
              <a:rPr lang="en-US" smtClean="0"/>
              <a:t>t = 2.53, the associated p value is 0.0062, the very small p value tells us that we have very strong evidence against </a:t>
            </a:r>
            <a:r>
              <a:rPr lang="pt-BR" smtClean="0"/>
              <a:t>H</a:t>
            </a:r>
            <a:r>
              <a:rPr lang="pt-BR" baseline="-25000" smtClean="0"/>
              <a:t>0</a:t>
            </a:r>
            <a:endParaRPr lang="en-US" smtClean="0"/>
          </a:p>
          <a:p>
            <a:pPr eaLnBrk="1" hangingPunct="1"/>
            <a:endParaRPr lang="en-US" b="1" smtClean="0">
              <a:solidFill>
                <a:srgbClr val="CC0000"/>
              </a:solidFill>
            </a:endParaRPr>
          </a:p>
        </p:txBody>
      </p:sp>
      <p:sp>
        <p:nvSpPr>
          <p:cNvPr id="664579" name="Slide Number Placeholder 3"/>
          <p:cNvSpPr>
            <a:spLocks noGrp="1"/>
          </p:cNvSpPr>
          <p:nvPr>
            <p:ph type="sldNum" sz="quarter" idx="10"/>
          </p:nvPr>
        </p:nvSpPr>
        <p:spPr>
          <a:noFill/>
        </p:spPr>
        <p:txBody>
          <a:bodyPr/>
          <a:lstStyle/>
          <a:p>
            <a:r>
              <a:rPr lang="en-US" smtClean="0">
                <a:latin typeface="Arial" charset="0"/>
              </a:rPr>
              <a:t>9-</a:t>
            </a:r>
            <a:fld id="{2992DFF8-1C07-4257-9CED-55BDC36C46AE}" type="slidenum">
              <a:rPr lang="en-US" smtClean="0">
                <a:latin typeface="Arial" charset="0"/>
              </a:rPr>
              <a:pPr/>
              <a:t>27</a:t>
            </a:fld>
            <a:endParaRPr lang="en-US" smtClean="0">
              <a:latin typeface="Arial" charset="0"/>
            </a:endParaRPr>
          </a:p>
        </p:txBody>
      </p:sp>
      <p:pic>
        <p:nvPicPr>
          <p:cNvPr id="664580" name="Picture 4" descr="figure 9,2.JPG"/>
          <p:cNvPicPr>
            <a:picLocks noChangeAspect="1"/>
          </p:cNvPicPr>
          <p:nvPr/>
        </p:nvPicPr>
        <p:blipFill>
          <a:blip r:embed="rId2"/>
          <a:srcRect/>
          <a:stretch>
            <a:fillRect/>
          </a:stretch>
        </p:blipFill>
        <p:spPr bwMode="auto">
          <a:xfrm>
            <a:off x="1042988" y="3141663"/>
            <a:ext cx="5545137" cy="2200275"/>
          </a:xfrm>
          <a:prstGeom prst="rect">
            <a:avLst/>
          </a:prstGeom>
          <a:noFill/>
          <a:ln w="9525">
            <a:noFill/>
            <a:miter lim="800000"/>
            <a:headEnd/>
            <a:tailEnd/>
          </a:ln>
        </p:spPr>
      </p:pic>
      <p:sp>
        <p:nvSpPr>
          <p:cNvPr id="664581" name="TextBox 5"/>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L02</a:t>
            </a:r>
          </a:p>
        </p:txBody>
      </p:sp>
      <p:sp>
        <p:nvSpPr>
          <p:cNvPr id="664582" name="TextBox 6"/>
          <p:cNvSpPr txBox="1">
            <a:spLocks noChangeArrowheads="1"/>
          </p:cNvSpPr>
          <p:nvPr/>
        </p:nvSpPr>
        <p:spPr bwMode="auto">
          <a:xfrm>
            <a:off x="8458200" y="26035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L03</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914400"/>
          </a:xfrm>
        </p:spPr>
        <p:txBody>
          <a:bodyPr>
            <a:normAutofit/>
          </a:bodyPr>
          <a:lstStyle/>
          <a:p>
            <a:pPr eaLnBrk="1" hangingPunct="1">
              <a:defRPr/>
            </a:pPr>
            <a:r>
              <a:rPr lang="en-US" dirty="0" smtClean="0"/>
              <a:t>Example 9.3 The Coffee Cup Case</a:t>
            </a:r>
            <a:endParaRPr lang="en-US" dirty="0"/>
          </a:p>
        </p:txBody>
      </p:sp>
      <p:sp>
        <p:nvSpPr>
          <p:cNvPr id="3" name="Content Placeholder 2"/>
          <p:cNvSpPr>
            <a:spLocks noGrp="1"/>
          </p:cNvSpPr>
          <p:nvPr>
            <p:ph idx="1"/>
          </p:nvPr>
        </p:nvSpPr>
        <p:spPr>
          <a:xfrm>
            <a:off x="636588" y="1066800"/>
            <a:ext cx="7924800" cy="5410200"/>
          </a:xfrm>
        </p:spPr>
        <p:txBody>
          <a:bodyPr/>
          <a:lstStyle/>
          <a:p>
            <a:pPr eaLnBrk="1" hangingPunct="1"/>
            <a:r>
              <a:rPr lang="en-US" smtClean="0"/>
              <a:t>Reject H</a:t>
            </a:r>
            <a:r>
              <a:rPr lang="en-US" baseline="-25000" smtClean="0"/>
              <a:t>0</a:t>
            </a:r>
            <a:r>
              <a:rPr lang="en-US" smtClean="0"/>
              <a:t>: </a:t>
            </a:r>
            <a:r>
              <a:rPr lang="el-GR" smtClean="0"/>
              <a:t>μ</a:t>
            </a:r>
            <a:r>
              <a:rPr lang="en-US" baseline="-25000" smtClean="0"/>
              <a:t>1</a:t>
            </a:r>
            <a:r>
              <a:rPr lang="en-US" smtClean="0"/>
              <a:t> - </a:t>
            </a:r>
            <a:r>
              <a:rPr lang="el-GR" smtClean="0"/>
              <a:t>μ</a:t>
            </a:r>
            <a:r>
              <a:rPr lang="en-US" baseline="-25000" smtClean="0"/>
              <a:t>2</a:t>
            </a:r>
            <a:r>
              <a:rPr lang="en-US" smtClean="0"/>
              <a:t> = 0 if t is greater than t</a:t>
            </a:r>
            <a:r>
              <a:rPr lang="el-GR" baseline="-25000" smtClean="0"/>
              <a:t>α</a:t>
            </a:r>
            <a:r>
              <a:rPr lang="en-US" smtClean="0"/>
              <a:t> = t</a:t>
            </a:r>
            <a:r>
              <a:rPr lang="en-US" baseline="-25000" smtClean="0"/>
              <a:t>0.05</a:t>
            </a:r>
            <a:r>
              <a:rPr lang="en-US" smtClean="0"/>
              <a:t> = 1.860</a:t>
            </a:r>
            <a:endParaRPr lang="en-US" i="1" smtClean="0"/>
          </a:p>
          <a:p>
            <a:pPr eaLnBrk="1" hangingPunct="1"/>
            <a:r>
              <a:rPr lang="en-US" smtClean="0"/>
              <a:t>Test Statistic:</a:t>
            </a:r>
          </a:p>
          <a:p>
            <a:pPr eaLnBrk="1" hangingPunct="1"/>
            <a:endParaRPr lang="en-US" smtClean="0"/>
          </a:p>
          <a:p>
            <a:pPr eaLnBrk="1" hangingPunct="1">
              <a:buFontTx/>
              <a:buNone/>
            </a:pPr>
            <a:endParaRPr lang="en-US" smtClean="0"/>
          </a:p>
          <a:p>
            <a:pPr eaLnBrk="1" hangingPunct="1"/>
            <a:r>
              <a:rPr lang="en-US" smtClean="0"/>
              <a:t>t = 4.6087 &gt; t</a:t>
            </a:r>
            <a:r>
              <a:rPr lang="en-US" baseline="-25000" smtClean="0"/>
              <a:t>0.05</a:t>
            </a:r>
            <a:r>
              <a:rPr lang="en-US" smtClean="0"/>
              <a:t> = 1.860</a:t>
            </a:r>
          </a:p>
          <a:p>
            <a:pPr lvl="1" eaLnBrk="1" hangingPunct="1"/>
            <a:r>
              <a:rPr lang="en-US" smtClean="0"/>
              <a:t>We can reject H</a:t>
            </a:r>
            <a:r>
              <a:rPr lang="en-US" baseline="-25000" smtClean="0"/>
              <a:t>0</a:t>
            </a:r>
          </a:p>
          <a:p>
            <a:pPr lvl="1" eaLnBrk="1" hangingPunct="1"/>
            <a:r>
              <a:rPr lang="en-US" smtClean="0"/>
              <a:t>Conclude at </a:t>
            </a:r>
            <a:r>
              <a:rPr lang="el-GR" smtClean="0"/>
              <a:t>α</a:t>
            </a:r>
            <a:r>
              <a:rPr lang="en-US" smtClean="0"/>
              <a:t> = 0.05 the mean hourly yields obtained by using the two production methods differ</a:t>
            </a:r>
          </a:p>
          <a:p>
            <a:pPr lvl="1" eaLnBrk="1" hangingPunct="1"/>
            <a:r>
              <a:rPr lang="en-US" smtClean="0"/>
              <a:t>Note the small p-value in figure 9.1 indicates strong evidence against H</a:t>
            </a:r>
            <a:r>
              <a:rPr lang="en-US" baseline="-25000" smtClean="0"/>
              <a:t>0 </a:t>
            </a:r>
          </a:p>
        </p:txBody>
      </p:sp>
      <p:sp>
        <p:nvSpPr>
          <p:cNvPr id="654341" name="Slide Number Placeholder 3"/>
          <p:cNvSpPr>
            <a:spLocks noGrp="1"/>
          </p:cNvSpPr>
          <p:nvPr>
            <p:ph type="sldNum" sz="quarter" idx="10"/>
          </p:nvPr>
        </p:nvSpPr>
        <p:spPr>
          <a:noFill/>
        </p:spPr>
        <p:txBody>
          <a:bodyPr/>
          <a:lstStyle/>
          <a:p>
            <a:r>
              <a:rPr lang="en-US" smtClean="0">
                <a:latin typeface="Arial" charset="0"/>
              </a:rPr>
              <a:t>9-</a:t>
            </a:r>
            <a:fld id="{FE9792B7-53ED-4C2A-9094-32055EBF1F8D}" type="slidenum">
              <a:rPr lang="en-US" smtClean="0">
                <a:latin typeface="Arial" charset="0"/>
              </a:rPr>
              <a:pPr/>
              <a:t>28</a:t>
            </a:fld>
            <a:endParaRPr lang="en-US" smtClean="0">
              <a:latin typeface="Arial" charset="0"/>
            </a:endParaRPr>
          </a:p>
        </p:txBody>
      </p:sp>
      <p:graphicFrame>
        <p:nvGraphicFramePr>
          <p:cNvPr id="654338" name="Object 2"/>
          <p:cNvGraphicFramePr>
            <a:graphicFrameLocks noChangeAspect="1"/>
          </p:cNvGraphicFramePr>
          <p:nvPr/>
        </p:nvGraphicFramePr>
        <p:xfrm>
          <a:off x="2627313" y="2420938"/>
          <a:ext cx="4465637" cy="1122362"/>
        </p:xfrm>
        <a:graphic>
          <a:graphicData uri="http://schemas.openxmlformats.org/presentationml/2006/ole">
            <p:oleObj spid="_x0000_s654338" name="Equation" r:id="rId3" imgW="2831760" imgH="711000" progId="Equation.3">
              <p:embed/>
            </p:oleObj>
          </a:graphicData>
        </a:graphic>
      </p:graphicFrame>
      <p:sp>
        <p:nvSpPr>
          <p:cNvPr id="654342" name="TextBox 5"/>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L02</a:t>
            </a:r>
          </a:p>
        </p:txBody>
      </p:sp>
      <p:sp>
        <p:nvSpPr>
          <p:cNvPr id="654343" name="TextBox 6"/>
          <p:cNvSpPr txBox="1">
            <a:spLocks noChangeArrowheads="1"/>
          </p:cNvSpPr>
          <p:nvPr/>
        </p:nvSpPr>
        <p:spPr bwMode="auto">
          <a:xfrm>
            <a:off x="8458200" y="26035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654338"/>
                                        </p:tgtEl>
                                        <p:attrNameLst>
                                          <p:attrName>style.visibility</p:attrName>
                                        </p:attrNameLst>
                                      </p:cBhvr>
                                      <p:to>
                                        <p:strVal val="visible"/>
                                      </p:to>
                                    </p:set>
                                    <p:anim calcmode="lin" valueType="num">
                                      <p:cBhvr>
                                        <p:cTn id="15" dur="500" fill="hold"/>
                                        <p:tgtEl>
                                          <p:spTgt spid="654338"/>
                                        </p:tgtEl>
                                        <p:attrNameLst>
                                          <p:attrName>ppt_w</p:attrName>
                                        </p:attrNameLst>
                                      </p:cBhvr>
                                      <p:tavLst>
                                        <p:tav tm="0">
                                          <p:val>
                                            <p:fltVal val="0"/>
                                          </p:val>
                                        </p:tav>
                                        <p:tav tm="100000">
                                          <p:val>
                                            <p:strVal val="#ppt_w"/>
                                          </p:val>
                                        </p:tav>
                                      </p:tavLst>
                                    </p:anim>
                                    <p:anim calcmode="lin" valueType="num">
                                      <p:cBhvr>
                                        <p:cTn id="16" dur="500" fill="hold"/>
                                        <p:tgtEl>
                                          <p:spTgt spid="654338"/>
                                        </p:tgtEl>
                                        <p:attrNameLst>
                                          <p:attrName>ppt_h</p:attrName>
                                        </p:attrNameLst>
                                      </p:cBhvr>
                                      <p:tavLst>
                                        <p:tav tm="0">
                                          <p:val>
                                            <p:fltVal val="0"/>
                                          </p:val>
                                        </p:tav>
                                        <p:tav tm="100000">
                                          <p:val>
                                            <p:strVal val="#ppt_h"/>
                                          </p:val>
                                        </p:tav>
                                      </p:tavLst>
                                    </p:anim>
                                    <p:animEffect transition="in" filter="fade">
                                      <p:cBhvr>
                                        <p:cTn id="17" dur="500"/>
                                        <p:tgtEl>
                                          <p:spTgt spid="65433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914400"/>
          </a:xfrm>
        </p:spPr>
        <p:txBody>
          <a:bodyPr>
            <a:normAutofit fontScale="90000"/>
          </a:bodyPr>
          <a:lstStyle/>
          <a:p>
            <a:pPr eaLnBrk="1" hangingPunct="1">
              <a:defRPr/>
            </a:pPr>
            <a:r>
              <a:rPr lang="en-US" dirty="0" smtClean="0"/>
              <a:t>t Tests: One-Tailed Alternative</a:t>
            </a:r>
            <a:br>
              <a:rPr lang="en-US" dirty="0" smtClean="0"/>
            </a:br>
            <a:r>
              <a:rPr lang="en-US" sz="2400" dirty="0" smtClean="0"/>
              <a:t>Difference in Population Means</a:t>
            </a:r>
            <a:endParaRPr lang="en-US" sz="2400" dirty="0"/>
          </a:p>
        </p:txBody>
      </p:sp>
      <p:sp>
        <p:nvSpPr>
          <p:cNvPr id="666626" name="Content Placeholder 2"/>
          <p:cNvSpPr>
            <a:spLocks noGrp="1"/>
          </p:cNvSpPr>
          <p:nvPr>
            <p:ph idx="1"/>
          </p:nvPr>
        </p:nvSpPr>
        <p:spPr>
          <a:xfrm>
            <a:off x="636588" y="1066800"/>
            <a:ext cx="7924800" cy="5410200"/>
          </a:xfrm>
        </p:spPr>
        <p:txBody>
          <a:bodyPr/>
          <a:lstStyle/>
          <a:p>
            <a:pPr eaLnBrk="1" hangingPunct="1"/>
            <a:r>
              <a:rPr lang="en-US" b="1" smtClean="0"/>
              <a:t>Example 9.4 The Repair Cost Comparison Case</a:t>
            </a:r>
          </a:p>
          <a:p>
            <a:pPr lvl="1" eaLnBrk="1" hangingPunct="1"/>
            <a:r>
              <a:rPr lang="en-US" smtClean="0"/>
              <a:t>Forest City Casualty currently contracts to have moderately damaged cars repaired at garage 2</a:t>
            </a:r>
          </a:p>
          <a:p>
            <a:pPr lvl="1" eaLnBrk="1" hangingPunct="1"/>
            <a:r>
              <a:rPr lang="en-US" smtClean="0"/>
              <a:t>However, a local insurance agent suggests that garage 1 provides less expensive repair service that is of equal quality</a:t>
            </a:r>
          </a:p>
          <a:p>
            <a:pPr lvl="1" eaLnBrk="1" hangingPunct="1"/>
            <a:r>
              <a:rPr lang="en-US" smtClean="0"/>
              <a:t>Forest City has decided to give some of its repair business to garage 1 only if it has very strong evidence that </a:t>
            </a:r>
            <a:r>
              <a:rPr lang="el-GR" smtClean="0"/>
              <a:t>μ</a:t>
            </a:r>
            <a:r>
              <a:rPr lang="en-US" baseline="-25000" smtClean="0"/>
              <a:t>1</a:t>
            </a:r>
            <a:r>
              <a:rPr lang="en-US" i="1" smtClean="0"/>
              <a:t>, </a:t>
            </a:r>
            <a:r>
              <a:rPr lang="en-US" smtClean="0"/>
              <a:t>the mean repair cost estimate at garage 1, is smaller than </a:t>
            </a:r>
            <a:r>
              <a:rPr lang="el-GR" smtClean="0"/>
              <a:t>μ</a:t>
            </a:r>
            <a:r>
              <a:rPr lang="en-US" baseline="-25000" smtClean="0"/>
              <a:t>2</a:t>
            </a:r>
            <a:r>
              <a:rPr lang="en-US" smtClean="0"/>
              <a:t>, the mean repair cost estimate at garage 2, that is, if </a:t>
            </a:r>
            <a:r>
              <a:rPr lang="el-GR" smtClean="0"/>
              <a:t>μ</a:t>
            </a:r>
            <a:r>
              <a:rPr lang="en-US" baseline="-25000" smtClean="0"/>
              <a:t>D</a:t>
            </a:r>
            <a:r>
              <a:rPr lang="en-US" smtClean="0"/>
              <a:t> = </a:t>
            </a:r>
            <a:r>
              <a:rPr lang="el-GR" smtClean="0"/>
              <a:t>μ</a:t>
            </a:r>
            <a:r>
              <a:rPr lang="en-US" baseline="-25000" smtClean="0"/>
              <a:t>1</a:t>
            </a:r>
            <a:r>
              <a:rPr lang="en-US" smtClean="0"/>
              <a:t> - </a:t>
            </a:r>
            <a:r>
              <a:rPr lang="el-GR" smtClean="0"/>
              <a:t>μ</a:t>
            </a:r>
            <a:r>
              <a:rPr lang="en-US" baseline="-25000" smtClean="0"/>
              <a:t>2</a:t>
            </a:r>
            <a:r>
              <a:rPr lang="en-US" smtClean="0"/>
              <a:t> is less than zero</a:t>
            </a:r>
          </a:p>
          <a:p>
            <a:pPr lvl="1" eaLnBrk="1" hangingPunct="1"/>
            <a:endParaRPr lang="en-US" baseline="-25000" smtClean="0"/>
          </a:p>
          <a:p>
            <a:pPr eaLnBrk="1" hangingPunct="1">
              <a:buFontTx/>
              <a:buNone/>
            </a:pPr>
            <a:endParaRPr lang="en-US" b="1" smtClean="0"/>
          </a:p>
        </p:txBody>
      </p:sp>
      <p:sp>
        <p:nvSpPr>
          <p:cNvPr id="666627" name="Slide Number Placeholder 3"/>
          <p:cNvSpPr>
            <a:spLocks noGrp="1"/>
          </p:cNvSpPr>
          <p:nvPr>
            <p:ph type="sldNum" sz="quarter" idx="10"/>
          </p:nvPr>
        </p:nvSpPr>
        <p:spPr>
          <a:noFill/>
        </p:spPr>
        <p:txBody>
          <a:bodyPr/>
          <a:lstStyle/>
          <a:p>
            <a:r>
              <a:rPr lang="en-US" smtClean="0">
                <a:latin typeface="Arial" charset="0"/>
              </a:rPr>
              <a:t>9-</a:t>
            </a:r>
            <a:fld id="{B888BD6B-F41F-41C6-9DDB-FB64B058DC6E}" type="slidenum">
              <a:rPr lang="en-US" smtClean="0">
                <a:latin typeface="Arial" charset="0"/>
              </a:rPr>
              <a:pPr/>
              <a:t>29</a:t>
            </a:fld>
            <a:endParaRPr lang="en-US" smtClean="0">
              <a:latin typeface="Arial" charset="0"/>
            </a:endParaRPr>
          </a:p>
        </p:txBody>
      </p:sp>
      <p:sp>
        <p:nvSpPr>
          <p:cNvPr id="666628" name="TextBox 4"/>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L02</a:t>
            </a:r>
          </a:p>
        </p:txBody>
      </p:sp>
      <p:sp>
        <p:nvSpPr>
          <p:cNvPr id="666629" name="TextBox 5"/>
          <p:cNvSpPr txBox="1">
            <a:spLocks noChangeArrowheads="1"/>
          </p:cNvSpPr>
          <p:nvPr/>
        </p:nvSpPr>
        <p:spPr bwMode="auto">
          <a:xfrm>
            <a:off x="8458200" y="26035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L03</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914400"/>
          </a:xfrm>
        </p:spPr>
        <p:txBody>
          <a:bodyPr>
            <a:normAutofit fontScale="90000"/>
          </a:bodyPr>
          <a:lstStyle/>
          <a:p>
            <a:pPr eaLnBrk="1" hangingPunct="1">
              <a:defRPr/>
            </a:pPr>
            <a:r>
              <a:rPr lang="en-US" sz="4000" dirty="0" smtClean="0"/>
              <a:t>Comparing Two Population Means</a:t>
            </a:r>
            <a:br>
              <a:rPr lang="en-US" sz="4000" dirty="0" smtClean="0"/>
            </a:br>
            <a:r>
              <a:rPr lang="en-US" sz="2400" dirty="0" smtClean="0"/>
              <a:t>by Using Independent Samples: Variances Known</a:t>
            </a:r>
            <a:endParaRPr lang="en-US" sz="2400" dirty="0"/>
          </a:p>
        </p:txBody>
      </p:sp>
      <p:sp>
        <p:nvSpPr>
          <p:cNvPr id="23554" name="Content Placeholder 2"/>
          <p:cNvSpPr>
            <a:spLocks noGrp="1"/>
          </p:cNvSpPr>
          <p:nvPr>
            <p:ph idx="1"/>
          </p:nvPr>
        </p:nvSpPr>
        <p:spPr>
          <a:xfrm>
            <a:off x="636588" y="1066800"/>
            <a:ext cx="7924800" cy="5410200"/>
          </a:xfrm>
        </p:spPr>
        <p:txBody>
          <a:bodyPr/>
          <a:lstStyle/>
          <a:p>
            <a:pPr eaLnBrk="1" hangingPunct="1"/>
            <a:r>
              <a:rPr lang="en-US" smtClean="0"/>
              <a:t>Suppose a random sample has been taken from each of two different populations (populations 1 and 2) and suppose that the populations are independent of each other</a:t>
            </a:r>
          </a:p>
          <a:p>
            <a:pPr lvl="1" eaLnBrk="1" hangingPunct="1"/>
            <a:r>
              <a:rPr lang="en-US" smtClean="0"/>
              <a:t>Then the random samples are independent of each other</a:t>
            </a:r>
          </a:p>
          <a:p>
            <a:pPr lvl="1" eaLnBrk="1" hangingPunct="1"/>
            <a:r>
              <a:rPr lang="en-US" smtClean="0"/>
              <a:t>Then the sampling distribution of the difference in sample means is normally distributed or that each of the sample sizes </a:t>
            </a:r>
            <a:r>
              <a:rPr lang="en-US" i="1" smtClean="0"/>
              <a:t>n</a:t>
            </a:r>
            <a:r>
              <a:rPr lang="en-US" sz="800" i="1" smtClean="0"/>
              <a:t>1  </a:t>
            </a:r>
            <a:r>
              <a:rPr lang="en-US" i="1" smtClean="0"/>
              <a:t>and  n</a:t>
            </a:r>
            <a:r>
              <a:rPr lang="en-US" sz="800" i="1" smtClean="0"/>
              <a:t>2  </a:t>
            </a:r>
            <a:r>
              <a:rPr lang="en-US" i="1" smtClean="0"/>
              <a:t>is </a:t>
            </a:r>
            <a:r>
              <a:rPr lang="en-US" smtClean="0"/>
              <a:t>large ((</a:t>
            </a:r>
            <a:r>
              <a:rPr lang="en-US" i="1" smtClean="0"/>
              <a:t>n</a:t>
            </a:r>
            <a:r>
              <a:rPr lang="en-US" sz="800" i="1" smtClean="0"/>
              <a:t>1</a:t>
            </a:r>
            <a:r>
              <a:rPr lang="en-US" i="1" smtClean="0"/>
              <a:t>, n</a:t>
            </a:r>
            <a:r>
              <a:rPr lang="en-US" sz="800" i="1" smtClean="0"/>
              <a:t>2</a:t>
            </a:r>
            <a:r>
              <a:rPr lang="en-US" i="1" smtClean="0"/>
              <a:t>) is at least 40) is more than sufficient</a:t>
            </a:r>
            <a:endParaRPr lang="en-US" smtClean="0"/>
          </a:p>
          <a:p>
            <a:pPr eaLnBrk="1" hangingPunct="1"/>
            <a:r>
              <a:rPr lang="en-US" smtClean="0"/>
              <a:t>We can easily test a hypothesis about the difference between the means</a:t>
            </a:r>
            <a:endParaRPr lang="en-US" smtClean="0">
              <a:latin typeface="Times New Roman" pitchFamily="18" charset="0"/>
            </a:endParaRPr>
          </a:p>
          <a:p>
            <a:pPr eaLnBrk="1" hangingPunct="1"/>
            <a:endParaRPr lang="en-US" smtClean="0">
              <a:latin typeface="Times New Roman" pitchFamily="18" charset="0"/>
            </a:endParaRPr>
          </a:p>
          <a:p>
            <a:pPr eaLnBrk="1" hangingPunct="1"/>
            <a:endParaRPr lang="en-US" smtClean="0"/>
          </a:p>
        </p:txBody>
      </p:sp>
      <p:sp>
        <p:nvSpPr>
          <p:cNvPr id="23555" name="Slide Number Placeholder 5"/>
          <p:cNvSpPr>
            <a:spLocks noGrp="1"/>
          </p:cNvSpPr>
          <p:nvPr>
            <p:ph type="sldNum" sz="quarter" idx="10"/>
          </p:nvPr>
        </p:nvSpPr>
        <p:spPr>
          <a:noFill/>
        </p:spPr>
        <p:txBody>
          <a:bodyPr/>
          <a:lstStyle/>
          <a:p>
            <a:r>
              <a:rPr lang="en-US" smtClean="0">
                <a:latin typeface="Arial" charset="0"/>
              </a:rPr>
              <a:t>9-</a:t>
            </a:r>
            <a:fld id="{D6635070-79F9-4812-B852-71EE2B35E896}" type="slidenum">
              <a:rPr lang="en-US" smtClean="0">
                <a:latin typeface="Arial" charset="0"/>
              </a:rPr>
              <a:pPr/>
              <a:t>3</a:t>
            </a:fld>
            <a:endParaRPr lang="en-US" smtClean="0">
              <a:latin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914400"/>
          </a:xfrm>
        </p:spPr>
        <p:txBody>
          <a:bodyPr>
            <a:normAutofit/>
          </a:bodyPr>
          <a:lstStyle/>
          <a:p>
            <a:pPr eaLnBrk="1" hangingPunct="1">
              <a:defRPr/>
            </a:pPr>
            <a:r>
              <a:rPr lang="en-US" dirty="0" smtClean="0"/>
              <a:t>The Repair Cost Comparison Case</a:t>
            </a:r>
            <a:endParaRPr lang="en-US" dirty="0"/>
          </a:p>
        </p:txBody>
      </p:sp>
      <p:sp>
        <p:nvSpPr>
          <p:cNvPr id="667650" name="Content Placeholder 2"/>
          <p:cNvSpPr>
            <a:spLocks noGrp="1"/>
          </p:cNvSpPr>
          <p:nvPr>
            <p:ph idx="1"/>
          </p:nvPr>
        </p:nvSpPr>
        <p:spPr>
          <a:xfrm>
            <a:off x="636588" y="1066800"/>
            <a:ext cx="7924800" cy="5410200"/>
          </a:xfrm>
        </p:spPr>
        <p:txBody>
          <a:bodyPr/>
          <a:lstStyle/>
          <a:p>
            <a:pPr eaLnBrk="1" hangingPunct="1"/>
            <a:r>
              <a:rPr lang="en-US" smtClean="0"/>
              <a:t>We will test </a:t>
            </a:r>
            <a:r>
              <a:rPr lang="en-US" b="1" i="1" smtClean="0">
                <a:solidFill>
                  <a:srgbClr val="CC0000"/>
                </a:solidFill>
              </a:rPr>
              <a:t>H</a:t>
            </a:r>
            <a:r>
              <a:rPr lang="en-US" b="1" i="1" baseline="-25000" smtClean="0">
                <a:solidFill>
                  <a:srgbClr val="CC0000"/>
                </a:solidFill>
              </a:rPr>
              <a:t>0</a:t>
            </a:r>
            <a:r>
              <a:rPr lang="en-US" b="1" i="1" smtClean="0">
                <a:solidFill>
                  <a:srgbClr val="CC0000"/>
                </a:solidFill>
              </a:rPr>
              <a:t>: </a:t>
            </a:r>
            <a:r>
              <a:rPr lang="el-GR" b="1" i="1" smtClean="0">
                <a:solidFill>
                  <a:srgbClr val="CC0000"/>
                </a:solidFill>
              </a:rPr>
              <a:t>μ</a:t>
            </a:r>
            <a:r>
              <a:rPr lang="en-US" b="1" i="1" baseline="-25000" smtClean="0">
                <a:solidFill>
                  <a:srgbClr val="CC0000"/>
                </a:solidFill>
              </a:rPr>
              <a:t>D</a:t>
            </a:r>
            <a:r>
              <a:rPr lang="en-US" b="1" i="1" smtClean="0">
                <a:solidFill>
                  <a:srgbClr val="CC0000"/>
                </a:solidFill>
              </a:rPr>
              <a:t> = 0 (no difference) versus        H</a:t>
            </a:r>
            <a:r>
              <a:rPr lang="en-US" b="1" i="1" baseline="-25000" smtClean="0">
                <a:solidFill>
                  <a:srgbClr val="CC0000"/>
                </a:solidFill>
              </a:rPr>
              <a:t>a</a:t>
            </a:r>
            <a:r>
              <a:rPr lang="en-US" b="1" i="1" smtClean="0">
                <a:solidFill>
                  <a:srgbClr val="CC0000"/>
                </a:solidFill>
              </a:rPr>
              <a:t>: </a:t>
            </a:r>
            <a:r>
              <a:rPr lang="el-GR" b="1" i="1" smtClean="0">
                <a:solidFill>
                  <a:srgbClr val="CC0000"/>
                </a:solidFill>
              </a:rPr>
              <a:t>μ</a:t>
            </a:r>
            <a:r>
              <a:rPr lang="en-US" b="1" i="1" baseline="-25000" smtClean="0">
                <a:solidFill>
                  <a:srgbClr val="CC0000"/>
                </a:solidFill>
              </a:rPr>
              <a:t>D</a:t>
            </a:r>
            <a:r>
              <a:rPr lang="en-US" b="1" i="1" smtClean="0">
                <a:solidFill>
                  <a:srgbClr val="CC0000"/>
                </a:solidFill>
              </a:rPr>
              <a:t> &lt; 0 (difference – garage 1 costs are less than garage 2) </a:t>
            </a:r>
            <a:r>
              <a:rPr lang="en-US" smtClean="0"/>
              <a:t>at the </a:t>
            </a:r>
            <a:r>
              <a:rPr lang="en-US" b="1" smtClean="0"/>
              <a:t>0.01 level of significance</a:t>
            </a:r>
          </a:p>
          <a:p>
            <a:pPr eaLnBrk="1" hangingPunct="1"/>
            <a:r>
              <a:rPr lang="en-US" smtClean="0"/>
              <a:t>Reject if t &lt; </a:t>
            </a:r>
            <a:r>
              <a:rPr lang="en-US" smtClean="0">
                <a:cs typeface="Times New Roman" pitchFamily="18" charset="0"/>
              </a:rPr>
              <a:t>–</a:t>
            </a:r>
            <a:r>
              <a:rPr lang="en-US" smtClean="0"/>
              <a:t>t</a:t>
            </a:r>
            <a:r>
              <a:rPr lang="en-US" baseline="-25000" smtClean="0">
                <a:latin typeface="Symbol" pitchFamily="18" charset="2"/>
              </a:rPr>
              <a:t>a</a:t>
            </a:r>
            <a:r>
              <a:rPr lang="en-US" smtClean="0"/>
              <a:t>, that is , if t &lt; </a:t>
            </a:r>
            <a:r>
              <a:rPr lang="en-US" smtClean="0">
                <a:cs typeface="Times New Roman" pitchFamily="18" charset="0"/>
              </a:rPr>
              <a:t>–</a:t>
            </a:r>
            <a:r>
              <a:rPr lang="en-US" smtClean="0"/>
              <a:t>t</a:t>
            </a:r>
            <a:r>
              <a:rPr lang="en-US" baseline="-25000" smtClean="0"/>
              <a:t>0.01</a:t>
            </a:r>
          </a:p>
          <a:p>
            <a:pPr lvl="1" eaLnBrk="1" hangingPunct="1">
              <a:lnSpc>
                <a:spcPct val="80000"/>
              </a:lnSpc>
            </a:pPr>
            <a:r>
              <a:rPr lang="en-US" smtClean="0"/>
              <a:t>With </a:t>
            </a:r>
            <a:r>
              <a:rPr lang="en-US" i="1" smtClean="0"/>
              <a:t>n</a:t>
            </a:r>
            <a:r>
              <a:rPr lang="en-US" smtClean="0"/>
              <a:t> – 1 = 6 degrees of freedom, </a:t>
            </a:r>
            <a:r>
              <a:rPr lang="en-US" i="1" smtClean="0"/>
              <a:t>t</a:t>
            </a:r>
            <a:r>
              <a:rPr lang="en-US" baseline="-25000" smtClean="0"/>
              <a:t>0.01</a:t>
            </a:r>
            <a:r>
              <a:rPr lang="en-US" smtClean="0"/>
              <a:t> = 3.143</a:t>
            </a:r>
          </a:p>
          <a:p>
            <a:pPr lvl="1" eaLnBrk="1" hangingPunct="1">
              <a:lnSpc>
                <a:spcPct val="80000"/>
              </a:lnSpc>
            </a:pPr>
            <a:r>
              <a:rPr lang="en-US" smtClean="0"/>
              <a:t>So reject H</a:t>
            </a:r>
            <a:r>
              <a:rPr lang="en-US" baseline="-25000" smtClean="0"/>
              <a:t>0</a:t>
            </a:r>
            <a:r>
              <a:rPr lang="en-US" smtClean="0"/>
              <a:t> if </a:t>
            </a:r>
            <a:r>
              <a:rPr lang="en-US" i="1" smtClean="0"/>
              <a:t>t</a:t>
            </a:r>
            <a:r>
              <a:rPr lang="en-US" smtClean="0"/>
              <a:t> &lt; </a:t>
            </a:r>
            <a:r>
              <a:rPr lang="en-US" smtClean="0">
                <a:cs typeface="Times New Roman" pitchFamily="18" charset="0"/>
              </a:rPr>
              <a:t>–</a:t>
            </a:r>
            <a:r>
              <a:rPr lang="en-US" smtClean="0"/>
              <a:t>3.143</a:t>
            </a:r>
          </a:p>
          <a:p>
            <a:pPr eaLnBrk="1" hangingPunct="1"/>
            <a:endParaRPr lang="en-US" smtClean="0"/>
          </a:p>
        </p:txBody>
      </p:sp>
      <p:sp>
        <p:nvSpPr>
          <p:cNvPr id="667651" name="Slide Number Placeholder 3"/>
          <p:cNvSpPr>
            <a:spLocks noGrp="1"/>
          </p:cNvSpPr>
          <p:nvPr>
            <p:ph type="sldNum" sz="quarter" idx="10"/>
          </p:nvPr>
        </p:nvSpPr>
        <p:spPr>
          <a:noFill/>
        </p:spPr>
        <p:txBody>
          <a:bodyPr/>
          <a:lstStyle/>
          <a:p>
            <a:r>
              <a:rPr lang="en-US" smtClean="0">
                <a:latin typeface="Arial" charset="0"/>
              </a:rPr>
              <a:t>9-</a:t>
            </a:r>
            <a:fld id="{F54D0B8B-73E5-44EA-AEFE-B9639E43CE1A}" type="slidenum">
              <a:rPr lang="en-US" smtClean="0">
                <a:latin typeface="Arial" charset="0"/>
              </a:rPr>
              <a:pPr/>
              <a:t>30</a:t>
            </a:fld>
            <a:endParaRPr lang="en-US" smtClean="0">
              <a:latin typeface="Arial" charset="0"/>
            </a:endParaRPr>
          </a:p>
        </p:txBody>
      </p:sp>
      <p:sp>
        <p:nvSpPr>
          <p:cNvPr id="667652" name="TextBox 4"/>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L02</a:t>
            </a:r>
          </a:p>
        </p:txBody>
      </p:sp>
      <p:sp>
        <p:nvSpPr>
          <p:cNvPr id="667653" name="TextBox 5"/>
          <p:cNvSpPr txBox="1">
            <a:spLocks noChangeArrowheads="1"/>
          </p:cNvSpPr>
          <p:nvPr/>
        </p:nvSpPr>
        <p:spPr bwMode="auto">
          <a:xfrm>
            <a:off x="8458200" y="26035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L03</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ChangeArrowheads="1"/>
          </p:cNvSpPr>
          <p:nvPr>
            <p:ph type="title"/>
          </p:nvPr>
        </p:nvSpPr>
        <p:spPr>
          <a:xfrm>
            <a:off x="608428" y="0"/>
            <a:ext cx="7924800" cy="914400"/>
          </a:xfrm>
        </p:spPr>
        <p:txBody>
          <a:bodyPr/>
          <a:lstStyle/>
          <a:p>
            <a:pPr eaLnBrk="1" hangingPunct="1">
              <a:defRPr/>
            </a:pPr>
            <a:r>
              <a:rPr lang="en-US" dirty="0" smtClean="0"/>
              <a:t>The Repair Cost Comparison Case</a:t>
            </a:r>
            <a:endParaRPr lang="en-US" dirty="0"/>
          </a:p>
        </p:txBody>
      </p:sp>
      <p:sp>
        <p:nvSpPr>
          <p:cNvPr id="569347" name="Rectangle 3"/>
          <p:cNvSpPr>
            <a:spLocks noGrp="1" noChangeArrowheads="1"/>
          </p:cNvSpPr>
          <p:nvPr>
            <p:ph idx="1"/>
          </p:nvPr>
        </p:nvSpPr>
        <p:spPr>
          <a:xfrm>
            <a:off x="636588" y="1066800"/>
            <a:ext cx="7924800" cy="5410200"/>
          </a:xfrm>
        </p:spPr>
        <p:txBody>
          <a:bodyPr/>
          <a:lstStyle/>
          <a:p>
            <a:pPr eaLnBrk="1" hangingPunct="1"/>
            <a:r>
              <a:rPr lang="en-US" sz="2400" smtClean="0"/>
              <a:t>Calculate the </a:t>
            </a:r>
            <a:r>
              <a:rPr lang="en-US" sz="2400" i="1" smtClean="0"/>
              <a:t>t</a:t>
            </a:r>
            <a:r>
              <a:rPr lang="en-US" sz="2400" smtClean="0"/>
              <a:t> statistic:</a:t>
            </a:r>
          </a:p>
          <a:p>
            <a:pPr eaLnBrk="1" hangingPunct="1">
              <a:buFontTx/>
              <a:buNone/>
            </a:pPr>
            <a:endParaRPr lang="en-US" sz="2400" smtClean="0"/>
          </a:p>
          <a:p>
            <a:pPr eaLnBrk="1" hangingPunct="1"/>
            <a:endParaRPr lang="en-US" sz="2400" smtClean="0"/>
          </a:p>
          <a:p>
            <a:pPr eaLnBrk="1" hangingPunct="1"/>
            <a:endParaRPr lang="en-US" sz="2400" smtClean="0"/>
          </a:p>
          <a:p>
            <a:pPr eaLnBrk="1" hangingPunct="1"/>
            <a:r>
              <a:rPr lang="en-US" sz="2400" smtClean="0"/>
              <a:t>Because </a:t>
            </a:r>
            <a:r>
              <a:rPr lang="en-US" sz="2400" i="1" smtClean="0"/>
              <a:t>t</a:t>
            </a:r>
            <a:r>
              <a:rPr lang="en-US" sz="2400" smtClean="0"/>
              <a:t> = </a:t>
            </a:r>
            <a:r>
              <a:rPr lang="en-US" sz="2400" smtClean="0">
                <a:cs typeface="Times New Roman" pitchFamily="18" charset="0"/>
              </a:rPr>
              <a:t>–</a:t>
            </a:r>
            <a:r>
              <a:rPr lang="en-US" sz="2400" smtClean="0"/>
              <a:t>4.2053 is less than –</a:t>
            </a:r>
            <a:r>
              <a:rPr lang="en-US" sz="2400" i="1" smtClean="0"/>
              <a:t>t</a:t>
            </a:r>
            <a:r>
              <a:rPr lang="en-US" sz="2400" baseline="-25000" smtClean="0"/>
              <a:t>0.01</a:t>
            </a:r>
            <a:r>
              <a:rPr lang="en-US" sz="2400" smtClean="0"/>
              <a:t> = </a:t>
            </a:r>
            <a:r>
              <a:rPr lang="en-US" sz="2400" smtClean="0">
                <a:cs typeface="Times New Roman" pitchFamily="18" charset="0"/>
              </a:rPr>
              <a:t>–</a:t>
            </a:r>
            <a:r>
              <a:rPr lang="en-US" sz="2400" smtClean="0"/>
              <a:t> 3.143, reject H</a:t>
            </a:r>
            <a:r>
              <a:rPr lang="en-US" sz="2400" baseline="-25000" smtClean="0"/>
              <a:t>0</a:t>
            </a:r>
            <a:endParaRPr lang="en-US" sz="2400" smtClean="0"/>
          </a:p>
          <a:p>
            <a:pPr eaLnBrk="1" hangingPunct="1"/>
            <a:r>
              <a:rPr lang="en-US" sz="2400" smtClean="0"/>
              <a:t>Conclude at the </a:t>
            </a:r>
            <a:r>
              <a:rPr lang="en-US" sz="2400" smtClean="0">
                <a:sym typeface="Symbol" pitchFamily="18" charset="2"/>
              </a:rPr>
              <a:t></a:t>
            </a:r>
            <a:r>
              <a:rPr lang="en-US" sz="2400" smtClean="0"/>
              <a:t> = 0.01 significance level that it appears as though the mean repair cost at Garage 1 is less than the mean repair cost of Garage 2</a:t>
            </a:r>
          </a:p>
          <a:p>
            <a:pPr eaLnBrk="1" hangingPunct="1"/>
            <a:r>
              <a:rPr lang="en-US" sz="2400" smtClean="0"/>
              <a:t>From a computer, for t = -4.2053, the p-value is 0.003</a:t>
            </a:r>
          </a:p>
          <a:p>
            <a:pPr eaLnBrk="1" hangingPunct="1"/>
            <a:r>
              <a:rPr lang="en-US" sz="2400" smtClean="0"/>
              <a:t>Because this p-value is very small, there is very strong evidence that H</a:t>
            </a:r>
            <a:r>
              <a:rPr lang="en-US" sz="2400" baseline="-25000" smtClean="0"/>
              <a:t>0</a:t>
            </a:r>
            <a:r>
              <a:rPr lang="en-US" sz="2400" smtClean="0"/>
              <a:t> should be rejected and that </a:t>
            </a:r>
            <a:r>
              <a:rPr lang="en-US" sz="2400" smtClean="0">
                <a:latin typeface="Symbol" pitchFamily="18" charset="2"/>
              </a:rPr>
              <a:t>m</a:t>
            </a:r>
            <a:r>
              <a:rPr lang="en-US" sz="2400" baseline="-25000" smtClean="0"/>
              <a:t>1</a:t>
            </a:r>
            <a:r>
              <a:rPr lang="en-US" sz="2400" smtClean="0"/>
              <a:t> is actually less than </a:t>
            </a:r>
            <a:r>
              <a:rPr lang="en-US" sz="2400" smtClean="0">
                <a:latin typeface="Symbol" pitchFamily="18" charset="2"/>
              </a:rPr>
              <a:t>m</a:t>
            </a:r>
            <a:r>
              <a:rPr lang="en-US" sz="2400" baseline="-25000" smtClean="0"/>
              <a:t>2</a:t>
            </a:r>
            <a:endParaRPr lang="en-US" sz="2400" smtClean="0"/>
          </a:p>
        </p:txBody>
      </p:sp>
      <p:sp>
        <p:nvSpPr>
          <p:cNvPr id="569352" name="Slide Number Placeholder 5"/>
          <p:cNvSpPr>
            <a:spLocks noGrp="1"/>
          </p:cNvSpPr>
          <p:nvPr>
            <p:ph type="sldNum" sz="quarter" idx="10"/>
          </p:nvPr>
        </p:nvSpPr>
        <p:spPr>
          <a:noFill/>
        </p:spPr>
        <p:txBody>
          <a:bodyPr/>
          <a:lstStyle/>
          <a:p>
            <a:r>
              <a:rPr lang="en-US" smtClean="0">
                <a:latin typeface="Arial" charset="0"/>
              </a:rPr>
              <a:t>9-</a:t>
            </a:r>
            <a:fld id="{CBD79095-E04D-479F-A0A2-92DCAC745687}" type="slidenum">
              <a:rPr lang="en-US" smtClean="0">
                <a:latin typeface="Arial" charset="0"/>
              </a:rPr>
              <a:pPr/>
              <a:t>31</a:t>
            </a:fld>
            <a:endParaRPr lang="en-US" smtClean="0">
              <a:latin typeface="Arial" charset="0"/>
            </a:endParaRPr>
          </a:p>
        </p:txBody>
      </p:sp>
      <p:graphicFrame>
        <p:nvGraphicFramePr>
          <p:cNvPr id="569349" name="Object 5"/>
          <p:cNvGraphicFramePr>
            <a:graphicFrameLocks noChangeAspect="1"/>
          </p:cNvGraphicFramePr>
          <p:nvPr/>
        </p:nvGraphicFramePr>
        <p:xfrm>
          <a:off x="2051050" y="1628775"/>
          <a:ext cx="4838700" cy="1001713"/>
        </p:xfrm>
        <a:graphic>
          <a:graphicData uri="http://schemas.openxmlformats.org/presentationml/2006/ole">
            <p:oleObj spid="_x0000_s569349" name="Equation" r:id="rId3" imgW="2145960" imgH="444240" progId="Equation.3">
              <p:embed/>
            </p:oleObj>
          </a:graphicData>
        </a:graphic>
      </p:graphicFrame>
      <p:sp>
        <p:nvSpPr>
          <p:cNvPr id="569353" name="TextBox 6"/>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L02</a:t>
            </a:r>
          </a:p>
        </p:txBody>
      </p:sp>
      <p:sp>
        <p:nvSpPr>
          <p:cNvPr id="569354" name="TextBox 7"/>
          <p:cNvSpPr txBox="1">
            <a:spLocks noChangeArrowheads="1"/>
          </p:cNvSpPr>
          <p:nvPr/>
        </p:nvSpPr>
        <p:spPr bwMode="auto">
          <a:xfrm>
            <a:off x="8458200" y="26035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9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569349"/>
                                        </p:tgtEl>
                                        <p:attrNameLst>
                                          <p:attrName>style.visibility</p:attrName>
                                        </p:attrNameLst>
                                      </p:cBhvr>
                                      <p:to>
                                        <p:strVal val="visible"/>
                                      </p:to>
                                    </p:set>
                                    <p:anim calcmode="lin" valueType="num">
                                      <p:cBhvr>
                                        <p:cTn id="11" dur="500" fill="hold"/>
                                        <p:tgtEl>
                                          <p:spTgt spid="569349"/>
                                        </p:tgtEl>
                                        <p:attrNameLst>
                                          <p:attrName>ppt_w</p:attrName>
                                        </p:attrNameLst>
                                      </p:cBhvr>
                                      <p:tavLst>
                                        <p:tav tm="0">
                                          <p:val>
                                            <p:fltVal val="0"/>
                                          </p:val>
                                        </p:tav>
                                        <p:tav tm="100000">
                                          <p:val>
                                            <p:strVal val="#ppt_w"/>
                                          </p:val>
                                        </p:tav>
                                      </p:tavLst>
                                    </p:anim>
                                    <p:anim calcmode="lin" valueType="num">
                                      <p:cBhvr>
                                        <p:cTn id="12" dur="500" fill="hold"/>
                                        <p:tgtEl>
                                          <p:spTgt spid="569349"/>
                                        </p:tgtEl>
                                        <p:attrNameLst>
                                          <p:attrName>ppt_h</p:attrName>
                                        </p:attrNameLst>
                                      </p:cBhvr>
                                      <p:tavLst>
                                        <p:tav tm="0">
                                          <p:val>
                                            <p:fltVal val="0"/>
                                          </p:val>
                                        </p:tav>
                                        <p:tav tm="100000">
                                          <p:val>
                                            <p:strVal val="#ppt_h"/>
                                          </p:val>
                                        </p:tav>
                                      </p:tavLst>
                                    </p:anim>
                                    <p:animEffect transition="in" filter="fade">
                                      <p:cBhvr>
                                        <p:cTn id="13" dur="500"/>
                                        <p:tgtEl>
                                          <p:spTgt spid="56934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69347">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69347">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69347">
                                            <p:txEl>
                                              <p:pRg st="6" end="6"/>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693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347"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a:xfrm>
            <a:off x="608428" y="0"/>
            <a:ext cx="7924800" cy="914400"/>
          </a:xfrm>
        </p:spPr>
        <p:txBody>
          <a:bodyPr/>
          <a:lstStyle/>
          <a:p>
            <a:pPr eaLnBrk="1" hangingPunct="1">
              <a:defRPr/>
            </a:pPr>
            <a:r>
              <a:rPr lang="en-US" sz="3600" dirty="0" smtClean="0"/>
              <a:t>t Tests: Two-Tailed Alternative</a:t>
            </a:r>
            <a:br>
              <a:rPr lang="en-US" sz="3600" dirty="0" smtClean="0"/>
            </a:br>
            <a:r>
              <a:rPr lang="en-US" sz="1800" dirty="0" smtClean="0"/>
              <a:t>Difference in Population Means</a:t>
            </a:r>
            <a:endParaRPr lang="en-US" sz="2800" dirty="0"/>
          </a:p>
        </p:txBody>
      </p:sp>
      <p:sp>
        <p:nvSpPr>
          <p:cNvPr id="550915" name="Rectangle 3"/>
          <p:cNvSpPr>
            <a:spLocks noGrp="1" noChangeArrowheads="1"/>
          </p:cNvSpPr>
          <p:nvPr>
            <p:ph idx="1"/>
          </p:nvPr>
        </p:nvSpPr>
        <p:spPr>
          <a:xfrm>
            <a:off x="636588" y="1066800"/>
            <a:ext cx="7924800" cy="5410200"/>
          </a:xfrm>
        </p:spPr>
        <p:txBody>
          <a:bodyPr/>
          <a:lstStyle/>
          <a:p>
            <a:pPr eaLnBrk="1" hangingPunct="1"/>
            <a:r>
              <a:rPr lang="en-US" smtClean="0"/>
              <a:t>Example 9.5 Coffee Cup Case (Revisited)</a:t>
            </a:r>
          </a:p>
          <a:p>
            <a:pPr lvl="1" eaLnBrk="1" hangingPunct="1"/>
            <a:r>
              <a:rPr lang="en-US" smtClean="0"/>
              <a:t>In order to compare the mean hourly yields obtained by using the Java and Joe methods</a:t>
            </a:r>
          </a:p>
          <a:p>
            <a:pPr lvl="1" eaLnBrk="1" hangingPunct="1"/>
            <a:r>
              <a:rPr lang="en-US" smtClean="0"/>
              <a:t>Test </a:t>
            </a:r>
            <a:r>
              <a:rPr lang="en-US" smtClean="0">
                <a:solidFill>
                  <a:srgbClr val="CC0000"/>
                </a:solidFill>
              </a:rPr>
              <a:t>H</a:t>
            </a:r>
            <a:r>
              <a:rPr lang="en-US" baseline="-25000" smtClean="0">
                <a:solidFill>
                  <a:srgbClr val="CC0000"/>
                </a:solidFill>
              </a:rPr>
              <a:t>0</a:t>
            </a:r>
            <a:r>
              <a:rPr lang="en-US" smtClean="0">
                <a:solidFill>
                  <a:srgbClr val="CC0000"/>
                </a:solidFill>
              </a:rPr>
              <a:t>: </a:t>
            </a:r>
            <a:r>
              <a:rPr lang="el-GR" smtClean="0">
                <a:solidFill>
                  <a:srgbClr val="CC0000"/>
                </a:solidFill>
              </a:rPr>
              <a:t>μ</a:t>
            </a:r>
            <a:r>
              <a:rPr lang="en-US" baseline="-25000" smtClean="0">
                <a:solidFill>
                  <a:srgbClr val="CC0000"/>
                </a:solidFill>
              </a:rPr>
              <a:t>1</a:t>
            </a:r>
            <a:r>
              <a:rPr lang="en-US" smtClean="0">
                <a:solidFill>
                  <a:srgbClr val="CC0000"/>
                </a:solidFill>
              </a:rPr>
              <a:t> - </a:t>
            </a:r>
            <a:r>
              <a:rPr lang="el-GR" smtClean="0">
                <a:solidFill>
                  <a:srgbClr val="CC0000"/>
                </a:solidFill>
              </a:rPr>
              <a:t>μ </a:t>
            </a:r>
            <a:r>
              <a:rPr lang="en-US" baseline="-25000" smtClean="0">
                <a:solidFill>
                  <a:srgbClr val="CC0000"/>
                </a:solidFill>
              </a:rPr>
              <a:t>2</a:t>
            </a:r>
            <a:r>
              <a:rPr lang="en-US" smtClean="0">
                <a:solidFill>
                  <a:srgbClr val="CC0000"/>
                </a:solidFill>
              </a:rPr>
              <a:t> = 0 </a:t>
            </a:r>
            <a:r>
              <a:rPr lang="en-US" smtClean="0"/>
              <a:t>versus </a:t>
            </a:r>
            <a:r>
              <a:rPr lang="en-US" smtClean="0">
                <a:solidFill>
                  <a:srgbClr val="CC0000"/>
                </a:solidFill>
              </a:rPr>
              <a:t>H</a:t>
            </a:r>
            <a:r>
              <a:rPr lang="en-US" baseline="-25000" smtClean="0">
                <a:solidFill>
                  <a:srgbClr val="CC0000"/>
                </a:solidFill>
              </a:rPr>
              <a:t>a</a:t>
            </a:r>
            <a:r>
              <a:rPr lang="en-US" smtClean="0">
                <a:solidFill>
                  <a:srgbClr val="CC0000"/>
                </a:solidFill>
              </a:rPr>
              <a:t>: </a:t>
            </a:r>
            <a:r>
              <a:rPr lang="el-GR" smtClean="0">
                <a:solidFill>
                  <a:srgbClr val="CC0000"/>
                </a:solidFill>
              </a:rPr>
              <a:t>μ </a:t>
            </a:r>
            <a:r>
              <a:rPr lang="en-US" baseline="-25000" smtClean="0">
                <a:solidFill>
                  <a:srgbClr val="CC0000"/>
                </a:solidFill>
              </a:rPr>
              <a:t>1</a:t>
            </a:r>
            <a:r>
              <a:rPr lang="en-US" smtClean="0">
                <a:solidFill>
                  <a:srgbClr val="CC0000"/>
                </a:solidFill>
              </a:rPr>
              <a:t> -  </a:t>
            </a:r>
            <a:r>
              <a:rPr lang="el-GR" smtClean="0">
                <a:solidFill>
                  <a:srgbClr val="CC0000"/>
                </a:solidFill>
              </a:rPr>
              <a:t>μ </a:t>
            </a:r>
            <a:r>
              <a:rPr lang="en-US" baseline="-25000" smtClean="0">
                <a:solidFill>
                  <a:srgbClr val="CC0000"/>
                </a:solidFill>
              </a:rPr>
              <a:t>2</a:t>
            </a:r>
            <a:r>
              <a:rPr lang="en-US" smtClean="0">
                <a:solidFill>
                  <a:srgbClr val="CC0000"/>
                </a:solidFill>
              </a:rPr>
              <a:t> ≠ 0 </a:t>
            </a:r>
            <a:r>
              <a:rPr lang="en-US" smtClean="0"/>
              <a:t>at </a:t>
            </a:r>
            <a:r>
              <a:rPr lang="el-GR" smtClean="0"/>
              <a:t>α</a:t>
            </a:r>
            <a:r>
              <a:rPr lang="en-US" smtClean="0"/>
              <a:t> = 0.05</a:t>
            </a:r>
          </a:p>
          <a:p>
            <a:pPr lvl="1" eaLnBrk="1" hangingPunct="1"/>
            <a:r>
              <a:rPr lang="en-US" smtClean="0"/>
              <a:t>Reject H</a:t>
            </a:r>
            <a:r>
              <a:rPr lang="en-US" baseline="-25000" smtClean="0"/>
              <a:t>0</a:t>
            </a:r>
            <a:r>
              <a:rPr lang="en-US" smtClean="0"/>
              <a:t>: </a:t>
            </a:r>
            <a:r>
              <a:rPr lang="el-GR" smtClean="0"/>
              <a:t>μ</a:t>
            </a:r>
            <a:r>
              <a:rPr lang="en-US" baseline="-25000" smtClean="0"/>
              <a:t>1</a:t>
            </a:r>
            <a:r>
              <a:rPr lang="en-US" smtClean="0"/>
              <a:t> - </a:t>
            </a:r>
            <a:r>
              <a:rPr lang="el-GR" smtClean="0"/>
              <a:t>μ </a:t>
            </a:r>
            <a:r>
              <a:rPr lang="en-US" baseline="-25000" smtClean="0"/>
              <a:t>2</a:t>
            </a:r>
            <a:r>
              <a:rPr lang="en-US" smtClean="0"/>
              <a:t> = 0 if the absolute value of t is greater than       t</a:t>
            </a:r>
            <a:r>
              <a:rPr lang="el-GR" baseline="-25000" smtClean="0"/>
              <a:t>α</a:t>
            </a:r>
            <a:r>
              <a:rPr lang="en-US" baseline="-25000" smtClean="0"/>
              <a:t>/2</a:t>
            </a:r>
            <a:r>
              <a:rPr lang="en-US" smtClean="0"/>
              <a:t> = t</a:t>
            </a:r>
            <a:r>
              <a:rPr lang="en-US" baseline="-25000" smtClean="0"/>
              <a:t>0.025</a:t>
            </a:r>
            <a:r>
              <a:rPr lang="en-US" smtClean="0"/>
              <a:t> = 2.306 </a:t>
            </a:r>
          </a:p>
          <a:p>
            <a:pPr lvl="2" eaLnBrk="1" hangingPunct="1"/>
            <a:r>
              <a:rPr lang="en-US" smtClean="0"/>
              <a:t>df = n</a:t>
            </a:r>
            <a:r>
              <a:rPr lang="en-US" baseline="-25000" smtClean="0"/>
              <a:t>1</a:t>
            </a:r>
            <a:r>
              <a:rPr lang="en-US" smtClean="0"/>
              <a:t> + n</a:t>
            </a:r>
            <a:r>
              <a:rPr lang="en-US" baseline="-25000" smtClean="0"/>
              <a:t>2</a:t>
            </a:r>
            <a:r>
              <a:rPr lang="en-US" smtClean="0"/>
              <a:t> - 2 = 5 + 5 - 2 = 8</a:t>
            </a:r>
          </a:p>
          <a:p>
            <a:pPr eaLnBrk="1" hangingPunct="1"/>
            <a:r>
              <a:rPr lang="en-US" smtClean="0"/>
              <a:t>Test Statistic</a:t>
            </a:r>
          </a:p>
          <a:p>
            <a:pPr eaLnBrk="1" hangingPunct="1"/>
            <a:endParaRPr lang="en-US" smtClean="0"/>
          </a:p>
          <a:p>
            <a:pPr eaLnBrk="1" hangingPunct="1">
              <a:buFontTx/>
              <a:buNone/>
            </a:pPr>
            <a:endParaRPr lang="en-US" smtClean="0"/>
          </a:p>
          <a:p>
            <a:pPr lvl="1" eaLnBrk="1" hangingPunct="1"/>
            <a:r>
              <a:rPr lang="en-US" sz="1600" smtClean="0"/>
              <a:t>Because |</a:t>
            </a:r>
            <a:r>
              <a:rPr lang="en-US" sz="1600" i="1" smtClean="0"/>
              <a:t>t</a:t>
            </a:r>
            <a:r>
              <a:rPr lang="en-US" sz="1600" smtClean="0"/>
              <a:t>| = 4.6087 is greater than </a:t>
            </a:r>
            <a:r>
              <a:rPr lang="en-US" sz="1600" i="1" smtClean="0"/>
              <a:t>t</a:t>
            </a:r>
            <a:r>
              <a:rPr lang="en-US" sz="1600" baseline="-25000" smtClean="0"/>
              <a:t>0.025</a:t>
            </a:r>
            <a:r>
              <a:rPr lang="en-US" sz="1600" smtClean="0"/>
              <a:t> = 2.306, reject H</a:t>
            </a:r>
            <a:r>
              <a:rPr lang="en-US" sz="1600" baseline="-25000" smtClean="0"/>
              <a:t>0</a:t>
            </a:r>
            <a:r>
              <a:rPr lang="en-US" sz="1600" smtClean="0"/>
              <a:t> in favor of H</a:t>
            </a:r>
            <a:r>
              <a:rPr lang="en-US" sz="1600" baseline="-25000" smtClean="0"/>
              <a:t>a</a:t>
            </a:r>
            <a:endParaRPr lang="en-US" sz="1600" smtClean="0"/>
          </a:p>
          <a:p>
            <a:pPr lvl="1" eaLnBrk="1" hangingPunct="1"/>
            <a:r>
              <a:rPr lang="en-US" sz="1600" smtClean="0"/>
              <a:t>Conclude at 5% significance level that the mean hourly yields from the two catalysts do differ</a:t>
            </a:r>
          </a:p>
          <a:p>
            <a:pPr lvl="1" eaLnBrk="1" hangingPunct="1"/>
            <a:endParaRPr lang="en-US" smtClean="0"/>
          </a:p>
          <a:p>
            <a:pPr eaLnBrk="1" hangingPunct="1">
              <a:spcAft>
                <a:spcPct val="20000"/>
              </a:spcAft>
              <a:buFontTx/>
              <a:buNone/>
            </a:pPr>
            <a:endParaRPr lang="en-US" smtClean="0"/>
          </a:p>
        </p:txBody>
      </p:sp>
      <p:sp>
        <p:nvSpPr>
          <p:cNvPr id="550921" name="Slide Number Placeholder 5"/>
          <p:cNvSpPr>
            <a:spLocks noGrp="1"/>
          </p:cNvSpPr>
          <p:nvPr>
            <p:ph type="sldNum" sz="quarter" idx="10"/>
          </p:nvPr>
        </p:nvSpPr>
        <p:spPr>
          <a:noFill/>
        </p:spPr>
        <p:txBody>
          <a:bodyPr/>
          <a:lstStyle/>
          <a:p>
            <a:r>
              <a:rPr lang="en-US" smtClean="0">
                <a:latin typeface="Arial" charset="0"/>
              </a:rPr>
              <a:t>9-</a:t>
            </a:r>
            <a:fld id="{A7D3D844-674D-43C8-822C-2C0005C45286}" type="slidenum">
              <a:rPr lang="en-US" smtClean="0">
                <a:latin typeface="Arial" charset="0"/>
              </a:rPr>
              <a:pPr/>
              <a:t>32</a:t>
            </a:fld>
            <a:endParaRPr lang="en-US" smtClean="0">
              <a:latin typeface="Arial" charset="0"/>
            </a:endParaRPr>
          </a:p>
        </p:txBody>
      </p:sp>
      <p:graphicFrame>
        <p:nvGraphicFramePr>
          <p:cNvPr id="550918" name="Object 6"/>
          <p:cNvGraphicFramePr>
            <a:graphicFrameLocks noChangeAspect="1"/>
          </p:cNvGraphicFramePr>
          <p:nvPr/>
        </p:nvGraphicFramePr>
        <p:xfrm>
          <a:off x="2555875" y="4149725"/>
          <a:ext cx="3932238" cy="998538"/>
        </p:xfrm>
        <a:graphic>
          <a:graphicData uri="http://schemas.openxmlformats.org/presentationml/2006/ole">
            <p:oleObj spid="_x0000_s550918" name="Equation" r:id="rId3" imgW="2450880" imgH="622080" progId="Equation.3">
              <p:embed/>
            </p:oleObj>
          </a:graphicData>
        </a:graphic>
      </p:graphicFrame>
      <p:sp>
        <p:nvSpPr>
          <p:cNvPr id="550922" name="TextBox 6"/>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L02</a:t>
            </a:r>
          </a:p>
        </p:txBody>
      </p:sp>
      <p:sp>
        <p:nvSpPr>
          <p:cNvPr id="550923" name="TextBox 7"/>
          <p:cNvSpPr txBox="1">
            <a:spLocks noChangeArrowheads="1"/>
          </p:cNvSpPr>
          <p:nvPr/>
        </p:nvSpPr>
        <p:spPr bwMode="auto">
          <a:xfrm>
            <a:off x="8458200" y="26035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09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09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09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091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09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091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nodeType="clickEffect">
                                  <p:stCondLst>
                                    <p:cond delay="0"/>
                                  </p:stCondLst>
                                  <p:childTnLst>
                                    <p:set>
                                      <p:cBhvr>
                                        <p:cTn id="22" dur="1" fill="hold">
                                          <p:stCondLst>
                                            <p:cond delay="0"/>
                                          </p:stCondLst>
                                        </p:cTn>
                                        <p:tgtEl>
                                          <p:spTgt spid="550918"/>
                                        </p:tgtEl>
                                        <p:attrNameLst>
                                          <p:attrName>style.visibility</p:attrName>
                                        </p:attrNameLst>
                                      </p:cBhvr>
                                      <p:to>
                                        <p:strVal val="visible"/>
                                      </p:to>
                                    </p:set>
                                    <p:anim calcmode="lin" valueType="num">
                                      <p:cBhvr>
                                        <p:cTn id="23" dur="500" fill="hold"/>
                                        <p:tgtEl>
                                          <p:spTgt spid="550918"/>
                                        </p:tgtEl>
                                        <p:attrNameLst>
                                          <p:attrName>ppt_w</p:attrName>
                                        </p:attrNameLst>
                                      </p:cBhvr>
                                      <p:tavLst>
                                        <p:tav tm="0">
                                          <p:val>
                                            <p:fltVal val="0"/>
                                          </p:val>
                                        </p:tav>
                                        <p:tav tm="100000">
                                          <p:val>
                                            <p:strVal val="#ppt_w"/>
                                          </p:val>
                                        </p:tav>
                                      </p:tavLst>
                                    </p:anim>
                                    <p:anim calcmode="lin" valueType="num">
                                      <p:cBhvr>
                                        <p:cTn id="24" dur="500" fill="hold"/>
                                        <p:tgtEl>
                                          <p:spTgt spid="550918"/>
                                        </p:tgtEl>
                                        <p:attrNameLst>
                                          <p:attrName>ppt_h</p:attrName>
                                        </p:attrNameLst>
                                      </p:cBhvr>
                                      <p:tavLst>
                                        <p:tav tm="0">
                                          <p:val>
                                            <p:fltVal val="0"/>
                                          </p:val>
                                        </p:tav>
                                        <p:tav tm="100000">
                                          <p:val>
                                            <p:strVal val="#ppt_h"/>
                                          </p:val>
                                        </p:tav>
                                      </p:tavLst>
                                    </p:anim>
                                    <p:animEffect transition="in" filter="fade">
                                      <p:cBhvr>
                                        <p:cTn id="25" dur="500"/>
                                        <p:tgtEl>
                                          <p:spTgt spid="550918"/>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550915">
                                            <p:txEl>
                                              <p:pRg st="8" end="8"/>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55091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915"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914400"/>
          </a:xfrm>
        </p:spPr>
        <p:txBody>
          <a:bodyPr/>
          <a:lstStyle/>
          <a:p>
            <a:pPr eaLnBrk="1" hangingPunct="1">
              <a:defRPr/>
            </a:pPr>
            <a:r>
              <a:rPr lang="en-US" dirty="0" smtClean="0"/>
              <a:t>MegaStat Output</a:t>
            </a:r>
            <a:endParaRPr lang="en-US" dirty="0"/>
          </a:p>
        </p:txBody>
      </p:sp>
      <p:sp>
        <p:nvSpPr>
          <p:cNvPr id="670722" name="Slide Number Placeholder 3"/>
          <p:cNvSpPr>
            <a:spLocks noGrp="1"/>
          </p:cNvSpPr>
          <p:nvPr>
            <p:ph type="sldNum" sz="quarter" idx="10"/>
          </p:nvPr>
        </p:nvSpPr>
        <p:spPr>
          <a:noFill/>
        </p:spPr>
        <p:txBody>
          <a:bodyPr/>
          <a:lstStyle/>
          <a:p>
            <a:r>
              <a:rPr lang="en-US" smtClean="0">
                <a:latin typeface="Arial" charset="0"/>
              </a:rPr>
              <a:t>9-</a:t>
            </a:r>
            <a:fld id="{A7CC3278-6827-4BB4-91CC-08F49054B3A1}" type="slidenum">
              <a:rPr lang="en-US" smtClean="0">
                <a:latin typeface="Arial" charset="0"/>
              </a:rPr>
              <a:pPr/>
              <a:t>33</a:t>
            </a:fld>
            <a:endParaRPr lang="en-US" smtClean="0">
              <a:latin typeface="Arial" charset="0"/>
            </a:endParaRPr>
          </a:p>
        </p:txBody>
      </p:sp>
      <p:sp>
        <p:nvSpPr>
          <p:cNvPr id="670723" name="Content Placeholder 5"/>
          <p:cNvSpPr>
            <a:spLocks noGrp="1"/>
          </p:cNvSpPr>
          <p:nvPr>
            <p:ph idx="1"/>
          </p:nvPr>
        </p:nvSpPr>
        <p:spPr>
          <a:xfrm>
            <a:off x="636588" y="1066800"/>
            <a:ext cx="7924800" cy="5410200"/>
          </a:xfrm>
        </p:spPr>
        <p:txBody>
          <a:bodyPr/>
          <a:lstStyle/>
          <a:p>
            <a:pPr eaLnBrk="1" hangingPunct="1"/>
            <a:r>
              <a:rPr lang="en-US" smtClean="0"/>
              <a:t>The p-value = 0.0017</a:t>
            </a:r>
          </a:p>
          <a:p>
            <a:pPr lvl="1" eaLnBrk="1" hangingPunct="1"/>
            <a:r>
              <a:rPr lang="en-US" smtClean="0"/>
              <a:t>The very small p-value indicates that there is very strong evidence against H</a:t>
            </a:r>
            <a:r>
              <a:rPr lang="en-US" baseline="-25000" smtClean="0"/>
              <a:t>0</a:t>
            </a:r>
            <a:r>
              <a:rPr lang="en-US" smtClean="0"/>
              <a:t> (that the means are the same).</a:t>
            </a:r>
          </a:p>
          <a:p>
            <a:pPr lvl="1" eaLnBrk="1" hangingPunct="1"/>
            <a:r>
              <a:rPr lang="en-US" smtClean="0"/>
              <a:t>Conclude on basis of p-value the same as before, that the two catalysts differ in their mean hourly yields</a:t>
            </a:r>
          </a:p>
          <a:p>
            <a:pPr eaLnBrk="1" hangingPunct="1"/>
            <a:endParaRPr lang="en-US" smtClean="0"/>
          </a:p>
        </p:txBody>
      </p:sp>
      <p:pic>
        <p:nvPicPr>
          <p:cNvPr id="7" name="Picture 6" descr="figure 9.4.JPG"/>
          <p:cNvPicPr>
            <a:picLocks noChangeAspect="1"/>
          </p:cNvPicPr>
          <p:nvPr/>
        </p:nvPicPr>
        <p:blipFill>
          <a:blip r:embed="rId2"/>
          <a:srcRect/>
          <a:stretch>
            <a:fillRect/>
          </a:stretch>
        </p:blipFill>
        <p:spPr bwMode="auto">
          <a:xfrm>
            <a:off x="900113" y="2997200"/>
            <a:ext cx="7462837" cy="3095625"/>
          </a:xfrm>
          <a:prstGeom prst="rect">
            <a:avLst/>
          </a:prstGeom>
          <a:noFill/>
          <a:ln w="9525">
            <a:noFill/>
            <a:miter lim="800000"/>
            <a:headEnd/>
            <a:tailEnd/>
          </a:ln>
        </p:spPr>
      </p:pic>
      <p:sp>
        <p:nvSpPr>
          <p:cNvPr id="670725" name="TextBox 7"/>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L02</a:t>
            </a:r>
          </a:p>
        </p:txBody>
      </p:sp>
      <p:sp>
        <p:nvSpPr>
          <p:cNvPr id="670726" name="TextBox 8"/>
          <p:cNvSpPr txBox="1">
            <a:spLocks noChangeArrowheads="1"/>
          </p:cNvSpPr>
          <p:nvPr/>
        </p:nvSpPr>
        <p:spPr bwMode="auto">
          <a:xfrm>
            <a:off x="8458200" y="26035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a:xfrm>
            <a:off x="608428" y="0"/>
            <a:ext cx="7924800" cy="914400"/>
          </a:xfrm>
        </p:spPr>
        <p:txBody>
          <a:bodyPr>
            <a:normAutofit fontScale="90000"/>
          </a:bodyPr>
          <a:lstStyle/>
          <a:p>
            <a:pPr eaLnBrk="1" hangingPunct="1">
              <a:defRPr/>
            </a:pPr>
            <a:r>
              <a:rPr lang="en-US" sz="3600" dirty="0" smtClean="0"/>
              <a:t>z Tests About a Difference</a:t>
            </a:r>
            <a:br>
              <a:rPr lang="en-US" sz="3600" dirty="0" smtClean="0"/>
            </a:br>
            <a:r>
              <a:rPr lang="en-US" sz="3600" dirty="0" smtClean="0"/>
              <a:t>In Population Proportions</a:t>
            </a:r>
            <a:endParaRPr lang="en-US" sz="2400" dirty="0"/>
          </a:p>
        </p:txBody>
      </p:sp>
      <p:sp>
        <p:nvSpPr>
          <p:cNvPr id="485383" name="Rectangle 3"/>
          <p:cNvSpPr>
            <a:spLocks noGrp="1" noChangeArrowheads="1"/>
          </p:cNvSpPr>
          <p:nvPr>
            <p:ph idx="1"/>
          </p:nvPr>
        </p:nvSpPr>
        <p:spPr>
          <a:xfrm>
            <a:off x="636588" y="1066800"/>
            <a:ext cx="7924800" cy="5410200"/>
          </a:xfrm>
        </p:spPr>
        <p:txBody>
          <a:bodyPr/>
          <a:lstStyle/>
          <a:p>
            <a:pPr eaLnBrk="1" hangingPunct="1"/>
            <a:r>
              <a:rPr lang="en-US" smtClean="0"/>
              <a:t>The test statistic is:</a:t>
            </a:r>
            <a:br>
              <a:rPr lang="en-US" smtClean="0"/>
            </a:br>
            <a:endParaRPr lang="en-US" smtClean="0"/>
          </a:p>
          <a:p>
            <a:pPr eaLnBrk="1" hangingPunct="1">
              <a:spcBef>
                <a:spcPct val="35000"/>
              </a:spcBef>
              <a:spcAft>
                <a:spcPct val="35000"/>
              </a:spcAft>
            </a:pPr>
            <a:endParaRPr lang="en-US" smtClean="0"/>
          </a:p>
          <a:p>
            <a:pPr lvl="1" eaLnBrk="1" hangingPunct="1"/>
            <a:r>
              <a:rPr lang="en-US" sz="2600" smtClean="0"/>
              <a:t>D</a:t>
            </a:r>
            <a:r>
              <a:rPr lang="en-US" sz="2600" baseline="-25000" smtClean="0"/>
              <a:t>0</a:t>
            </a:r>
            <a:r>
              <a:rPr lang="en-US" sz="2600" smtClean="0"/>
              <a:t> = p</a:t>
            </a:r>
            <a:r>
              <a:rPr lang="en-US" sz="2600" baseline="-25000" smtClean="0"/>
              <a:t>1</a:t>
            </a:r>
            <a:r>
              <a:rPr lang="en-US" sz="2600" smtClean="0"/>
              <a:t> – p</a:t>
            </a:r>
            <a:r>
              <a:rPr lang="en-US" sz="2600" baseline="-25000" smtClean="0"/>
              <a:t>2</a:t>
            </a:r>
            <a:r>
              <a:rPr lang="en-US" sz="2600" smtClean="0"/>
              <a:t> is the claimed or actual difference between the population proportions</a:t>
            </a:r>
          </a:p>
          <a:p>
            <a:pPr lvl="2" eaLnBrk="1" hangingPunct="1">
              <a:lnSpc>
                <a:spcPct val="95000"/>
              </a:lnSpc>
            </a:pPr>
            <a:r>
              <a:rPr lang="en-US" smtClean="0"/>
              <a:t>D</a:t>
            </a:r>
            <a:r>
              <a:rPr lang="en-US" baseline="-25000" smtClean="0"/>
              <a:t>0</a:t>
            </a:r>
            <a:r>
              <a:rPr lang="en-US" smtClean="0"/>
              <a:t> is a number whose value varies depending on the situation</a:t>
            </a:r>
          </a:p>
          <a:p>
            <a:pPr lvl="1" eaLnBrk="1" hangingPunct="1">
              <a:lnSpc>
                <a:spcPct val="95000"/>
              </a:lnSpc>
            </a:pPr>
            <a:r>
              <a:rPr lang="en-US" sz="2600" smtClean="0"/>
              <a:t>Often D</a:t>
            </a:r>
            <a:r>
              <a:rPr lang="en-US" sz="2600" baseline="-25000" smtClean="0"/>
              <a:t>0</a:t>
            </a:r>
            <a:r>
              <a:rPr lang="en-US" sz="2600" smtClean="0"/>
              <a:t> = 0, and the null means that there is no difference between the population means</a:t>
            </a:r>
          </a:p>
          <a:p>
            <a:pPr eaLnBrk="1" hangingPunct="1"/>
            <a:r>
              <a:rPr lang="en-US" smtClean="0"/>
              <a:t>The sampling distribution of this statistic is a standard normal distribution</a:t>
            </a:r>
          </a:p>
        </p:txBody>
      </p:sp>
      <p:sp>
        <p:nvSpPr>
          <p:cNvPr id="485384" name="Slide Number Placeholder 5"/>
          <p:cNvSpPr>
            <a:spLocks noGrp="1"/>
          </p:cNvSpPr>
          <p:nvPr>
            <p:ph type="sldNum" sz="quarter" idx="10"/>
          </p:nvPr>
        </p:nvSpPr>
        <p:spPr>
          <a:noFill/>
        </p:spPr>
        <p:txBody>
          <a:bodyPr/>
          <a:lstStyle/>
          <a:p>
            <a:r>
              <a:rPr lang="en-US" smtClean="0">
                <a:latin typeface="Arial" charset="0"/>
              </a:rPr>
              <a:t>9-</a:t>
            </a:r>
            <a:fld id="{F90FB0BA-7974-4E7A-8DFA-86E3129C269D}" type="slidenum">
              <a:rPr lang="en-US" smtClean="0">
                <a:latin typeface="Arial" charset="0"/>
              </a:rPr>
              <a:pPr/>
              <a:t>34</a:t>
            </a:fld>
            <a:endParaRPr lang="en-US" smtClean="0">
              <a:latin typeface="Arial" charset="0"/>
            </a:endParaRPr>
          </a:p>
        </p:txBody>
      </p:sp>
      <p:graphicFrame>
        <p:nvGraphicFramePr>
          <p:cNvPr id="485381" name="Object 5"/>
          <p:cNvGraphicFramePr>
            <a:graphicFrameLocks noChangeAspect="1"/>
          </p:cNvGraphicFramePr>
          <p:nvPr/>
        </p:nvGraphicFramePr>
        <p:xfrm>
          <a:off x="3059113" y="1628775"/>
          <a:ext cx="2233612" cy="1017588"/>
        </p:xfrm>
        <a:graphic>
          <a:graphicData uri="http://schemas.openxmlformats.org/presentationml/2006/ole">
            <p:oleObj spid="_x0000_s485381" name="Equation" r:id="rId3" imgW="1002960" imgH="457200" progId="Equation.3">
              <p:embed/>
            </p:oleObj>
          </a:graphicData>
        </a:graphic>
      </p:graphicFrame>
      <p:sp>
        <p:nvSpPr>
          <p:cNvPr id="485385" name="TextBox 7"/>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L02</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a:xfrm>
            <a:off x="608428" y="0"/>
            <a:ext cx="7924800" cy="914400"/>
          </a:xfrm>
        </p:spPr>
        <p:txBody>
          <a:bodyPr>
            <a:normAutofit fontScale="90000"/>
          </a:bodyPr>
          <a:lstStyle/>
          <a:p>
            <a:pPr eaLnBrk="1" hangingPunct="1">
              <a:defRPr/>
            </a:pPr>
            <a:r>
              <a:rPr lang="en-US" sz="3600" dirty="0" smtClean="0"/>
              <a:t>z Tests About a Difference</a:t>
            </a:r>
            <a:br>
              <a:rPr lang="en-US" sz="3600" dirty="0" smtClean="0"/>
            </a:br>
            <a:r>
              <a:rPr lang="en-US" sz="3600" dirty="0" smtClean="0"/>
              <a:t>In Population Proportions</a:t>
            </a:r>
            <a:endParaRPr lang="en-US" sz="2400" dirty="0"/>
          </a:p>
        </p:txBody>
      </p:sp>
      <p:sp>
        <p:nvSpPr>
          <p:cNvPr id="672770" name="Rectangle 3"/>
          <p:cNvSpPr>
            <a:spLocks noGrp="1" noChangeArrowheads="1"/>
          </p:cNvSpPr>
          <p:nvPr>
            <p:ph idx="1"/>
          </p:nvPr>
        </p:nvSpPr>
        <p:spPr>
          <a:xfrm>
            <a:off x="636588" y="1066800"/>
            <a:ext cx="7924800" cy="5410200"/>
          </a:xfrm>
        </p:spPr>
        <p:txBody>
          <a:bodyPr/>
          <a:lstStyle/>
          <a:p>
            <a:pPr>
              <a:spcBef>
                <a:spcPct val="0"/>
              </a:spcBef>
              <a:buClr>
                <a:srgbClr val="000099"/>
              </a:buClr>
            </a:pPr>
            <a:r>
              <a:rPr lang="en-US" smtClean="0"/>
              <a:t>If the population of differences is normal, we can reject H</a:t>
            </a:r>
            <a:r>
              <a:rPr lang="en-US" baseline="-25000" smtClean="0"/>
              <a:t>0</a:t>
            </a:r>
            <a:r>
              <a:rPr lang="en-US" smtClean="0"/>
              <a:t>: </a:t>
            </a:r>
            <a:r>
              <a:rPr lang="en-US" smtClean="0">
                <a:sym typeface="Symbol" pitchFamily="18" charset="2"/>
              </a:rPr>
              <a:t>p</a:t>
            </a:r>
            <a:r>
              <a:rPr lang="en-US" baseline="-25000" smtClean="0">
                <a:sym typeface="Symbol" pitchFamily="18" charset="2"/>
              </a:rPr>
              <a:t>1</a:t>
            </a:r>
            <a:r>
              <a:rPr lang="en-US" smtClean="0">
                <a:sym typeface="Symbol" pitchFamily="18" charset="2"/>
              </a:rPr>
              <a:t> – p</a:t>
            </a:r>
            <a:r>
              <a:rPr lang="en-US" baseline="-25000" smtClean="0">
                <a:sym typeface="Symbol" pitchFamily="18" charset="2"/>
              </a:rPr>
              <a:t>2</a:t>
            </a:r>
            <a:r>
              <a:rPr lang="en-US" smtClean="0"/>
              <a:t> = </a:t>
            </a:r>
            <a:r>
              <a:rPr lang="en-US" smtClean="0">
                <a:sym typeface="Symbol" pitchFamily="18" charset="2"/>
              </a:rPr>
              <a:t>D</a:t>
            </a:r>
            <a:r>
              <a:rPr lang="en-US" baseline="-25000" smtClean="0"/>
              <a:t>0</a:t>
            </a:r>
            <a:r>
              <a:rPr lang="en-US" smtClean="0"/>
              <a:t> at the </a:t>
            </a:r>
            <a:r>
              <a:rPr lang="en-US" smtClean="0">
                <a:sym typeface="Symbol" pitchFamily="18" charset="2"/>
              </a:rPr>
              <a:t> level of significance (probability of Type I error equal to )</a:t>
            </a:r>
            <a:r>
              <a:rPr lang="en-US" smtClean="0"/>
              <a:t> if and only if the appropriate rejection point condition holds or, equivalently, if the corresponding p-value is less than </a:t>
            </a:r>
            <a:r>
              <a:rPr lang="en-US" smtClean="0">
                <a:sym typeface="Symbol" pitchFamily="18" charset="2"/>
              </a:rPr>
              <a:t></a:t>
            </a:r>
            <a:endParaRPr lang="en-US" smtClean="0"/>
          </a:p>
          <a:p>
            <a:pPr eaLnBrk="1" hangingPunct="1"/>
            <a:r>
              <a:rPr lang="en-US" smtClean="0"/>
              <a:t>Rules are on the next slide …</a:t>
            </a:r>
          </a:p>
          <a:p>
            <a:pPr eaLnBrk="1" hangingPunct="1"/>
            <a:endParaRPr lang="en-US" smtClean="0"/>
          </a:p>
          <a:p>
            <a:pPr eaLnBrk="1" hangingPunct="1"/>
            <a:endParaRPr lang="en-US" smtClean="0"/>
          </a:p>
        </p:txBody>
      </p:sp>
      <p:sp>
        <p:nvSpPr>
          <p:cNvPr id="672771" name="Slide Number Placeholder 4"/>
          <p:cNvSpPr>
            <a:spLocks noGrp="1"/>
          </p:cNvSpPr>
          <p:nvPr>
            <p:ph type="sldNum" sz="quarter" idx="10"/>
          </p:nvPr>
        </p:nvSpPr>
        <p:spPr>
          <a:noFill/>
        </p:spPr>
        <p:txBody>
          <a:bodyPr/>
          <a:lstStyle/>
          <a:p>
            <a:r>
              <a:rPr lang="en-US" smtClean="0">
                <a:latin typeface="Arial" charset="0"/>
              </a:rPr>
              <a:t>9-</a:t>
            </a:r>
            <a:fld id="{42404899-F8A2-443A-BCC9-812C2FD36209}" type="slidenum">
              <a:rPr lang="en-US" smtClean="0">
                <a:latin typeface="Arial" charset="0"/>
              </a:rPr>
              <a:pPr/>
              <a:t>35</a:t>
            </a:fld>
            <a:endParaRPr lang="en-US" smtClean="0">
              <a:latin typeface="Arial" charset="0"/>
            </a:endParaRPr>
          </a:p>
        </p:txBody>
      </p:sp>
      <p:sp>
        <p:nvSpPr>
          <p:cNvPr id="672772" name="TextBox 5"/>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L01</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914400"/>
          </a:xfrm>
        </p:spPr>
        <p:txBody>
          <a:bodyPr/>
          <a:lstStyle/>
          <a:p>
            <a:pPr eaLnBrk="1" hangingPunct="1">
              <a:defRPr/>
            </a:pPr>
            <a:r>
              <a:rPr lang="en-US" dirty="0" smtClean="0"/>
              <a:t>z Tests Rejection Rules </a:t>
            </a:r>
            <a:endParaRPr lang="en-US" dirty="0"/>
          </a:p>
        </p:txBody>
      </p:sp>
      <p:sp>
        <p:nvSpPr>
          <p:cNvPr id="673794" name="Content Placeholder 2"/>
          <p:cNvSpPr>
            <a:spLocks noGrp="1"/>
          </p:cNvSpPr>
          <p:nvPr>
            <p:ph idx="1"/>
          </p:nvPr>
        </p:nvSpPr>
        <p:spPr>
          <a:xfrm>
            <a:off x="636588" y="1066800"/>
            <a:ext cx="7924800" cy="5410200"/>
          </a:xfrm>
        </p:spPr>
        <p:txBody>
          <a:bodyPr/>
          <a:lstStyle/>
          <a:p>
            <a:pPr eaLnBrk="1" hangingPunct="1"/>
            <a:r>
              <a:rPr lang="en-US" smtClean="0"/>
              <a:t>For testing the difference of two population proportions</a:t>
            </a:r>
          </a:p>
        </p:txBody>
      </p:sp>
      <p:sp>
        <p:nvSpPr>
          <p:cNvPr id="673795" name="Slide Number Placeholder 3"/>
          <p:cNvSpPr>
            <a:spLocks noGrp="1"/>
          </p:cNvSpPr>
          <p:nvPr>
            <p:ph type="sldNum" sz="quarter" idx="10"/>
          </p:nvPr>
        </p:nvSpPr>
        <p:spPr>
          <a:noFill/>
        </p:spPr>
        <p:txBody>
          <a:bodyPr/>
          <a:lstStyle/>
          <a:p>
            <a:r>
              <a:rPr lang="en-US" smtClean="0">
                <a:latin typeface="Arial" charset="0"/>
              </a:rPr>
              <a:t>9-</a:t>
            </a:r>
            <a:fld id="{EB54D35D-73C5-4665-9F78-CD7FABB0E031}" type="slidenum">
              <a:rPr lang="en-US" smtClean="0">
                <a:latin typeface="Arial" charset="0"/>
              </a:rPr>
              <a:pPr/>
              <a:t>36</a:t>
            </a:fld>
            <a:endParaRPr lang="en-US" smtClean="0">
              <a:latin typeface="Arial" charset="0"/>
            </a:endParaRPr>
          </a:p>
        </p:txBody>
      </p:sp>
      <p:graphicFrame>
        <p:nvGraphicFramePr>
          <p:cNvPr id="5" name="Content Placeholder 5"/>
          <p:cNvGraphicFramePr>
            <a:graphicFrameLocks/>
          </p:cNvGraphicFramePr>
          <p:nvPr/>
        </p:nvGraphicFramePr>
        <p:xfrm>
          <a:off x="1042988" y="1989138"/>
          <a:ext cx="7488237" cy="4286250"/>
        </p:xfrm>
        <a:graphic>
          <a:graphicData uri="http://schemas.openxmlformats.org/drawingml/2006/table">
            <a:tbl>
              <a:tblPr firstRow="1" bandRow="1">
                <a:tableStyleId>{5C22544A-7EE6-4342-B048-85BDC9FD1C3A}</a:tableStyleId>
              </a:tblPr>
              <a:tblGrid>
                <a:gridCol w="2496277"/>
                <a:gridCol w="2496277"/>
                <a:gridCol w="2496277"/>
              </a:tblGrid>
              <a:tr h="5795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mn-lt"/>
                        </a:rPr>
                        <a:t>Alternative</a:t>
                      </a:r>
                    </a:p>
                    <a:p>
                      <a:endParaRPr lang="en-US" dirty="0">
                        <a:solidFill>
                          <a:schemeClr val="tx1"/>
                        </a:solidFill>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mn-lt"/>
                        </a:rPr>
                        <a:t>Reject H</a:t>
                      </a:r>
                      <a:r>
                        <a:rPr lang="en-US" sz="1800" b="1" baseline="-25000" dirty="0" smtClean="0">
                          <a:solidFill>
                            <a:schemeClr val="tx1"/>
                          </a:solidFill>
                          <a:latin typeface="+mn-lt"/>
                        </a:rPr>
                        <a:t>0</a:t>
                      </a:r>
                      <a:r>
                        <a:rPr lang="en-US" sz="1800" b="1" dirty="0" smtClean="0">
                          <a:solidFill>
                            <a:schemeClr val="tx1"/>
                          </a:solidFill>
                          <a:latin typeface="+mn-lt"/>
                        </a:rPr>
                        <a:t> if:</a:t>
                      </a:r>
                    </a:p>
                    <a:p>
                      <a:endParaRPr lang="en-US" dirty="0">
                        <a:solidFill>
                          <a:schemeClr val="tx1"/>
                        </a:solidFill>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mn-lt"/>
                        </a:rPr>
                        <a:t>p-value</a:t>
                      </a:r>
                    </a:p>
                    <a:p>
                      <a:endParaRPr lang="en-US" dirty="0">
                        <a:solidFill>
                          <a:schemeClr val="tx1"/>
                        </a:solidFill>
                        <a:latin typeface="+mn-lt"/>
                      </a:endParaRPr>
                    </a:p>
                  </a:txBody>
                  <a:tcPr/>
                </a:tc>
              </a:tr>
              <a:tr h="827990">
                <a:tc>
                  <a:txBody>
                    <a:bodyPr/>
                    <a:lstStyle/>
                    <a:p>
                      <a:pPr eaLnBrk="0" hangingPunct="0">
                        <a:lnSpc>
                          <a:spcPct val="100000"/>
                        </a:lnSpc>
                        <a:spcBef>
                          <a:spcPct val="65000"/>
                        </a:spcBef>
                        <a:spcAft>
                          <a:spcPct val="40000"/>
                        </a:spcAft>
                        <a:buClrTx/>
                        <a:buFontTx/>
                        <a:buNone/>
                      </a:pPr>
                      <a:r>
                        <a:rPr lang="en-US" sz="1800" dirty="0" smtClean="0">
                          <a:solidFill>
                            <a:srgbClr val="CC0000"/>
                          </a:solidFill>
                          <a:latin typeface="+mn-lt"/>
                        </a:rPr>
                        <a:t>H</a:t>
                      </a:r>
                      <a:r>
                        <a:rPr lang="en-US" sz="1800" baseline="-25000" dirty="0" smtClean="0">
                          <a:solidFill>
                            <a:srgbClr val="CC0000"/>
                          </a:solidFill>
                          <a:latin typeface="+mn-lt"/>
                        </a:rPr>
                        <a:t>a</a:t>
                      </a:r>
                      <a:r>
                        <a:rPr lang="en-US" sz="1800" dirty="0" smtClean="0">
                          <a:solidFill>
                            <a:srgbClr val="CC0000"/>
                          </a:solidFill>
                          <a:latin typeface="+mn-lt"/>
                        </a:rPr>
                        <a:t>: </a:t>
                      </a:r>
                      <a:r>
                        <a:rPr lang="en-US" sz="1800" i="1" dirty="0" smtClean="0">
                          <a:solidFill>
                            <a:srgbClr val="CC0000"/>
                          </a:solidFill>
                          <a:latin typeface="+mn-lt"/>
                          <a:sym typeface="Symbol" pitchFamily="18" charset="2"/>
                        </a:rPr>
                        <a:t>p</a:t>
                      </a:r>
                      <a:r>
                        <a:rPr lang="en-US" sz="1800" baseline="-25000" dirty="0" smtClean="0">
                          <a:solidFill>
                            <a:srgbClr val="CC0000"/>
                          </a:solidFill>
                          <a:latin typeface="+mn-lt"/>
                          <a:sym typeface="Symbol" pitchFamily="18" charset="2"/>
                        </a:rPr>
                        <a:t>1</a:t>
                      </a:r>
                      <a:r>
                        <a:rPr lang="en-US" sz="1800" dirty="0" smtClean="0">
                          <a:solidFill>
                            <a:srgbClr val="CC0000"/>
                          </a:solidFill>
                          <a:latin typeface="+mn-lt"/>
                          <a:sym typeface="Symbol" pitchFamily="18" charset="2"/>
                        </a:rPr>
                        <a:t> – </a:t>
                      </a:r>
                      <a:r>
                        <a:rPr lang="en-US" sz="1800" i="1" dirty="0" smtClean="0">
                          <a:solidFill>
                            <a:srgbClr val="CC0000"/>
                          </a:solidFill>
                          <a:latin typeface="+mn-lt"/>
                          <a:sym typeface="Symbol" pitchFamily="18" charset="2"/>
                        </a:rPr>
                        <a:t>p</a:t>
                      </a:r>
                      <a:r>
                        <a:rPr lang="en-US" sz="1800" baseline="-25000" dirty="0" smtClean="0">
                          <a:solidFill>
                            <a:srgbClr val="CC0000"/>
                          </a:solidFill>
                          <a:latin typeface="+mn-lt"/>
                          <a:sym typeface="Symbol" pitchFamily="18" charset="2"/>
                        </a:rPr>
                        <a:t>2</a:t>
                      </a:r>
                      <a:r>
                        <a:rPr lang="en-US" sz="1800" dirty="0" smtClean="0">
                          <a:solidFill>
                            <a:srgbClr val="CC0000"/>
                          </a:solidFill>
                          <a:latin typeface="+mn-lt"/>
                        </a:rPr>
                        <a:t> </a:t>
                      </a:r>
                      <a:r>
                        <a:rPr lang="en-US" sz="1800" b="1" dirty="0" smtClean="0">
                          <a:solidFill>
                            <a:srgbClr val="CC0000"/>
                          </a:solidFill>
                          <a:latin typeface="+mn-lt"/>
                        </a:rPr>
                        <a:t>&gt;</a:t>
                      </a:r>
                      <a:r>
                        <a:rPr lang="en-US" sz="1800" dirty="0" smtClean="0">
                          <a:solidFill>
                            <a:srgbClr val="CC0000"/>
                          </a:solidFill>
                          <a:latin typeface="+mn-lt"/>
                        </a:rPr>
                        <a:t> </a:t>
                      </a:r>
                      <a:r>
                        <a:rPr lang="en-US" sz="1800" i="1" dirty="0" smtClean="0">
                          <a:solidFill>
                            <a:srgbClr val="CC0000"/>
                          </a:solidFill>
                          <a:latin typeface="+mn-lt"/>
                        </a:rPr>
                        <a:t>D</a:t>
                      </a:r>
                      <a:r>
                        <a:rPr lang="en-US" sz="1800" baseline="-25000" dirty="0" smtClean="0">
                          <a:solidFill>
                            <a:srgbClr val="CC0000"/>
                          </a:solidFill>
                          <a:latin typeface="+mn-lt"/>
                        </a:rPr>
                        <a:t>0</a:t>
                      </a:r>
                    </a:p>
                    <a:p>
                      <a:endParaRPr lang="en-US" dirty="0">
                        <a:solidFill>
                          <a:srgbClr val="CC0000"/>
                        </a:solidFill>
                        <a:latin typeface="+mn-lt"/>
                      </a:endParaRPr>
                    </a:p>
                  </a:txBody>
                  <a:tcPr/>
                </a:tc>
                <a:tc>
                  <a:txBody>
                    <a:bodyPr/>
                    <a:lstStyle/>
                    <a:p>
                      <a:r>
                        <a:rPr lang="en-US" dirty="0" smtClean="0">
                          <a:solidFill>
                            <a:srgbClr val="CC0000"/>
                          </a:solidFill>
                        </a:rPr>
                        <a:t>z</a:t>
                      </a:r>
                      <a:r>
                        <a:rPr lang="en-US" baseline="0" dirty="0" smtClean="0">
                          <a:solidFill>
                            <a:srgbClr val="CC0000"/>
                          </a:solidFill>
                        </a:rPr>
                        <a:t> &gt; z</a:t>
                      </a:r>
                      <a:r>
                        <a:rPr lang="el-GR" baseline="-25000" dirty="0" smtClean="0">
                          <a:solidFill>
                            <a:srgbClr val="CC0000"/>
                          </a:solidFill>
                        </a:rPr>
                        <a:t>α</a:t>
                      </a:r>
                      <a:endParaRPr lang="en-US" baseline="-25000" dirty="0">
                        <a:solidFill>
                          <a:srgbClr val="CC0000"/>
                        </a:solidFill>
                      </a:endParaRPr>
                    </a:p>
                  </a:txBody>
                  <a:tcPr/>
                </a:tc>
                <a:tc>
                  <a:txBody>
                    <a:bodyPr/>
                    <a:lstStyle/>
                    <a:p>
                      <a:pPr eaLnBrk="0" hangingPunct="0">
                        <a:spcBef>
                          <a:spcPct val="0"/>
                        </a:spcBef>
                        <a:spcAft>
                          <a:spcPct val="45000"/>
                        </a:spcAft>
                        <a:buClrTx/>
                        <a:buFontTx/>
                        <a:buNone/>
                      </a:pPr>
                      <a:r>
                        <a:rPr lang="en-US" sz="1800" dirty="0" smtClean="0">
                          <a:solidFill>
                            <a:srgbClr val="CC0000"/>
                          </a:solidFill>
                          <a:latin typeface="+mn-lt"/>
                        </a:rPr>
                        <a:t>Area under the standard normal to the right of </a:t>
                      </a:r>
                      <a:r>
                        <a:rPr lang="en-US" sz="1800" i="1" dirty="0" smtClean="0">
                          <a:solidFill>
                            <a:srgbClr val="CC0000"/>
                          </a:solidFill>
                          <a:latin typeface="+mn-lt"/>
                        </a:rPr>
                        <a:t>z</a:t>
                      </a:r>
                    </a:p>
                  </a:txBody>
                  <a:tcPr/>
                </a:tc>
              </a:tr>
              <a:tr h="827990">
                <a:tc>
                  <a:txBody>
                    <a:bodyPr/>
                    <a:lstStyle/>
                    <a:p>
                      <a:pPr eaLnBrk="0" hangingPunct="0">
                        <a:lnSpc>
                          <a:spcPct val="100000"/>
                        </a:lnSpc>
                        <a:spcBef>
                          <a:spcPct val="65000"/>
                        </a:spcBef>
                        <a:spcAft>
                          <a:spcPct val="40000"/>
                        </a:spcAft>
                        <a:buClrTx/>
                        <a:buFontTx/>
                        <a:buNone/>
                      </a:pPr>
                      <a:r>
                        <a:rPr lang="en-US" sz="1800" dirty="0" smtClean="0">
                          <a:solidFill>
                            <a:srgbClr val="CC0000"/>
                          </a:solidFill>
                          <a:latin typeface="+mn-lt"/>
                        </a:rPr>
                        <a:t>H</a:t>
                      </a:r>
                      <a:r>
                        <a:rPr lang="en-US" sz="1800" baseline="-25000" dirty="0" smtClean="0">
                          <a:solidFill>
                            <a:srgbClr val="CC0000"/>
                          </a:solidFill>
                          <a:latin typeface="+mn-lt"/>
                        </a:rPr>
                        <a:t>a</a:t>
                      </a:r>
                      <a:r>
                        <a:rPr lang="en-US" sz="1800" dirty="0" smtClean="0">
                          <a:solidFill>
                            <a:srgbClr val="CC0000"/>
                          </a:solidFill>
                          <a:latin typeface="+mn-lt"/>
                        </a:rPr>
                        <a:t>: </a:t>
                      </a:r>
                      <a:r>
                        <a:rPr lang="en-US" sz="1800" i="1" dirty="0" smtClean="0">
                          <a:solidFill>
                            <a:srgbClr val="CC0000"/>
                          </a:solidFill>
                          <a:latin typeface="+mn-lt"/>
                          <a:sym typeface="Symbol" pitchFamily="18" charset="2"/>
                        </a:rPr>
                        <a:t>p</a:t>
                      </a:r>
                      <a:r>
                        <a:rPr lang="en-US" sz="1800" baseline="-25000" dirty="0" smtClean="0">
                          <a:solidFill>
                            <a:srgbClr val="CC0000"/>
                          </a:solidFill>
                          <a:latin typeface="+mn-lt"/>
                          <a:sym typeface="Symbol" pitchFamily="18" charset="2"/>
                        </a:rPr>
                        <a:t>1</a:t>
                      </a:r>
                      <a:r>
                        <a:rPr lang="en-US" sz="1800" dirty="0" smtClean="0">
                          <a:solidFill>
                            <a:srgbClr val="CC0000"/>
                          </a:solidFill>
                          <a:latin typeface="+mn-lt"/>
                          <a:sym typeface="Symbol" pitchFamily="18" charset="2"/>
                        </a:rPr>
                        <a:t> – </a:t>
                      </a:r>
                      <a:r>
                        <a:rPr lang="en-US" sz="1800" i="1" dirty="0" smtClean="0">
                          <a:solidFill>
                            <a:srgbClr val="CC0000"/>
                          </a:solidFill>
                          <a:latin typeface="+mn-lt"/>
                          <a:sym typeface="Symbol" pitchFamily="18" charset="2"/>
                        </a:rPr>
                        <a:t>p</a:t>
                      </a:r>
                      <a:r>
                        <a:rPr lang="en-US" sz="1800" baseline="-25000" dirty="0" smtClean="0">
                          <a:solidFill>
                            <a:srgbClr val="CC0000"/>
                          </a:solidFill>
                          <a:latin typeface="+mn-lt"/>
                          <a:sym typeface="Symbol" pitchFamily="18" charset="2"/>
                        </a:rPr>
                        <a:t>2</a:t>
                      </a:r>
                      <a:r>
                        <a:rPr lang="en-US" sz="1800" dirty="0" smtClean="0">
                          <a:solidFill>
                            <a:srgbClr val="CC0000"/>
                          </a:solidFill>
                          <a:latin typeface="+mn-lt"/>
                        </a:rPr>
                        <a:t> </a:t>
                      </a:r>
                      <a:r>
                        <a:rPr lang="en-US" sz="1800" b="1" dirty="0" smtClean="0">
                          <a:solidFill>
                            <a:srgbClr val="CC0000"/>
                          </a:solidFill>
                          <a:latin typeface="+mn-lt"/>
                        </a:rPr>
                        <a:t>&lt;</a:t>
                      </a:r>
                      <a:r>
                        <a:rPr lang="en-US" sz="1800" dirty="0" smtClean="0">
                          <a:solidFill>
                            <a:srgbClr val="CC0000"/>
                          </a:solidFill>
                          <a:latin typeface="+mn-lt"/>
                        </a:rPr>
                        <a:t> </a:t>
                      </a:r>
                      <a:r>
                        <a:rPr lang="en-US" sz="1800" i="1" dirty="0" smtClean="0">
                          <a:solidFill>
                            <a:srgbClr val="CC0000"/>
                          </a:solidFill>
                          <a:latin typeface="+mn-lt"/>
                        </a:rPr>
                        <a:t>D</a:t>
                      </a:r>
                      <a:r>
                        <a:rPr lang="en-US" sz="1800" baseline="-25000" dirty="0" smtClean="0">
                          <a:solidFill>
                            <a:srgbClr val="CC0000"/>
                          </a:solidFill>
                          <a:latin typeface="+mn-lt"/>
                        </a:rPr>
                        <a:t>0</a:t>
                      </a:r>
                    </a:p>
                    <a:p>
                      <a:endParaRPr lang="en-US" dirty="0">
                        <a:solidFill>
                          <a:srgbClr val="CC0000"/>
                        </a:solidFill>
                        <a:latin typeface="+mn-lt"/>
                      </a:endParaRPr>
                    </a:p>
                  </a:txBody>
                  <a:tcPr/>
                </a:tc>
                <a:tc>
                  <a:txBody>
                    <a:bodyPr/>
                    <a:lstStyle/>
                    <a:p>
                      <a:r>
                        <a:rPr lang="en-US" dirty="0" smtClean="0">
                          <a:solidFill>
                            <a:srgbClr val="CC0000"/>
                          </a:solidFill>
                        </a:rPr>
                        <a:t>z</a:t>
                      </a:r>
                      <a:r>
                        <a:rPr lang="en-US" baseline="0" dirty="0" smtClean="0">
                          <a:solidFill>
                            <a:srgbClr val="CC0000"/>
                          </a:solidFill>
                        </a:rPr>
                        <a:t> &lt; -z</a:t>
                      </a:r>
                      <a:r>
                        <a:rPr lang="el-GR" baseline="-25000" dirty="0" smtClean="0">
                          <a:solidFill>
                            <a:srgbClr val="CC0000"/>
                          </a:solidFill>
                        </a:rPr>
                        <a:t>α</a:t>
                      </a:r>
                      <a:endParaRPr lang="en-US" dirty="0">
                        <a:solidFill>
                          <a:srgbClr val="CC0000"/>
                        </a:solidFill>
                      </a:endParaRPr>
                    </a:p>
                  </a:txBody>
                  <a:tcPr/>
                </a:tc>
                <a:tc>
                  <a:txBody>
                    <a:bodyPr/>
                    <a:lstStyle/>
                    <a:p>
                      <a:pPr eaLnBrk="0" hangingPunct="0">
                        <a:spcBef>
                          <a:spcPct val="0"/>
                        </a:spcBef>
                        <a:spcAft>
                          <a:spcPct val="50000"/>
                        </a:spcAft>
                        <a:buClrTx/>
                        <a:buFontTx/>
                        <a:buNone/>
                      </a:pPr>
                      <a:r>
                        <a:rPr lang="en-US" sz="1800" dirty="0" smtClean="0">
                          <a:solidFill>
                            <a:srgbClr val="CC0000"/>
                          </a:solidFill>
                          <a:latin typeface="+mn-lt"/>
                        </a:rPr>
                        <a:t>Area under the standard normal to the left of –</a:t>
                      </a:r>
                      <a:r>
                        <a:rPr lang="en-US" sz="1800" i="1" dirty="0" smtClean="0">
                          <a:solidFill>
                            <a:srgbClr val="CC0000"/>
                          </a:solidFill>
                          <a:latin typeface="+mn-lt"/>
                        </a:rPr>
                        <a:t>z</a:t>
                      </a:r>
                    </a:p>
                  </a:txBody>
                  <a:tcPr/>
                </a:tc>
              </a:tr>
              <a:tr h="827990">
                <a:tc>
                  <a:txBody>
                    <a:bodyPr/>
                    <a:lstStyle/>
                    <a:p>
                      <a:pPr eaLnBrk="0" hangingPunct="0">
                        <a:lnSpc>
                          <a:spcPct val="100000"/>
                        </a:lnSpc>
                        <a:spcBef>
                          <a:spcPct val="65000"/>
                        </a:spcBef>
                        <a:spcAft>
                          <a:spcPct val="40000"/>
                        </a:spcAft>
                        <a:buClrTx/>
                        <a:buFontTx/>
                        <a:buNone/>
                      </a:pPr>
                      <a:r>
                        <a:rPr lang="en-US" sz="1800" dirty="0" smtClean="0">
                          <a:solidFill>
                            <a:srgbClr val="CC0000"/>
                          </a:solidFill>
                          <a:latin typeface="+mn-lt"/>
                        </a:rPr>
                        <a:t>H</a:t>
                      </a:r>
                      <a:r>
                        <a:rPr lang="en-US" sz="1800" baseline="-25000" dirty="0" smtClean="0">
                          <a:solidFill>
                            <a:srgbClr val="CC0000"/>
                          </a:solidFill>
                          <a:latin typeface="+mn-lt"/>
                        </a:rPr>
                        <a:t>a</a:t>
                      </a:r>
                      <a:r>
                        <a:rPr lang="en-US" sz="1800" dirty="0" smtClean="0">
                          <a:solidFill>
                            <a:srgbClr val="CC0000"/>
                          </a:solidFill>
                          <a:latin typeface="+mn-lt"/>
                        </a:rPr>
                        <a:t>: </a:t>
                      </a:r>
                      <a:r>
                        <a:rPr lang="en-US" sz="1800" i="1" dirty="0" smtClean="0">
                          <a:solidFill>
                            <a:srgbClr val="CC0000"/>
                          </a:solidFill>
                          <a:latin typeface="+mn-lt"/>
                          <a:sym typeface="Symbol" pitchFamily="18" charset="2"/>
                        </a:rPr>
                        <a:t>p</a:t>
                      </a:r>
                      <a:r>
                        <a:rPr lang="en-US" sz="1800" baseline="-25000" dirty="0" smtClean="0">
                          <a:solidFill>
                            <a:srgbClr val="CC0000"/>
                          </a:solidFill>
                          <a:latin typeface="+mn-lt"/>
                          <a:sym typeface="Symbol" pitchFamily="18" charset="2"/>
                        </a:rPr>
                        <a:t>1</a:t>
                      </a:r>
                      <a:r>
                        <a:rPr lang="en-US" sz="1800" dirty="0" smtClean="0">
                          <a:solidFill>
                            <a:srgbClr val="CC0000"/>
                          </a:solidFill>
                          <a:latin typeface="+mn-lt"/>
                          <a:sym typeface="Symbol" pitchFamily="18" charset="2"/>
                        </a:rPr>
                        <a:t> – </a:t>
                      </a:r>
                      <a:r>
                        <a:rPr lang="en-US" sz="1800" i="1" dirty="0" smtClean="0">
                          <a:solidFill>
                            <a:srgbClr val="CC0000"/>
                          </a:solidFill>
                          <a:latin typeface="+mn-lt"/>
                          <a:sym typeface="Symbol" pitchFamily="18" charset="2"/>
                        </a:rPr>
                        <a:t>p</a:t>
                      </a:r>
                      <a:r>
                        <a:rPr lang="en-US" sz="1800" baseline="-25000" dirty="0" smtClean="0">
                          <a:solidFill>
                            <a:srgbClr val="CC0000"/>
                          </a:solidFill>
                          <a:latin typeface="+mn-lt"/>
                          <a:sym typeface="Symbol" pitchFamily="18" charset="2"/>
                        </a:rPr>
                        <a:t>2</a:t>
                      </a:r>
                      <a:r>
                        <a:rPr lang="en-US" sz="1800" dirty="0" smtClean="0">
                          <a:solidFill>
                            <a:srgbClr val="CC0000"/>
                          </a:solidFill>
                          <a:latin typeface="+mn-lt"/>
                        </a:rPr>
                        <a:t> </a:t>
                      </a:r>
                      <a:r>
                        <a:rPr lang="en-US" sz="1800" b="1" dirty="0" smtClean="0">
                          <a:solidFill>
                            <a:srgbClr val="CC0000"/>
                          </a:solidFill>
                          <a:latin typeface="+mn-lt"/>
                          <a:cs typeface="Times New Roman" pitchFamily="18" charset="0"/>
                        </a:rPr>
                        <a:t>≠</a:t>
                      </a:r>
                      <a:r>
                        <a:rPr lang="en-US" sz="1800" dirty="0" smtClean="0">
                          <a:solidFill>
                            <a:srgbClr val="CC0000"/>
                          </a:solidFill>
                          <a:latin typeface="+mn-lt"/>
                        </a:rPr>
                        <a:t> </a:t>
                      </a:r>
                      <a:r>
                        <a:rPr lang="en-US" sz="1800" i="1" dirty="0" smtClean="0">
                          <a:solidFill>
                            <a:srgbClr val="CC0000"/>
                          </a:solidFill>
                          <a:latin typeface="+mn-lt"/>
                        </a:rPr>
                        <a:t>D</a:t>
                      </a:r>
                      <a:r>
                        <a:rPr lang="en-US" sz="1800" baseline="-25000" dirty="0" smtClean="0">
                          <a:solidFill>
                            <a:srgbClr val="CC0000"/>
                          </a:solidFill>
                          <a:latin typeface="+mn-lt"/>
                        </a:rPr>
                        <a:t>0</a:t>
                      </a:r>
                    </a:p>
                    <a:p>
                      <a:endParaRPr lang="en-US" dirty="0">
                        <a:solidFill>
                          <a:srgbClr val="CC0000"/>
                        </a:solidFill>
                        <a:latin typeface="+mn-lt"/>
                      </a:endParaRPr>
                    </a:p>
                  </a:txBody>
                  <a:tcPr/>
                </a:tc>
                <a:tc>
                  <a:txBody>
                    <a:bodyPr/>
                    <a:lstStyle/>
                    <a:p>
                      <a:r>
                        <a:rPr lang="en-US" dirty="0" smtClean="0">
                          <a:solidFill>
                            <a:srgbClr val="CC0000"/>
                          </a:solidFill>
                        </a:rPr>
                        <a:t>|z|</a:t>
                      </a:r>
                      <a:r>
                        <a:rPr lang="en-US" baseline="0" dirty="0" smtClean="0">
                          <a:solidFill>
                            <a:srgbClr val="CC0000"/>
                          </a:solidFill>
                        </a:rPr>
                        <a:t> &gt; z</a:t>
                      </a:r>
                      <a:r>
                        <a:rPr lang="el-GR" baseline="-25000" dirty="0" smtClean="0">
                          <a:solidFill>
                            <a:srgbClr val="CC0000"/>
                          </a:solidFill>
                        </a:rPr>
                        <a:t>α</a:t>
                      </a:r>
                      <a:r>
                        <a:rPr lang="en-US" baseline="-25000" dirty="0" smtClean="0">
                          <a:solidFill>
                            <a:srgbClr val="CC0000"/>
                          </a:solidFill>
                        </a:rPr>
                        <a:t>/2 </a:t>
                      </a:r>
                      <a:r>
                        <a:rPr lang="en-US" baseline="0" dirty="0" smtClean="0">
                          <a:solidFill>
                            <a:srgbClr val="CC0000"/>
                          </a:solidFill>
                        </a:rPr>
                        <a:t>   *</a:t>
                      </a:r>
                      <a:endParaRPr lang="en-US" dirty="0">
                        <a:solidFill>
                          <a:srgbClr val="CC0000"/>
                        </a:solidFill>
                      </a:endParaRPr>
                    </a:p>
                  </a:txBody>
                  <a:tcPr/>
                </a:tc>
                <a:tc>
                  <a:txBody>
                    <a:bodyPr/>
                    <a:lstStyle/>
                    <a:p>
                      <a:pPr eaLnBrk="0" hangingPunct="0">
                        <a:spcBef>
                          <a:spcPct val="0"/>
                        </a:spcBef>
                        <a:spcAft>
                          <a:spcPct val="45000"/>
                        </a:spcAft>
                        <a:buClrTx/>
                        <a:buFontTx/>
                        <a:buNone/>
                      </a:pPr>
                      <a:r>
                        <a:rPr lang="en-US" sz="1800" i="0" dirty="0" smtClean="0">
                          <a:solidFill>
                            <a:srgbClr val="CC0000"/>
                          </a:solidFill>
                          <a:latin typeface="+mn-lt"/>
                        </a:rPr>
                        <a:t>Twice the area under the standard normal  to the right of |z|</a:t>
                      </a:r>
                      <a:endParaRPr lang="en-US" sz="1800" i="0" dirty="0">
                        <a:solidFill>
                          <a:srgbClr val="CC0000"/>
                        </a:solidFill>
                        <a:latin typeface="+mn-lt"/>
                      </a:endParaRPr>
                    </a:p>
                  </a:txBody>
                  <a:tcPr/>
                </a:tc>
              </a:tr>
              <a:tr h="1076388">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CC0000"/>
                          </a:solidFill>
                          <a:latin typeface="+mn-lt"/>
                        </a:rPr>
                        <a:t>* either </a:t>
                      </a:r>
                      <a:r>
                        <a:rPr lang="en-US" sz="1800" i="1" dirty="0" smtClean="0">
                          <a:solidFill>
                            <a:srgbClr val="CC0000"/>
                          </a:solidFill>
                          <a:latin typeface="+mn-lt"/>
                        </a:rPr>
                        <a:t>t</a:t>
                      </a:r>
                      <a:r>
                        <a:rPr lang="en-US" sz="1800" dirty="0" smtClean="0">
                          <a:solidFill>
                            <a:srgbClr val="CC0000"/>
                          </a:solidFill>
                          <a:latin typeface="+mn-lt"/>
                        </a:rPr>
                        <a:t> &gt; </a:t>
                      </a:r>
                      <a:r>
                        <a:rPr lang="en-US" sz="1800" i="1" dirty="0" err="1" smtClean="0">
                          <a:solidFill>
                            <a:srgbClr val="CC0000"/>
                          </a:solidFill>
                          <a:latin typeface="+mn-lt"/>
                        </a:rPr>
                        <a:t>t</a:t>
                      </a:r>
                      <a:r>
                        <a:rPr lang="en-US" sz="1800" baseline="-25000" dirty="0" err="1" smtClean="0">
                          <a:solidFill>
                            <a:srgbClr val="CC0000"/>
                          </a:solidFill>
                          <a:latin typeface="+mn-lt"/>
                        </a:rPr>
                        <a:t>a</a:t>
                      </a:r>
                      <a:r>
                        <a:rPr lang="en-US" sz="1800" baseline="-25000" dirty="0" smtClean="0">
                          <a:solidFill>
                            <a:srgbClr val="CC0000"/>
                          </a:solidFill>
                          <a:latin typeface="+mn-lt"/>
                        </a:rPr>
                        <a:t>/2</a:t>
                      </a:r>
                      <a:r>
                        <a:rPr lang="en-US" sz="1800" dirty="0" smtClean="0">
                          <a:solidFill>
                            <a:srgbClr val="CC0000"/>
                          </a:solidFill>
                          <a:latin typeface="+mn-lt"/>
                        </a:rPr>
                        <a:t> or </a:t>
                      </a:r>
                      <a:r>
                        <a:rPr lang="en-US" sz="1800" i="1" dirty="0" smtClean="0">
                          <a:solidFill>
                            <a:srgbClr val="CC0000"/>
                          </a:solidFill>
                          <a:latin typeface="+mn-lt"/>
                        </a:rPr>
                        <a:t>t</a:t>
                      </a:r>
                      <a:r>
                        <a:rPr lang="en-US" sz="1800" dirty="0" smtClean="0">
                          <a:solidFill>
                            <a:srgbClr val="CC0000"/>
                          </a:solidFill>
                          <a:latin typeface="+mn-lt"/>
                        </a:rPr>
                        <a:t> &lt; –</a:t>
                      </a:r>
                      <a:r>
                        <a:rPr lang="en-US" sz="1800" i="1" dirty="0" err="1" smtClean="0">
                          <a:solidFill>
                            <a:srgbClr val="CC0000"/>
                          </a:solidFill>
                          <a:latin typeface="+mn-lt"/>
                        </a:rPr>
                        <a:t>t</a:t>
                      </a:r>
                      <a:r>
                        <a:rPr lang="en-US" sz="1800" baseline="-25000" dirty="0" err="1" smtClean="0">
                          <a:solidFill>
                            <a:srgbClr val="CC0000"/>
                          </a:solidFill>
                          <a:latin typeface="+mn-lt"/>
                        </a:rPr>
                        <a:t>a</a:t>
                      </a:r>
                      <a:r>
                        <a:rPr lang="en-US" sz="1800" baseline="-25000" dirty="0" smtClean="0">
                          <a:solidFill>
                            <a:srgbClr val="CC0000"/>
                          </a:solidFill>
                          <a:latin typeface="+mn-lt"/>
                        </a:rPr>
                        <a:t>/2</a:t>
                      </a:r>
                      <a:endParaRPr lang="en-US" dirty="0">
                        <a:solidFill>
                          <a:srgbClr val="CC0000"/>
                        </a:solidFill>
                        <a:latin typeface="+mn-lt"/>
                      </a:endParaRPr>
                    </a:p>
                  </a:txBody>
                  <a:tcPr/>
                </a:tc>
                <a:tc hMerge="1">
                  <a:txBody>
                    <a:bodyPr/>
                    <a:lstStyle/>
                    <a:p>
                      <a:endParaRPr 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i="0" dirty="0" smtClean="0">
                        <a:latin typeface="+mn-lt"/>
                      </a:endParaRPr>
                    </a:p>
                  </a:txBody>
                  <a:tcPr/>
                </a:tc>
              </a:tr>
            </a:tbl>
          </a:graphicData>
        </a:graphic>
      </p:graphicFrame>
      <p:sp>
        <p:nvSpPr>
          <p:cNvPr id="673820" name="TextBox 5"/>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L01</a:t>
            </a:r>
          </a:p>
        </p:txBody>
      </p:sp>
      <p:sp>
        <p:nvSpPr>
          <p:cNvPr id="673821" name="TextBox 6"/>
          <p:cNvSpPr txBox="1">
            <a:spLocks noChangeArrowheads="1"/>
          </p:cNvSpPr>
          <p:nvPr/>
        </p:nvSpPr>
        <p:spPr bwMode="auto">
          <a:xfrm>
            <a:off x="8458200" y="26035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L05</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914400"/>
          </a:xfrm>
        </p:spPr>
        <p:txBody>
          <a:bodyPr>
            <a:noAutofit/>
          </a:bodyPr>
          <a:lstStyle/>
          <a:p>
            <a:pPr eaLnBrk="1" hangingPunct="1">
              <a:defRPr/>
            </a:pPr>
            <a:r>
              <a:rPr lang="en-US" sz="3200" dirty="0" smtClean="0"/>
              <a:t>Note on Testing the Difference of Two Population Proportions</a:t>
            </a:r>
            <a:endParaRPr lang="en-US" sz="3200" dirty="0"/>
          </a:p>
        </p:txBody>
      </p:sp>
      <p:sp>
        <p:nvSpPr>
          <p:cNvPr id="656392" name="Content Placeholder 2"/>
          <p:cNvSpPr>
            <a:spLocks noGrp="1"/>
          </p:cNvSpPr>
          <p:nvPr>
            <p:ph idx="1"/>
          </p:nvPr>
        </p:nvSpPr>
        <p:spPr>
          <a:xfrm>
            <a:off x="636588" y="1066800"/>
            <a:ext cx="7924800" cy="5410200"/>
          </a:xfrm>
        </p:spPr>
        <p:txBody>
          <a:bodyPr/>
          <a:lstStyle/>
          <a:p>
            <a:pPr eaLnBrk="1" hangingPunct="1"/>
            <a:r>
              <a:rPr lang="en-US" smtClean="0"/>
              <a:t>If D</a:t>
            </a:r>
            <a:r>
              <a:rPr lang="en-US" baseline="-25000" smtClean="0"/>
              <a:t>0</a:t>
            </a:r>
            <a:r>
              <a:rPr lang="en-US" smtClean="0"/>
              <a:t> = 0, estimate                by</a:t>
            </a:r>
          </a:p>
          <a:p>
            <a:pPr eaLnBrk="1" hangingPunct="1"/>
            <a:endParaRPr lang="en-US" smtClean="0"/>
          </a:p>
          <a:p>
            <a:pPr eaLnBrk="1" hangingPunct="1"/>
            <a:endParaRPr lang="en-US" smtClean="0"/>
          </a:p>
          <a:p>
            <a:pPr eaLnBrk="1" hangingPunct="1"/>
            <a:endParaRPr lang="en-US" smtClean="0"/>
          </a:p>
          <a:p>
            <a:pPr eaLnBrk="1" hangingPunct="1"/>
            <a:r>
              <a:rPr lang="en-US" smtClean="0"/>
              <a:t>If D</a:t>
            </a:r>
            <a:r>
              <a:rPr lang="en-US" baseline="-25000" smtClean="0"/>
              <a:t>0</a:t>
            </a:r>
            <a:r>
              <a:rPr lang="en-US" smtClean="0"/>
              <a:t> </a:t>
            </a:r>
            <a:r>
              <a:rPr lang="en-US" b="1" smtClean="0">
                <a:cs typeface="Times New Roman" pitchFamily="18" charset="0"/>
              </a:rPr>
              <a:t>≠</a:t>
            </a:r>
            <a:r>
              <a:rPr lang="en-US" smtClean="0"/>
              <a:t> 0, estimate                by</a:t>
            </a:r>
          </a:p>
          <a:p>
            <a:pPr eaLnBrk="1" hangingPunct="1"/>
            <a:endParaRPr lang="en-US" smtClean="0"/>
          </a:p>
        </p:txBody>
      </p:sp>
      <p:sp>
        <p:nvSpPr>
          <p:cNvPr id="656393" name="Slide Number Placeholder 3"/>
          <p:cNvSpPr>
            <a:spLocks noGrp="1"/>
          </p:cNvSpPr>
          <p:nvPr>
            <p:ph type="sldNum" sz="quarter" idx="10"/>
          </p:nvPr>
        </p:nvSpPr>
        <p:spPr>
          <a:noFill/>
        </p:spPr>
        <p:txBody>
          <a:bodyPr/>
          <a:lstStyle/>
          <a:p>
            <a:r>
              <a:rPr lang="en-US" smtClean="0">
                <a:latin typeface="Arial" charset="0"/>
              </a:rPr>
              <a:t>9-</a:t>
            </a:r>
            <a:fld id="{BCC24B9F-0DDF-4968-BA29-5C534EB351B3}" type="slidenum">
              <a:rPr lang="en-US" smtClean="0">
                <a:latin typeface="Arial" charset="0"/>
              </a:rPr>
              <a:pPr/>
              <a:t>37</a:t>
            </a:fld>
            <a:endParaRPr lang="en-US" smtClean="0">
              <a:latin typeface="Arial" charset="0"/>
            </a:endParaRPr>
          </a:p>
        </p:txBody>
      </p:sp>
      <p:graphicFrame>
        <p:nvGraphicFramePr>
          <p:cNvPr id="656386" name="Object 2"/>
          <p:cNvGraphicFramePr>
            <a:graphicFrameLocks noChangeAspect="1"/>
          </p:cNvGraphicFramePr>
          <p:nvPr/>
        </p:nvGraphicFramePr>
        <p:xfrm>
          <a:off x="3779838" y="1052513"/>
          <a:ext cx="1008062" cy="603250"/>
        </p:xfrm>
        <a:graphic>
          <a:graphicData uri="http://schemas.openxmlformats.org/presentationml/2006/ole">
            <p:oleObj spid="_x0000_s656386" name="Equation" r:id="rId3" imgW="380880" imgH="228600" progId="Equation.3">
              <p:embed/>
            </p:oleObj>
          </a:graphicData>
        </a:graphic>
      </p:graphicFrame>
      <p:graphicFrame>
        <p:nvGraphicFramePr>
          <p:cNvPr id="656388" name="Object 4"/>
          <p:cNvGraphicFramePr>
            <a:graphicFrameLocks noChangeAspect="1"/>
          </p:cNvGraphicFramePr>
          <p:nvPr/>
        </p:nvGraphicFramePr>
        <p:xfrm>
          <a:off x="3708400" y="3068638"/>
          <a:ext cx="1116013" cy="668337"/>
        </p:xfrm>
        <a:graphic>
          <a:graphicData uri="http://schemas.openxmlformats.org/presentationml/2006/ole">
            <p:oleObj spid="_x0000_s656388" name="Equation" r:id="rId4" imgW="380880" imgH="228600" progId="Equation.3">
              <p:embed/>
            </p:oleObj>
          </a:graphicData>
        </a:graphic>
      </p:graphicFrame>
      <p:graphicFrame>
        <p:nvGraphicFramePr>
          <p:cNvPr id="656389" name="Object 5"/>
          <p:cNvGraphicFramePr>
            <a:graphicFrameLocks noChangeAspect="1"/>
          </p:cNvGraphicFramePr>
          <p:nvPr/>
        </p:nvGraphicFramePr>
        <p:xfrm>
          <a:off x="2530475" y="1773238"/>
          <a:ext cx="3719513" cy="1165225"/>
        </p:xfrm>
        <a:graphic>
          <a:graphicData uri="http://schemas.openxmlformats.org/presentationml/2006/ole">
            <p:oleObj spid="_x0000_s656389" name="Equation" r:id="rId5" imgW="1663560" imgH="520560" progId="Equation.3">
              <p:embed/>
            </p:oleObj>
          </a:graphicData>
        </a:graphic>
      </p:graphicFrame>
      <p:graphicFrame>
        <p:nvGraphicFramePr>
          <p:cNvPr id="656390" name="Object 6"/>
          <p:cNvGraphicFramePr>
            <a:graphicFrameLocks noChangeAspect="1"/>
          </p:cNvGraphicFramePr>
          <p:nvPr/>
        </p:nvGraphicFramePr>
        <p:xfrm>
          <a:off x="2498725" y="3932238"/>
          <a:ext cx="4408488" cy="1103312"/>
        </p:xfrm>
        <a:graphic>
          <a:graphicData uri="http://schemas.openxmlformats.org/presentationml/2006/ole">
            <p:oleObj spid="_x0000_s656390" name="Equation" r:id="rId6" imgW="1930320" imgH="482400" progId="Equation.3">
              <p:embed/>
            </p:oleObj>
          </a:graphicData>
        </a:graphic>
      </p:graphicFrame>
      <p:sp>
        <p:nvSpPr>
          <p:cNvPr id="656394" name="TextBox 9"/>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L02</a:t>
            </a:r>
          </a:p>
        </p:txBody>
      </p:sp>
      <p:sp>
        <p:nvSpPr>
          <p:cNvPr id="656395" name="TextBox 10"/>
          <p:cNvSpPr txBox="1">
            <a:spLocks noChangeArrowheads="1"/>
          </p:cNvSpPr>
          <p:nvPr/>
        </p:nvSpPr>
        <p:spPr bwMode="auto">
          <a:xfrm>
            <a:off x="8458200" y="26035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L04</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914400"/>
          </a:xfrm>
        </p:spPr>
        <p:txBody>
          <a:bodyPr>
            <a:normAutofit/>
          </a:bodyPr>
          <a:lstStyle/>
          <a:p>
            <a:pPr eaLnBrk="1" hangingPunct="1">
              <a:defRPr/>
            </a:pPr>
            <a:r>
              <a:rPr lang="en-US" sz="3600" dirty="0" smtClean="0"/>
              <a:t>Example 9.6 The Advertising Media Case</a:t>
            </a:r>
            <a:endParaRPr lang="en-US" sz="3600" dirty="0"/>
          </a:p>
        </p:txBody>
      </p:sp>
      <p:sp>
        <p:nvSpPr>
          <p:cNvPr id="676866" name="Content Placeholder 2"/>
          <p:cNvSpPr>
            <a:spLocks noGrp="1"/>
          </p:cNvSpPr>
          <p:nvPr>
            <p:ph idx="1"/>
          </p:nvPr>
        </p:nvSpPr>
        <p:spPr>
          <a:xfrm>
            <a:off x="636588" y="1066800"/>
            <a:ext cx="7924800" cy="5410200"/>
          </a:xfrm>
        </p:spPr>
        <p:txBody>
          <a:bodyPr/>
          <a:lstStyle/>
          <a:p>
            <a:pPr eaLnBrk="1" hangingPunct="1"/>
            <a:r>
              <a:rPr lang="en-US" smtClean="0"/>
              <a:t>Recall from example 7.15 that p</a:t>
            </a:r>
            <a:r>
              <a:rPr lang="en-US" baseline="-25000" smtClean="0"/>
              <a:t>1</a:t>
            </a:r>
            <a:r>
              <a:rPr lang="en-US" smtClean="0"/>
              <a:t> is the proportion of all consumers in the Toronto area who are aware of the new product and that p</a:t>
            </a:r>
            <a:r>
              <a:rPr lang="en-US" baseline="-25000" smtClean="0"/>
              <a:t>2</a:t>
            </a:r>
            <a:r>
              <a:rPr lang="en-US" smtClean="0"/>
              <a:t> is the proportion of all consumers in the Vancouver area who are aware of the new product</a:t>
            </a:r>
          </a:p>
          <a:p>
            <a:pPr eaLnBrk="1" hangingPunct="1"/>
            <a:r>
              <a:rPr lang="en-US" smtClean="0"/>
              <a:t>To test for the equality of these proportions, we will test </a:t>
            </a:r>
            <a:r>
              <a:rPr lang="en-US" smtClean="0">
                <a:solidFill>
                  <a:srgbClr val="CC0000"/>
                </a:solidFill>
              </a:rPr>
              <a:t>H</a:t>
            </a:r>
            <a:r>
              <a:rPr lang="en-US" baseline="-25000" smtClean="0">
                <a:solidFill>
                  <a:srgbClr val="CC0000"/>
                </a:solidFill>
              </a:rPr>
              <a:t>0</a:t>
            </a:r>
            <a:r>
              <a:rPr lang="en-US" smtClean="0">
                <a:solidFill>
                  <a:srgbClr val="CC0000"/>
                </a:solidFill>
              </a:rPr>
              <a:t>:</a:t>
            </a:r>
            <a:r>
              <a:rPr lang="en-US" smtClean="0"/>
              <a:t> </a:t>
            </a:r>
            <a:r>
              <a:rPr lang="en-US" smtClean="0">
                <a:solidFill>
                  <a:srgbClr val="CC0000"/>
                </a:solidFill>
              </a:rPr>
              <a:t>p</a:t>
            </a:r>
            <a:r>
              <a:rPr lang="en-US" baseline="-25000" smtClean="0">
                <a:solidFill>
                  <a:srgbClr val="CC0000"/>
                </a:solidFill>
              </a:rPr>
              <a:t>1</a:t>
            </a:r>
            <a:r>
              <a:rPr lang="en-US" smtClean="0">
                <a:solidFill>
                  <a:srgbClr val="CC0000"/>
                </a:solidFill>
              </a:rPr>
              <a:t> - p</a:t>
            </a:r>
            <a:r>
              <a:rPr lang="en-US" baseline="-25000" smtClean="0">
                <a:solidFill>
                  <a:srgbClr val="CC0000"/>
                </a:solidFill>
              </a:rPr>
              <a:t>2</a:t>
            </a:r>
            <a:r>
              <a:rPr lang="en-US" smtClean="0">
                <a:solidFill>
                  <a:srgbClr val="CC0000"/>
                </a:solidFill>
              </a:rPr>
              <a:t> = 0 </a:t>
            </a:r>
            <a:r>
              <a:rPr lang="en-US" smtClean="0"/>
              <a:t>versus </a:t>
            </a:r>
            <a:r>
              <a:rPr lang="en-US" smtClean="0">
                <a:solidFill>
                  <a:srgbClr val="CC0000"/>
                </a:solidFill>
              </a:rPr>
              <a:t>H</a:t>
            </a:r>
            <a:r>
              <a:rPr lang="en-US" baseline="-25000" smtClean="0">
                <a:solidFill>
                  <a:srgbClr val="CC0000"/>
                </a:solidFill>
              </a:rPr>
              <a:t>a</a:t>
            </a:r>
            <a:r>
              <a:rPr lang="en-US" smtClean="0">
                <a:solidFill>
                  <a:srgbClr val="CC0000"/>
                </a:solidFill>
              </a:rPr>
              <a:t>: p</a:t>
            </a:r>
            <a:r>
              <a:rPr lang="en-US" baseline="-25000" smtClean="0">
                <a:solidFill>
                  <a:srgbClr val="CC0000"/>
                </a:solidFill>
              </a:rPr>
              <a:t>1</a:t>
            </a:r>
            <a:r>
              <a:rPr lang="en-US" smtClean="0">
                <a:solidFill>
                  <a:srgbClr val="CC0000"/>
                </a:solidFill>
              </a:rPr>
              <a:t> - p</a:t>
            </a:r>
            <a:r>
              <a:rPr lang="en-US" baseline="-25000" smtClean="0">
                <a:solidFill>
                  <a:srgbClr val="CC0000"/>
                </a:solidFill>
              </a:rPr>
              <a:t>2</a:t>
            </a:r>
            <a:r>
              <a:rPr lang="en-US" smtClean="0">
                <a:solidFill>
                  <a:srgbClr val="CC0000"/>
                </a:solidFill>
              </a:rPr>
              <a:t> ≠ 0 </a:t>
            </a:r>
            <a:r>
              <a:rPr lang="en-US" smtClean="0"/>
              <a:t>at the 0.05 level of significance</a:t>
            </a:r>
          </a:p>
          <a:p>
            <a:pPr eaLnBrk="1" hangingPunct="1"/>
            <a:r>
              <a:rPr lang="en-US" smtClean="0"/>
              <a:t>Samples are large </a:t>
            </a:r>
          </a:p>
        </p:txBody>
      </p:sp>
      <p:sp>
        <p:nvSpPr>
          <p:cNvPr id="676867" name="Slide Number Placeholder 3"/>
          <p:cNvSpPr>
            <a:spLocks noGrp="1"/>
          </p:cNvSpPr>
          <p:nvPr>
            <p:ph type="sldNum" sz="quarter" idx="10"/>
          </p:nvPr>
        </p:nvSpPr>
        <p:spPr>
          <a:noFill/>
        </p:spPr>
        <p:txBody>
          <a:bodyPr/>
          <a:lstStyle/>
          <a:p>
            <a:r>
              <a:rPr lang="en-US" smtClean="0">
                <a:latin typeface="Arial" charset="0"/>
              </a:rPr>
              <a:t>9-</a:t>
            </a:r>
            <a:fld id="{164176FC-2D4E-47BA-BB79-6B04C0120C81}" type="slidenum">
              <a:rPr lang="en-US" smtClean="0">
                <a:latin typeface="Arial" charset="0"/>
              </a:rPr>
              <a:pPr/>
              <a:t>38</a:t>
            </a:fld>
            <a:endParaRPr lang="en-US" smtClean="0">
              <a:latin typeface="Arial" charset="0"/>
            </a:endParaRPr>
          </a:p>
        </p:txBody>
      </p:sp>
      <p:sp>
        <p:nvSpPr>
          <p:cNvPr id="676868" name="TextBox 4"/>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L04</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914400"/>
          </a:xfrm>
        </p:spPr>
        <p:txBody>
          <a:bodyPr>
            <a:normAutofit/>
          </a:bodyPr>
          <a:lstStyle/>
          <a:p>
            <a:pPr eaLnBrk="1" hangingPunct="1">
              <a:defRPr/>
            </a:pPr>
            <a:r>
              <a:rPr lang="en-US" sz="3600" dirty="0" smtClean="0"/>
              <a:t>Example 9.6 The Advertising Media Case</a:t>
            </a:r>
            <a:endParaRPr lang="en-US" sz="3600" dirty="0"/>
          </a:p>
        </p:txBody>
      </p:sp>
      <p:sp>
        <p:nvSpPr>
          <p:cNvPr id="3" name="Content Placeholder 2"/>
          <p:cNvSpPr>
            <a:spLocks noGrp="1"/>
          </p:cNvSpPr>
          <p:nvPr>
            <p:ph idx="1"/>
          </p:nvPr>
        </p:nvSpPr>
        <p:spPr>
          <a:xfrm>
            <a:off x="636588" y="1066800"/>
            <a:ext cx="7924800" cy="5410200"/>
          </a:xfrm>
        </p:spPr>
        <p:txBody>
          <a:bodyPr/>
          <a:lstStyle/>
          <a:p>
            <a:pPr eaLnBrk="1" hangingPunct="1"/>
            <a:r>
              <a:rPr lang="en-US" smtClean="0"/>
              <a:t>Since </a:t>
            </a:r>
            <a:r>
              <a:rPr lang="en-US" smtClean="0">
                <a:solidFill>
                  <a:srgbClr val="CC0000"/>
                </a:solidFill>
              </a:rPr>
              <a:t>H</a:t>
            </a:r>
            <a:r>
              <a:rPr lang="en-US" baseline="-25000" smtClean="0">
                <a:solidFill>
                  <a:srgbClr val="CC0000"/>
                </a:solidFill>
              </a:rPr>
              <a:t>a</a:t>
            </a:r>
            <a:r>
              <a:rPr lang="en-US" smtClean="0">
                <a:solidFill>
                  <a:srgbClr val="CC0000"/>
                </a:solidFill>
              </a:rPr>
              <a:t>: p</a:t>
            </a:r>
            <a:r>
              <a:rPr lang="en-US" baseline="-25000" smtClean="0">
                <a:solidFill>
                  <a:srgbClr val="CC0000"/>
                </a:solidFill>
              </a:rPr>
              <a:t>1</a:t>
            </a:r>
            <a:r>
              <a:rPr lang="en-US" smtClean="0">
                <a:solidFill>
                  <a:srgbClr val="CC0000"/>
                </a:solidFill>
              </a:rPr>
              <a:t> - p</a:t>
            </a:r>
            <a:r>
              <a:rPr lang="en-US" baseline="-25000" smtClean="0">
                <a:solidFill>
                  <a:srgbClr val="CC0000"/>
                </a:solidFill>
              </a:rPr>
              <a:t>2</a:t>
            </a:r>
            <a:r>
              <a:rPr lang="en-US" smtClean="0">
                <a:solidFill>
                  <a:srgbClr val="CC0000"/>
                </a:solidFill>
              </a:rPr>
              <a:t> ≠ 0 </a:t>
            </a:r>
            <a:r>
              <a:rPr lang="en-US" i="1" smtClean="0"/>
              <a:t>is of the form </a:t>
            </a:r>
            <a:r>
              <a:rPr lang="en-US" smtClean="0">
                <a:solidFill>
                  <a:srgbClr val="CC0000"/>
                </a:solidFill>
              </a:rPr>
              <a:t>H</a:t>
            </a:r>
            <a:r>
              <a:rPr lang="en-US" baseline="-25000" smtClean="0">
                <a:solidFill>
                  <a:srgbClr val="CC0000"/>
                </a:solidFill>
              </a:rPr>
              <a:t>a</a:t>
            </a:r>
            <a:r>
              <a:rPr lang="en-US" smtClean="0">
                <a:solidFill>
                  <a:srgbClr val="CC0000"/>
                </a:solidFill>
              </a:rPr>
              <a:t>: p</a:t>
            </a:r>
            <a:r>
              <a:rPr lang="en-US" baseline="-25000" smtClean="0">
                <a:solidFill>
                  <a:srgbClr val="CC0000"/>
                </a:solidFill>
              </a:rPr>
              <a:t>1</a:t>
            </a:r>
            <a:r>
              <a:rPr lang="en-US" smtClean="0">
                <a:solidFill>
                  <a:srgbClr val="CC0000"/>
                </a:solidFill>
              </a:rPr>
              <a:t> - p</a:t>
            </a:r>
            <a:r>
              <a:rPr lang="en-US" baseline="-25000" smtClean="0">
                <a:solidFill>
                  <a:srgbClr val="CC0000"/>
                </a:solidFill>
              </a:rPr>
              <a:t>2</a:t>
            </a:r>
            <a:r>
              <a:rPr lang="en-US" smtClean="0">
                <a:solidFill>
                  <a:srgbClr val="CC0000"/>
                </a:solidFill>
              </a:rPr>
              <a:t> ≠ </a:t>
            </a:r>
            <a:r>
              <a:rPr lang="en-US" i="1" smtClean="0">
                <a:solidFill>
                  <a:srgbClr val="CC0000"/>
                </a:solidFill>
              </a:rPr>
              <a:t>D0</a:t>
            </a:r>
            <a:endParaRPr lang="en-US" smtClean="0"/>
          </a:p>
          <a:p>
            <a:pPr eaLnBrk="1" hangingPunct="1"/>
            <a:r>
              <a:rPr lang="en-US" smtClean="0"/>
              <a:t>Reject </a:t>
            </a:r>
            <a:r>
              <a:rPr lang="en-US" smtClean="0">
                <a:solidFill>
                  <a:srgbClr val="CC0000"/>
                </a:solidFill>
              </a:rPr>
              <a:t>H</a:t>
            </a:r>
            <a:r>
              <a:rPr lang="en-US" baseline="-25000" smtClean="0">
                <a:solidFill>
                  <a:srgbClr val="CC0000"/>
                </a:solidFill>
              </a:rPr>
              <a:t>0</a:t>
            </a:r>
            <a:r>
              <a:rPr lang="en-US" smtClean="0">
                <a:solidFill>
                  <a:srgbClr val="CC0000"/>
                </a:solidFill>
              </a:rPr>
              <a:t>:</a:t>
            </a:r>
            <a:r>
              <a:rPr lang="en-US" smtClean="0"/>
              <a:t> </a:t>
            </a:r>
            <a:r>
              <a:rPr lang="en-US" smtClean="0">
                <a:solidFill>
                  <a:srgbClr val="CC0000"/>
                </a:solidFill>
              </a:rPr>
              <a:t>p</a:t>
            </a:r>
            <a:r>
              <a:rPr lang="en-US" baseline="-25000" smtClean="0">
                <a:solidFill>
                  <a:srgbClr val="CC0000"/>
                </a:solidFill>
              </a:rPr>
              <a:t>1</a:t>
            </a:r>
            <a:r>
              <a:rPr lang="en-US" smtClean="0">
                <a:solidFill>
                  <a:srgbClr val="CC0000"/>
                </a:solidFill>
              </a:rPr>
              <a:t> - p</a:t>
            </a:r>
            <a:r>
              <a:rPr lang="en-US" baseline="-25000" smtClean="0">
                <a:solidFill>
                  <a:srgbClr val="CC0000"/>
                </a:solidFill>
              </a:rPr>
              <a:t>2</a:t>
            </a:r>
            <a:r>
              <a:rPr lang="en-US" smtClean="0">
                <a:solidFill>
                  <a:srgbClr val="CC0000"/>
                </a:solidFill>
              </a:rPr>
              <a:t> = 0 </a:t>
            </a:r>
            <a:r>
              <a:rPr lang="en-US" smtClean="0"/>
              <a:t>if the absolute value of z is greater than z</a:t>
            </a:r>
            <a:r>
              <a:rPr lang="el-GR" baseline="-25000" smtClean="0"/>
              <a:t>α</a:t>
            </a:r>
            <a:r>
              <a:rPr lang="en-US" baseline="-25000" smtClean="0"/>
              <a:t>/2</a:t>
            </a:r>
            <a:r>
              <a:rPr lang="en-US" smtClean="0"/>
              <a:t> = z</a:t>
            </a:r>
            <a:r>
              <a:rPr lang="en-US" baseline="-25000" smtClean="0"/>
              <a:t>0.05/2</a:t>
            </a:r>
            <a:r>
              <a:rPr lang="en-US" smtClean="0"/>
              <a:t> = z</a:t>
            </a:r>
            <a:r>
              <a:rPr lang="en-US" baseline="-25000" smtClean="0"/>
              <a:t>0.025</a:t>
            </a:r>
            <a:r>
              <a:rPr lang="en-US" smtClean="0"/>
              <a:t> = 1.96</a:t>
            </a:r>
          </a:p>
          <a:p>
            <a:pPr lvl="1" eaLnBrk="1" hangingPunct="1"/>
            <a:r>
              <a:rPr lang="en-US" smtClean="0"/>
              <a:t>631 out of 1,000 randomly selected Toronto residents were aware of the product and 798 out of 1,000 randomly selected Vancouver residents were aware of the product, the estimate of </a:t>
            </a:r>
            <a:r>
              <a:rPr lang="en-US" i="1" smtClean="0"/>
              <a:t>p = p</a:t>
            </a:r>
            <a:r>
              <a:rPr lang="en-US" i="1" baseline="-25000" smtClean="0"/>
              <a:t>1</a:t>
            </a:r>
            <a:r>
              <a:rPr lang="en-US" i="1" smtClean="0"/>
              <a:t> = p</a:t>
            </a:r>
            <a:r>
              <a:rPr lang="en-US" i="1" baseline="-25000" smtClean="0"/>
              <a:t>2</a:t>
            </a:r>
            <a:r>
              <a:rPr lang="en-US" i="1" smtClean="0"/>
              <a:t> is</a:t>
            </a:r>
          </a:p>
          <a:p>
            <a:pPr eaLnBrk="1" hangingPunct="1"/>
            <a:endParaRPr lang="en-US" smtClean="0"/>
          </a:p>
        </p:txBody>
      </p:sp>
      <p:sp>
        <p:nvSpPr>
          <p:cNvPr id="657413" name="Slide Number Placeholder 3"/>
          <p:cNvSpPr>
            <a:spLocks noGrp="1"/>
          </p:cNvSpPr>
          <p:nvPr>
            <p:ph type="sldNum" sz="quarter" idx="10"/>
          </p:nvPr>
        </p:nvSpPr>
        <p:spPr>
          <a:noFill/>
        </p:spPr>
        <p:txBody>
          <a:bodyPr/>
          <a:lstStyle/>
          <a:p>
            <a:r>
              <a:rPr lang="en-US" smtClean="0">
                <a:latin typeface="Arial" charset="0"/>
              </a:rPr>
              <a:t>9-</a:t>
            </a:r>
            <a:fld id="{FE852FA1-AF83-4125-88F4-39E0FDC2473E}" type="slidenum">
              <a:rPr lang="en-US" smtClean="0">
                <a:latin typeface="Arial" charset="0"/>
              </a:rPr>
              <a:pPr/>
              <a:t>39</a:t>
            </a:fld>
            <a:endParaRPr lang="en-US" smtClean="0">
              <a:latin typeface="Arial" charset="0"/>
            </a:endParaRPr>
          </a:p>
        </p:txBody>
      </p:sp>
      <p:graphicFrame>
        <p:nvGraphicFramePr>
          <p:cNvPr id="5" name="Object 2"/>
          <p:cNvGraphicFramePr>
            <a:graphicFrameLocks noChangeAspect="1"/>
          </p:cNvGraphicFramePr>
          <p:nvPr/>
        </p:nvGraphicFramePr>
        <p:xfrm>
          <a:off x="2700338" y="3716338"/>
          <a:ext cx="3675062" cy="714375"/>
        </p:xfrm>
        <a:graphic>
          <a:graphicData uri="http://schemas.openxmlformats.org/presentationml/2006/ole">
            <p:oleObj spid="_x0000_s657410" name="Equation" r:id="rId3" imgW="2158920" imgH="419040" progId="Equation.3">
              <p:embed/>
            </p:oleObj>
          </a:graphicData>
        </a:graphic>
      </p:graphicFrame>
      <p:sp>
        <p:nvSpPr>
          <p:cNvPr id="657414" name="TextBox 5"/>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914400"/>
          </a:xfrm>
        </p:spPr>
        <p:txBody>
          <a:bodyPr/>
          <a:lstStyle/>
          <a:p>
            <a:pPr eaLnBrk="1" hangingPunct="1">
              <a:defRPr/>
            </a:pPr>
            <a:r>
              <a:rPr lang="en-US" dirty="0" smtClean="0"/>
              <a:t>Z Tests: One-Tailed Alternative</a:t>
            </a:r>
            <a:endParaRPr lang="en-US" dirty="0"/>
          </a:p>
        </p:txBody>
      </p:sp>
      <p:sp>
        <p:nvSpPr>
          <p:cNvPr id="3" name="Content Placeholder 2"/>
          <p:cNvSpPr>
            <a:spLocks noGrp="1"/>
          </p:cNvSpPr>
          <p:nvPr>
            <p:ph idx="1"/>
          </p:nvPr>
        </p:nvSpPr>
        <p:spPr>
          <a:xfrm>
            <a:off x="636588" y="1066800"/>
            <a:ext cx="7924800" cy="5410200"/>
          </a:xfrm>
        </p:spPr>
        <p:txBody>
          <a:bodyPr/>
          <a:lstStyle/>
          <a:p>
            <a:pPr eaLnBrk="1" hangingPunct="1"/>
            <a:r>
              <a:rPr lang="en-US" smtClean="0"/>
              <a:t>Suppose we wish to conduct a one-sided hypothesis test about </a:t>
            </a:r>
            <a:r>
              <a:rPr lang="el-GR" smtClean="0"/>
              <a:t>μ</a:t>
            </a:r>
            <a:r>
              <a:rPr lang="en-US" baseline="-25000" smtClean="0"/>
              <a:t>1</a:t>
            </a:r>
            <a:r>
              <a:rPr lang="en-US" smtClean="0"/>
              <a:t> - </a:t>
            </a:r>
            <a:r>
              <a:rPr lang="el-GR" smtClean="0"/>
              <a:t>μ</a:t>
            </a:r>
            <a:r>
              <a:rPr lang="en-US" baseline="-25000" smtClean="0"/>
              <a:t>2</a:t>
            </a:r>
            <a:endParaRPr lang="en-US" smtClean="0"/>
          </a:p>
          <a:p>
            <a:pPr eaLnBrk="1" hangingPunct="1"/>
            <a:r>
              <a:rPr lang="en-US" smtClean="0"/>
              <a:t>The difference between these means can be represented by “D”</a:t>
            </a:r>
          </a:p>
          <a:p>
            <a:pPr lvl="1" eaLnBrk="1" hangingPunct="1"/>
            <a:r>
              <a:rPr lang="en-US" smtClean="0"/>
              <a:t>i.e. </a:t>
            </a:r>
            <a:r>
              <a:rPr lang="el-GR" smtClean="0"/>
              <a:t>μ</a:t>
            </a:r>
            <a:r>
              <a:rPr lang="en-US" baseline="-25000" smtClean="0"/>
              <a:t>1</a:t>
            </a:r>
            <a:r>
              <a:rPr lang="en-US" smtClean="0"/>
              <a:t> - </a:t>
            </a:r>
            <a:r>
              <a:rPr lang="el-GR" smtClean="0"/>
              <a:t>μ</a:t>
            </a:r>
            <a:r>
              <a:rPr lang="en-US" baseline="-25000" smtClean="0"/>
              <a:t>2 </a:t>
            </a:r>
            <a:r>
              <a:rPr lang="en-US" smtClean="0"/>
              <a:t> = D</a:t>
            </a:r>
          </a:p>
          <a:p>
            <a:pPr eaLnBrk="1" hangingPunct="1"/>
            <a:r>
              <a:rPr lang="en-US" smtClean="0"/>
              <a:t>The null hypothesis is:</a:t>
            </a:r>
          </a:p>
          <a:p>
            <a:pPr lvl="1" eaLnBrk="1" hangingPunct="1"/>
            <a:r>
              <a:rPr lang="en-US" smtClean="0">
                <a:solidFill>
                  <a:srgbClr val="CC0000"/>
                </a:solidFill>
              </a:rPr>
              <a:t>H</a:t>
            </a:r>
            <a:r>
              <a:rPr lang="en-US" baseline="-25000" smtClean="0">
                <a:solidFill>
                  <a:srgbClr val="CC0000"/>
                </a:solidFill>
              </a:rPr>
              <a:t>0</a:t>
            </a:r>
            <a:r>
              <a:rPr lang="en-US" smtClean="0">
                <a:solidFill>
                  <a:srgbClr val="CC0000"/>
                </a:solidFill>
              </a:rPr>
              <a:t>: </a:t>
            </a:r>
            <a:r>
              <a:rPr lang="el-GR" smtClean="0">
                <a:solidFill>
                  <a:srgbClr val="CC0000"/>
                </a:solidFill>
              </a:rPr>
              <a:t>μ</a:t>
            </a:r>
            <a:r>
              <a:rPr lang="en-US" baseline="-25000" smtClean="0">
                <a:solidFill>
                  <a:srgbClr val="CC0000"/>
                </a:solidFill>
              </a:rPr>
              <a:t>1</a:t>
            </a:r>
            <a:r>
              <a:rPr lang="en-US" smtClean="0">
                <a:solidFill>
                  <a:srgbClr val="CC0000"/>
                </a:solidFill>
              </a:rPr>
              <a:t> - </a:t>
            </a:r>
            <a:r>
              <a:rPr lang="el-GR" smtClean="0">
                <a:solidFill>
                  <a:srgbClr val="CC0000"/>
                </a:solidFill>
              </a:rPr>
              <a:t>μ</a:t>
            </a:r>
            <a:r>
              <a:rPr lang="en-US" baseline="-25000" smtClean="0">
                <a:solidFill>
                  <a:srgbClr val="CC0000"/>
                </a:solidFill>
              </a:rPr>
              <a:t>2 </a:t>
            </a:r>
            <a:r>
              <a:rPr lang="en-US" smtClean="0">
                <a:solidFill>
                  <a:srgbClr val="CC0000"/>
                </a:solidFill>
              </a:rPr>
              <a:t> = D</a:t>
            </a:r>
            <a:r>
              <a:rPr lang="en-US" baseline="-25000" smtClean="0">
                <a:solidFill>
                  <a:srgbClr val="CC0000"/>
                </a:solidFill>
              </a:rPr>
              <a:t>0  </a:t>
            </a:r>
            <a:r>
              <a:rPr lang="en-US" smtClean="0">
                <a:solidFill>
                  <a:srgbClr val="CC0000"/>
                </a:solidFill>
              </a:rPr>
              <a:t> </a:t>
            </a:r>
          </a:p>
          <a:p>
            <a:pPr eaLnBrk="1" hangingPunct="1"/>
            <a:r>
              <a:rPr lang="en-US" smtClean="0"/>
              <a:t>The one-tailed alternative hypothesis is:</a:t>
            </a:r>
          </a:p>
          <a:p>
            <a:pPr lvl="1" eaLnBrk="1" hangingPunct="1"/>
            <a:r>
              <a:rPr lang="en-US" smtClean="0">
                <a:solidFill>
                  <a:srgbClr val="CC0000"/>
                </a:solidFill>
              </a:rPr>
              <a:t>H</a:t>
            </a:r>
            <a:r>
              <a:rPr lang="en-US" baseline="-25000" smtClean="0">
                <a:solidFill>
                  <a:srgbClr val="CC0000"/>
                </a:solidFill>
              </a:rPr>
              <a:t>a</a:t>
            </a:r>
            <a:r>
              <a:rPr lang="en-US" smtClean="0">
                <a:solidFill>
                  <a:srgbClr val="CC0000"/>
                </a:solidFill>
              </a:rPr>
              <a:t>: </a:t>
            </a:r>
            <a:r>
              <a:rPr lang="el-GR" smtClean="0">
                <a:solidFill>
                  <a:srgbClr val="CC0000"/>
                </a:solidFill>
              </a:rPr>
              <a:t>μ</a:t>
            </a:r>
            <a:r>
              <a:rPr lang="en-US" baseline="-25000" smtClean="0">
                <a:solidFill>
                  <a:srgbClr val="CC0000"/>
                </a:solidFill>
              </a:rPr>
              <a:t>1</a:t>
            </a:r>
            <a:r>
              <a:rPr lang="en-US" smtClean="0">
                <a:solidFill>
                  <a:srgbClr val="CC0000"/>
                </a:solidFill>
              </a:rPr>
              <a:t> - </a:t>
            </a:r>
            <a:r>
              <a:rPr lang="el-GR" smtClean="0">
                <a:solidFill>
                  <a:srgbClr val="CC0000"/>
                </a:solidFill>
              </a:rPr>
              <a:t>μ</a:t>
            </a:r>
            <a:r>
              <a:rPr lang="en-US" baseline="-25000" smtClean="0">
                <a:solidFill>
                  <a:srgbClr val="CC0000"/>
                </a:solidFill>
              </a:rPr>
              <a:t>2 </a:t>
            </a:r>
            <a:r>
              <a:rPr lang="en-US" smtClean="0">
                <a:solidFill>
                  <a:srgbClr val="CC0000"/>
                </a:solidFill>
              </a:rPr>
              <a:t> &gt; D</a:t>
            </a:r>
            <a:r>
              <a:rPr lang="en-US" baseline="-25000" smtClean="0">
                <a:solidFill>
                  <a:srgbClr val="CC0000"/>
                </a:solidFill>
              </a:rPr>
              <a:t>0  </a:t>
            </a:r>
            <a:r>
              <a:rPr lang="en-US" smtClean="0">
                <a:solidFill>
                  <a:srgbClr val="CC0000"/>
                </a:solidFill>
              </a:rPr>
              <a:t> or</a:t>
            </a:r>
          </a:p>
          <a:p>
            <a:pPr lvl="1" eaLnBrk="1" hangingPunct="1"/>
            <a:r>
              <a:rPr lang="en-US" smtClean="0">
                <a:solidFill>
                  <a:srgbClr val="CC0000"/>
                </a:solidFill>
              </a:rPr>
              <a:t>H</a:t>
            </a:r>
            <a:r>
              <a:rPr lang="en-US" baseline="-25000" smtClean="0">
                <a:solidFill>
                  <a:srgbClr val="CC0000"/>
                </a:solidFill>
              </a:rPr>
              <a:t>a</a:t>
            </a:r>
            <a:r>
              <a:rPr lang="en-US" smtClean="0">
                <a:solidFill>
                  <a:srgbClr val="CC0000"/>
                </a:solidFill>
              </a:rPr>
              <a:t>: </a:t>
            </a:r>
            <a:r>
              <a:rPr lang="el-GR" smtClean="0">
                <a:solidFill>
                  <a:srgbClr val="CC0000"/>
                </a:solidFill>
              </a:rPr>
              <a:t>μ</a:t>
            </a:r>
            <a:r>
              <a:rPr lang="en-US" baseline="-25000" smtClean="0">
                <a:solidFill>
                  <a:srgbClr val="CC0000"/>
                </a:solidFill>
              </a:rPr>
              <a:t>1</a:t>
            </a:r>
            <a:r>
              <a:rPr lang="en-US" smtClean="0">
                <a:solidFill>
                  <a:srgbClr val="CC0000"/>
                </a:solidFill>
              </a:rPr>
              <a:t> - </a:t>
            </a:r>
            <a:r>
              <a:rPr lang="el-GR" smtClean="0">
                <a:solidFill>
                  <a:srgbClr val="CC0000"/>
                </a:solidFill>
              </a:rPr>
              <a:t>μ</a:t>
            </a:r>
            <a:r>
              <a:rPr lang="en-US" baseline="-25000" smtClean="0">
                <a:solidFill>
                  <a:srgbClr val="CC0000"/>
                </a:solidFill>
              </a:rPr>
              <a:t>2 </a:t>
            </a:r>
            <a:r>
              <a:rPr lang="en-US" smtClean="0">
                <a:solidFill>
                  <a:srgbClr val="CC0000"/>
                </a:solidFill>
              </a:rPr>
              <a:t> &lt; D</a:t>
            </a:r>
            <a:r>
              <a:rPr lang="en-US" baseline="-25000" smtClean="0">
                <a:solidFill>
                  <a:srgbClr val="CC0000"/>
                </a:solidFill>
              </a:rPr>
              <a:t>0  </a:t>
            </a:r>
            <a:r>
              <a:rPr lang="en-US" smtClean="0">
                <a:solidFill>
                  <a:srgbClr val="CC0000"/>
                </a:solidFill>
              </a:rPr>
              <a:t> </a:t>
            </a:r>
          </a:p>
          <a:p>
            <a:pPr lvl="1" eaLnBrk="1" hangingPunct="1"/>
            <a:endParaRPr lang="en-US" smtClean="0"/>
          </a:p>
        </p:txBody>
      </p:sp>
      <p:sp>
        <p:nvSpPr>
          <p:cNvPr id="24579" name="Slide Number Placeholder 5"/>
          <p:cNvSpPr>
            <a:spLocks noGrp="1"/>
          </p:cNvSpPr>
          <p:nvPr>
            <p:ph type="sldNum" sz="quarter" idx="10"/>
          </p:nvPr>
        </p:nvSpPr>
        <p:spPr>
          <a:noFill/>
        </p:spPr>
        <p:txBody>
          <a:bodyPr/>
          <a:lstStyle/>
          <a:p>
            <a:r>
              <a:rPr lang="en-US" smtClean="0">
                <a:latin typeface="Arial" charset="0"/>
              </a:rPr>
              <a:t>9-</a:t>
            </a:r>
            <a:fld id="{8294893E-4F0D-4D04-8D79-A485D85FFC62}" type="slidenum">
              <a:rPr lang="en-US" smtClean="0">
                <a:latin typeface="Arial" charset="0"/>
              </a:rPr>
              <a:pPr/>
              <a:t>4</a:t>
            </a:fld>
            <a:endParaRPr lang="en-US" smtClean="0">
              <a:latin typeface="Arial" charset="0"/>
            </a:endParaRPr>
          </a:p>
        </p:txBody>
      </p:sp>
      <p:sp>
        <p:nvSpPr>
          <p:cNvPr id="24580" name="TextBox 4"/>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914400"/>
          </a:xfrm>
        </p:spPr>
        <p:txBody>
          <a:bodyPr>
            <a:normAutofit/>
          </a:bodyPr>
          <a:lstStyle/>
          <a:p>
            <a:pPr eaLnBrk="1" hangingPunct="1">
              <a:defRPr/>
            </a:pPr>
            <a:r>
              <a:rPr lang="en-US" sz="3200" dirty="0" smtClean="0"/>
              <a:t>Example 9.6 The Advertising Media Case</a:t>
            </a:r>
            <a:endParaRPr lang="en-US" sz="3200" dirty="0"/>
          </a:p>
        </p:txBody>
      </p:sp>
      <p:sp>
        <p:nvSpPr>
          <p:cNvPr id="3" name="Content Placeholder 2"/>
          <p:cNvSpPr>
            <a:spLocks noGrp="1"/>
          </p:cNvSpPr>
          <p:nvPr>
            <p:ph idx="1"/>
          </p:nvPr>
        </p:nvSpPr>
        <p:spPr>
          <a:xfrm>
            <a:off x="636588" y="1066800"/>
            <a:ext cx="7924800" cy="5410200"/>
          </a:xfrm>
        </p:spPr>
        <p:txBody>
          <a:bodyPr/>
          <a:lstStyle/>
          <a:p>
            <a:pPr eaLnBrk="1" hangingPunct="1"/>
            <a:r>
              <a:rPr lang="en-US" smtClean="0"/>
              <a:t>Test Statistic</a:t>
            </a:r>
          </a:p>
          <a:p>
            <a:pPr eaLnBrk="1" hangingPunct="1"/>
            <a:endParaRPr lang="en-US" smtClean="0"/>
          </a:p>
          <a:p>
            <a:pPr eaLnBrk="1" hangingPunct="1"/>
            <a:endParaRPr lang="en-US" smtClean="0"/>
          </a:p>
          <a:p>
            <a:pPr eaLnBrk="1" hangingPunct="1"/>
            <a:endParaRPr lang="en-US" smtClean="0"/>
          </a:p>
          <a:p>
            <a:pPr eaLnBrk="1" hangingPunct="1"/>
            <a:r>
              <a:rPr lang="en-US" smtClean="0"/>
              <a:t>Because |z| - 8.2673 is greater than 1.96, we can reject H</a:t>
            </a:r>
            <a:r>
              <a:rPr lang="en-US" baseline="-25000" smtClean="0"/>
              <a:t>0</a:t>
            </a:r>
            <a:r>
              <a:rPr lang="en-US" smtClean="0"/>
              <a:t>: p</a:t>
            </a:r>
            <a:r>
              <a:rPr lang="en-US" baseline="-25000" smtClean="0"/>
              <a:t>1</a:t>
            </a:r>
            <a:r>
              <a:rPr lang="en-US" smtClean="0"/>
              <a:t> - p</a:t>
            </a:r>
            <a:r>
              <a:rPr lang="en-US" baseline="-25000" smtClean="0"/>
              <a:t>2</a:t>
            </a:r>
            <a:r>
              <a:rPr lang="en-US" smtClean="0"/>
              <a:t> = 0 in favour of </a:t>
            </a:r>
            <a:r>
              <a:rPr lang="it-IT" smtClean="0"/>
              <a:t>H</a:t>
            </a:r>
            <a:r>
              <a:rPr lang="it-IT" baseline="-25000" smtClean="0"/>
              <a:t>a</a:t>
            </a:r>
            <a:r>
              <a:rPr lang="it-IT" smtClean="0"/>
              <a:t>:p</a:t>
            </a:r>
            <a:r>
              <a:rPr lang="it-IT" baseline="-25000" smtClean="0"/>
              <a:t>1</a:t>
            </a:r>
            <a:r>
              <a:rPr lang="it-IT" smtClean="0"/>
              <a:t> - p</a:t>
            </a:r>
            <a:r>
              <a:rPr lang="it-IT" baseline="-25000" smtClean="0"/>
              <a:t>2</a:t>
            </a:r>
            <a:r>
              <a:rPr lang="it-IT" smtClean="0"/>
              <a:t> ≠ 0</a:t>
            </a:r>
          </a:p>
          <a:p>
            <a:pPr lvl="1" eaLnBrk="1" hangingPunct="1"/>
            <a:r>
              <a:rPr lang="en-US" smtClean="0"/>
              <a:t>The proportions of consumers who are aware of the product in Toronto and Vancouver differ</a:t>
            </a:r>
          </a:p>
          <a:p>
            <a:pPr lvl="1" eaLnBrk="1" hangingPunct="1"/>
            <a:r>
              <a:rPr lang="en-US" smtClean="0"/>
              <a:t>We estimate that the percentage of consumers who are aware of the product in Vancouver is 16.7 percentage points higher than the percentage of consumers who are aware of the product in Toronto</a:t>
            </a:r>
          </a:p>
        </p:txBody>
      </p:sp>
      <p:sp>
        <p:nvSpPr>
          <p:cNvPr id="658437" name="Slide Number Placeholder 3"/>
          <p:cNvSpPr>
            <a:spLocks noGrp="1"/>
          </p:cNvSpPr>
          <p:nvPr>
            <p:ph type="sldNum" sz="quarter" idx="10"/>
          </p:nvPr>
        </p:nvSpPr>
        <p:spPr>
          <a:noFill/>
        </p:spPr>
        <p:txBody>
          <a:bodyPr/>
          <a:lstStyle/>
          <a:p>
            <a:r>
              <a:rPr lang="en-US" smtClean="0">
                <a:latin typeface="Arial" charset="0"/>
              </a:rPr>
              <a:t>9-</a:t>
            </a:r>
            <a:fld id="{84CE6168-F4F8-4692-932F-1C120E9BF794}" type="slidenum">
              <a:rPr lang="en-US" smtClean="0">
                <a:latin typeface="Arial" charset="0"/>
              </a:rPr>
              <a:pPr/>
              <a:t>40</a:t>
            </a:fld>
            <a:endParaRPr lang="en-US" smtClean="0">
              <a:latin typeface="Arial" charset="0"/>
            </a:endParaRPr>
          </a:p>
        </p:txBody>
      </p:sp>
      <p:graphicFrame>
        <p:nvGraphicFramePr>
          <p:cNvPr id="5" name="Object 2"/>
          <p:cNvGraphicFramePr>
            <a:graphicFrameLocks noChangeAspect="1"/>
          </p:cNvGraphicFramePr>
          <p:nvPr/>
        </p:nvGraphicFramePr>
        <p:xfrm>
          <a:off x="1403350" y="1700213"/>
          <a:ext cx="6492875" cy="1076325"/>
        </p:xfrm>
        <a:graphic>
          <a:graphicData uri="http://schemas.openxmlformats.org/presentationml/2006/ole">
            <p:oleObj spid="_x0000_s658434" name="Equation" r:id="rId3" imgW="4292280" imgH="711000" progId="Equation.3">
              <p:embed/>
            </p:oleObj>
          </a:graphicData>
        </a:graphic>
      </p:graphicFrame>
      <p:sp>
        <p:nvSpPr>
          <p:cNvPr id="658438" name="TextBox 5"/>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L02</a:t>
            </a:r>
          </a:p>
        </p:txBody>
      </p:sp>
      <p:sp>
        <p:nvSpPr>
          <p:cNvPr id="658439" name="TextBox 6"/>
          <p:cNvSpPr txBox="1">
            <a:spLocks noChangeArrowheads="1"/>
          </p:cNvSpPr>
          <p:nvPr/>
        </p:nvSpPr>
        <p:spPr bwMode="auto">
          <a:xfrm>
            <a:off x="8458200" y="26035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914400"/>
          </a:xfrm>
        </p:spPr>
        <p:txBody>
          <a:bodyPr/>
          <a:lstStyle/>
          <a:p>
            <a:pPr eaLnBrk="1" hangingPunct="1">
              <a:defRPr/>
            </a:pPr>
            <a:r>
              <a:rPr lang="en-US" dirty="0" smtClean="0"/>
              <a:t>MegaStat Output</a:t>
            </a:r>
            <a:endParaRPr lang="en-US" dirty="0"/>
          </a:p>
        </p:txBody>
      </p:sp>
      <p:sp>
        <p:nvSpPr>
          <p:cNvPr id="680962" name="Content Placeholder 2"/>
          <p:cNvSpPr>
            <a:spLocks noGrp="1"/>
          </p:cNvSpPr>
          <p:nvPr>
            <p:ph idx="1"/>
          </p:nvPr>
        </p:nvSpPr>
        <p:spPr>
          <a:xfrm>
            <a:off x="636588" y="1066800"/>
            <a:ext cx="7924800" cy="5410200"/>
          </a:xfrm>
        </p:spPr>
        <p:txBody>
          <a:bodyPr/>
          <a:lstStyle/>
          <a:p>
            <a:pPr eaLnBrk="1" hangingPunct="1"/>
            <a:r>
              <a:rPr lang="en-US" smtClean="0"/>
              <a:t>The p value for this test is twice the area under the standard normal curve to the right of |z| = 8.2673</a:t>
            </a:r>
          </a:p>
          <a:p>
            <a:pPr lvl="1" eaLnBrk="1" hangingPunct="1"/>
            <a:r>
              <a:rPr lang="en-US" smtClean="0"/>
              <a:t>The area under the standard normal curve to the right of 3.29 is 0.0005, the p-value for testing H</a:t>
            </a:r>
            <a:r>
              <a:rPr lang="en-US" baseline="-25000" smtClean="0"/>
              <a:t>0</a:t>
            </a:r>
            <a:r>
              <a:rPr lang="en-US" smtClean="0"/>
              <a:t> is less than 2(0.0005) = 0.001</a:t>
            </a:r>
          </a:p>
          <a:p>
            <a:pPr lvl="1" eaLnBrk="1" hangingPunct="1"/>
            <a:r>
              <a:rPr lang="en-US" smtClean="0"/>
              <a:t>Extremely strong evidence that H</a:t>
            </a:r>
            <a:r>
              <a:rPr lang="en-US" baseline="-25000" smtClean="0"/>
              <a:t>0</a:t>
            </a:r>
            <a:r>
              <a:rPr lang="en-US" smtClean="0"/>
              <a:t>: p</a:t>
            </a:r>
            <a:r>
              <a:rPr lang="en-US" baseline="-25000" smtClean="0"/>
              <a:t>1</a:t>
            </a:r>
            <a:r>
              <a:rPr lang="en-US" smtClean="0"/>
              <a:t> - p</a:t>
            </a:r>
            <a:r>
              <a:rPr lang="en-US" baseline="-25000" smtClean="0"/>
              <a:t>2</a:t>
            </a:r>
            <a:r>
              <a:rPr lang="en-US" smtClean="0"/>
              <a:t> = 0 should be rejected</a:t>
            </a:r>
          </a:p>
          <a:p>
            <a:pPr lvl="1" eaLnBrk="1" hangingPunct="1"/>
            <a:r>
              <a:rPr lang="en-US" smtClean="0"/>
              <a:t>Strong evidence that p</a:t>
            </a:r>
            <a:r>
              <a:rPr lang="en-US" baseline="-25000" smtClean="0"/>
              <a:t>1</a:t>
            </a:r>
            <a:r>
              <a:rPr lang="en-US" smtClean="0"/>
              <a:t> and p</a:t>
            </a:r>
            <a:r>
              <a:rPr lang="en-US" baseline="-25000" smtClean="0"/>
              <a:t>2</a:t>
            </a:r>
            <a:r>
              <a:rPr lang="en-US" smtClean="0"/>
              <a:t> differ</a:t>
            </a:r>
          </a:p>
        </p:txBody>
      </p:sp>
      <p:sp>
        <p:nvSpPr>
          <p:cNvPr id="680963" name="Slide Number Placeholder 3"/>
          <p:cNvSpPr>
            <a:spLocks noGrp="1"/>
          </p:cNvSpPr>
          <p:nvPr>
            <p:ph type="sldNum" sz="quarter" idx="10"/>
          </p:nvPr>
        </p:nvSpPr>
        <p:spPr>
          <a:noFill/>
        </p:spPr>
        <p:txBody>
          <a:bodyPr/>
          <a:lstStyle/>
          <a:p>
            <a:r>
              <a:rPr lang="en-US" smtClean="0">
                <a:latin typeface="Arial" charset="0"/>
              </a:rPr>
              <a:t>9-</a:t>
            </a:r>
            <a:fld id="{AF397EE1-690D-4129-A1F3-33F7FCEFD728}" type="slidenum">
              <a:rPr lang="en-US" smtClean="0">
                <a:latin typeface="Arial" charset="0"/>
              </a:rPr>
              <a:pPr/>
              <a:t>41</a:t>
            </a:fld>
            <a:endParaRPr lang="en-US" smtClean="0">
              <a:latin typeface="Arial" charset="0"/>
            </a:endParaRPr>
          </a:p>
        </p:txBody>
      </p:sp>
      <p:pic>
        <p:nvPicPr>
          <p:cNvPr id="5" name="Picture 4" descr="figure 9.10.JPG"/>
          <p:cNvPicPr>
            <a:picLocks noChangeAspect="1"/>
          </p:cNvPicPr>
          <p:nvPr/>
        </p:nvPicPr>
        <p:blipFill>
          <a:blip r:embed="rId2"/>
          <a:srcRect/>
          <a:stretch>
            <a:fillRect/>
          </a:stretch>
        </p:blipFill>
        <p:spPr bwMode="auto">
          <a:xfrm>
            <a:off x="755650" y="3573463"/>
            <a:ext cx="7812088" cy="2371725"/>
          </a:xfrm>
          <a:prstGeom prst="rect">
            <a:avLst/>
          </a:prstGeom>
          <a:noFill/>
          <a:ln w="9525">
            <a:noFill/>
            <a:miter lim="800000"/>
            <a:headEnd/>
            <a:tailEnd/>
          </a:ln>
        </p:spPr>
      </p:pic>
      <p:sp>
        <p:nvSpPr>
          <p:cNvPr id="680965" name="TextBox 5"/>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ChangeArrowheads="1"/>
          </p:cNvSpPr>
          <p:nvPr>
            <p:ph type="title"/>
          </p:nvPr>
        </p:nvSpPr>
        <p:spPr>
          <a:xfrm>
            <a:off x="608428" y="0"/>
            <a:ext cx="7924800" cy="914400"/>
          </a:xfrm>
        </p:spPr>
        <p:txBody>
          <a:bodyPr>
            <a:normAutofit fontScale="90000"/>
          </a:bodyPr>
          <a:lstStyle/>
          <a:p>
            <a:pPr eaLnBrk="1" hangingPunct="1">
              <a:defRPr/>
            </a:pPr>
            <a:r>
              <a:rPr lang="en-US" sz="3500" dirty="0" smtClean="0"/>
              <a:t>F Tests About a Difference in Population Variances</a:t>
            </a:r>
            <a:endParaRPr lang="en-US" sz="2400" dirty="0"/>
          </a:p>
        </p:txBody>
      </p:sp>
      <p:sp>
        <p:nvSpPr>
          <p:cNvPr id="584707" name="Rectangle 3"/>
          <p:cNvSpPr>
            <a:spLocks noGrp="1" noChangeArrowheads="1"/>
          </p:cNvSpPr>
          <p:nvPr>
            <p:ph idx="1"/>
          </p:nvPr>
        </p:nvSpPr>
        <p:spPr>
          <a:xfrm>
            <a:off x="636588" y="1066800"/>
            <a:ext cx="7924800" cy="5410200"/>
          </a:xfrm>
        </p:spPr>
        <p:txBody>
          <a:bodyPr/>
          <a:lstStyle/>
          <a:p>
            <a:pPr eaLnBrk="1" hangingPunct="1">
              <a:lnSpc>
                <a:spcPct val="90000"/>
              </a:lnSpc>
            </a:pPr>
            <a:r>
              <a:rPr lang="en-US" smtClean="0"/>
              <a:t>Population 1 has variance </a:t>
            </a:r>
            <a:r>
              <a:rPr lang="en-US" smtClean="0">
                <a:latin typeface="Symbol" pitchFamily="18" charset="2"/>
              </a:rPr>
              <a:t>s</a:t>
            </a:r>
            <a:r>
              <a:rPr lang="en-US" baseline="-25000" smtClean="0"/>
              <a:t>1</a:t>
            </a:r>
            <a:r>
              <a:rPr lang="en-US" baseline="30000" smtClean="0"/>
              <a:t>2</a:t>
            </a:r>
            <a:r>
              <a:rPr lang="en-US" smtClean="0"/>
              <a:t> and population 2 has variance </a:t>
            </a:r>
            <a:r>
              <a:rPr lang="en-US" smtClean="0">
                <a:latin typeface="Symbol" pitchFamily="18" charset="2"/>
              </a:rPr>
              <a:t>s</a:t>
            </a:r>
            <a:r>
              <a:rPr lang="en-US" baseline="-25000" smtClean="0"/>
              <a:t>2</a:t>
            </a:r>
            <a:r>
              <a:rPr lang="en-US" baseline="30000" smtClean="0"/>
              <a:t>2</a:t>
            </a:r>
            <a:endParaRPr lang="en-US" smtClean="0"/>
          </a:p>
          <a:p>
            <a:pPr eaLnBrk="1" hangingPunct="1">
              <a:lnSpc>
                <a:spcPct val="90000"/>
              </a:lnSpc>
            </a:pPr>
            <a:r>
              <a:rPr lang="en-US" smtClean="0"/>
              <a:t>The null hypothesis, H</a:t>
            </a:r>
            <a:r>
              <a:rPr lang="en-US" baseline="-25000" smtClean="0"/>
              <a:t>0</a:t>
            </a:r>
            <a:r>
              <a:rPr lang="en-US" smtClean="0"/>
              <a:t>, is that the variances are the same</a:t>
            </a:r>
          </a:p>
          <a:p>
            <a:pPr lvl="1" eaLnBrk="1" hangingPunct="1">
              <a:lnSpc>
                <a:spcPct val="90000"/>
              </a:lnSpc>
            </a:pPr>
            <a:r>
              <a:rPr lang="en-US" sz="2600" smtClean="0">
                <a:solidFill>
                  <a:srgbClr val="CC0000"/>
                </a:solidFill>
              </a:rPr>
              <a:t>H</a:t>
            </a:r>
            <a:r>
              <a:rPr lang="en-US" sz="2600" baseline="-25000" smtClean="0">
                <a:solidFill>
                  <a:srgbClr val="CC0000"/>
                </a:solidFill>
              </a:rPr>
              <a:t>0</a:t>
            </a:r>
            <a:r>
              <a:rPr lang="en-US" sz="2600" smtClean="0">
                <a:solidFill>
                  <a:srgbClr val="CC0000"/>
                </a:solidFill>
              </a:rPr>
              <a:t>: </a:t>
            </a:r>
            <a:r>
              <a:rPr lang="en-US" sz="2600" smtClean="0">
                <a:solidFill>
                  <a:srgbClr val="CC0000"/>
                </a:solidFill>
                <a:latin typeface="Symbol" pitchFamily="18" charset="2"/>
              </a:rPr>
              <a:t>s</a:t>
            </a:r>
            <a:r>
              <a:rPr lang="en-US" sz="2600" baseline="-25000" smtClean="0">
                <a:solidFill>
                  <a:srgbClr val="CC0000"/>
                </a:solidFill>
              </a:rPr>
              <a:t>1</a:t>
            </a:r>
            <a:r>
              <a:rPr lang="en-US" sz="2600" baseline="30000" smtClean="0">
                <a:solidFill>
                  <a:srgbClr val="CC0000"/>
                </a:solidFill>
              </a:rPr>
              <a:t>2</a:t>
            </a:r>
            <a:r>
              <a:rPr lang="en-US" sz="2600" smtClean="0">
                <a:solidFill>
                  <a:srgbClr val="CC0000"/>
                </a:solidFill>
              </a:rPr>
              <a:t> = </a:t>
            </a:r>
            <a:r>
              <a:rPr lang="en-US" sz="2600" smtClean="0">
                <a:solidFill>
                  <a:srgbClr val="CC0000"/>
                </a:solidFill>
                <a:latin typeface="Symbol" pitchFamily="18" charset="2"/>
              </a:rPr>
              <a:t>s</a:t>
            </a:r>
            <a:r>
              <a:rPr lang="en-US" sz="2600" baseline="-25000" smtClean="0">
                <a:solidFill>
                  <a:srgbClr val="CC0000"/>
                </a:solidFill>
              </a:rPr>
              <a:t>2</a:t>
            </a:r>
            <a:r>
              <a:rPr lang="en-US" sz="2600" baseline="30000" smtClean="0">
                <a:solidFill>
                  <a:srgbClr val="CC0000"/>
                </a:solidFill>
              </a:rPr>
              <a:t>2</a:t>
            </a:r>
            <a:endParaRPr lang="en-US" sz="2600" smtClean="0">
              <a:solidFill>
                <a:srgbClr val="CC0000"/>
              </a:solidFill>
            </a:endParaRPr>
          </a:p>
          <a:p>
            <a:pPr eaLnBrk="1" hangingPunct="1">
              <a:lnSpc>
                <a:spcPct val="90000"/>
              </a:lnSpc>
            </a:pPr>
            <a:r>
              <a:rPr lang="en-US" sz="3000" smtClean="0"/>
              <a:t>The alternative is that one of them is smaller than the other</a:t>
            </a:r>
          </a:p>
          <a:p>
            <a:pPr lvl="1" eaLnBrk="1" hangingPunct="1">
              <a:lnSpc>
                <a:spcPct val="90000"/>
              </a:lnSpc>
            </a:pPr>
            <a:r>
              <a:rPr lang="en-US" sz="2600" smtClean="0"/>
              <a:t>That population has less variable, more consistent, measurements</a:t>
            </a:r>
          </a:p>
          <a:p>
            <a:pPr lvl="1" eaLnBrk="1" hangingPunct="1">
              <a:lnSpc>
                <a:spcPct val="90000"/>
              </a:lnSpc>
            </a:pPr>
            <a:r>
              <a:rPr lang="en-US" sz="2600" smtClean="0"/>
              <a:t>Suppose </a:t>
            </a:r>
            <a:r>
              <a:rPr lang="en-US" sz="2600" smtClean="0">
                <a:latin typeface="Symbol" pitchFamily="18" charset="2"/>
              </a:rPr>
              <a:t>s</a:t>
            </a:r>
            <a:r>
              <a:rPr lang="en-US" sz="2600" baseline="-25000" smtClean="0"/>
              <a:t>1</a:t>
            </a:r>
            <a:r>
              <a:rPr lang="en-US" sz="2600" baseline="30000" smtClean="0"/>
              <a:t>2</a:t>
            </a:r>
            <a:r>
              <a:rPr lang="en-US" sz="2600" smtClean="0"/>
              <a:t> &gt; </a:t>
            </a:r>
            <a:r>
              <a:rPr lang="en-US" sz="2600" smtClean="0">
                <a:latin typeface="Symbol" pitchFamily="18" charset="2"/>
              </a:rPr>
              <a:t>s</a:t>
            </a:r>
            <a:r>
              <a:rPr lang="en-US" sz="2600" baseline="-25000" smtClean="0"/>
              <a:t>2</a:t>
            </a:r>
            <a:r>
              <a:rPr lang="en-US" sz="2600" baseline="30000" smtClean="0"/>
              <a:t>2</a:t>
            </a:r>
            <a:endParaRPr lang="en-US" sz="2600" smtClean="0"/>
          </a:p>
          <a:p>
            <a:pPr lvl="1" eaLnBrk="1" hangingPunct="1">
              <a:lnSpc>
                <a:spcPct val="90000"/>
              </a:lnSpc>
            </a:pPr>
            <a:r>
              <a:rPr lang="en-US" sz="2600" smtClean="0"/>
              <a:t>Let’s look at the ratios of the variances</a:t>
            </a:r>
          </a:p>
          <a:p>
            <a:pPr eaLnBrk="1" hangingPunct="1">
              <a:lnSpc>
                <a:spcPct val="90000"/>
              </a:lnSpc>
            </a:pPr>
            <a:r>
              <a:rPr lang="en-US" smtClean="0"/>
              <a:t>Test </a:t>
            </a:r>
            <a:r>
              <a:rPr lang="en-US" smtClean="0">
                <a:solidFill>
                  <a:srgbClr val="CC0000"/>
                </a:solidFill>
              </a:rPr>
              <a:t>H</a:t>
            </a:r>
            <a:r>
              <a:rPr lang="en-US" baseline="-25000" smtClean="0">
                <a:solidFill>
                  <a:srgbClr val="CC0000"/>
                </a:solidFill>
              </a:rPr>
              <a:t>0</a:t>
            </a:r>
            <a:r>
              <a:rPr lang="en-US" smtClean="0">
                <a:solidFill>
                  <a:srgbClr val="CC0000"/>
                </a:solidFill>
              </a:rPr>
              <a:t>: </a:t>
            </a:r>
            <a:r>
              <a:rPr lang="en-US" smtClean="0">
                <a:solidFill>
                  <a:srgbClr val="CC0000"/>
                </a:solidFill>
                <a:latin typeface="Symbol" pitchFamily="18" charset="2"/>
              </a:rPr>
              <a:t>s</a:t>
            </a:r>
            <a:r>
              <a:rPr lang="en-US" baseline="-25000" smtClean="0">
                <a:solidFill>
                  <a:srgbClr val="CC0000"/>
                </a:solidFill>
              </a:rPr>
              <a:t>1</a:t>
            </a:r>
            <a:r>
              <a:rPr lang="en-US" baseline="30000" smtClean="0">
                <a:solidFill>
                  <a:srgbClr val="CC0000"/>
                </a:solidFill>
              </a:rPr>
              <a:t>2</a:t>
            </a:r>
            <a:r>
              <a:rPr lang="en-US" smtClean="0">
                <a:solidFill>
                  <a:srgbClr val="CC0000"/>
                </a:solidFill>
              </a:rPr>
              <a:t>/</a:t>
            </a:r>
            <a:r>
              <a:rPr lang="en-US" smtClean="0">
                <a:solidFill>
                  <a:srgbClr val="CC0000"/>
                </a:solidFill>
                <a:latin typeface="Symbol" pitchFamily="18" charset="2"/>
              </a:rPr>
              <a:t>s</a:t>
            </a:r>
            <a:r>
              <a:rPr lang="en-US" baseline="-25000" smtClean="0">
                <a:solidFill>
                  <a:srgbClr val="CC0000"/>
                </a:solidFill>
              </a:rPr>
              <a:t>2</a:t>
            </a:r>
            <a:r>
              <a:rPr lang="en-US" baseline="30000" smtClean="0">
                <a:solidFill>
                  <a:srgbClr val="CC0000"/>
                </a:solidFill>
              </a:rPr>
              <a:t>2</a:t>
            </a:r>
            <a:r>
              <a:rPr lang="en-US" smtClean="0">
                <a:solidFill>
                  <a:srgbClr val="CC0000"/>
                </a:solidFill>
              </a:rPr>
              <a:t> = 1 versus  H</a:t>
            </a:r>
            <a:r>
              <a:rPr lang="en-US" baseline="-25000" smtClean="0">
                <a:solidFill>
                  <a:srgbClr val="CC0000"/>
                </a:solidFill>
              </a:rPr>
              <a:t>a</a:t>
            </a:r>
            <a:r>
              <a:rPr lang="en-US" smtClean="0">
                <a:solidFill>
                  <a:srgbClr val="CC0000"/>
                </a:solidFill>
              </a:rPr>
              <a:t>: </a:t>
            </a:r>
            <a:r>
              <a:rPr lang="en-US" smtClean="0">
                <a:solidFill>
                  <a:srgbClr val="CC0000"/>
                </a:solidFill>
                <a:latin typeface="Symbol" pitchFamily="18" charset="2"/>
              </a:rPr>
              <a:t>s</a:t>
            </a:r>
            <a:r>
              <a:rPr lang="en-US" baseline="-25000" smtClean="0">
                <a:solidFill>
                  <a:srgbClr val="CC0000"/>
                </a:solidFill>
              </a:rPr>
              <a:t>1</a:t>
            </a:r>
            <a:r>
              <a:rPr lang="en-US" baseline="30000" smtClean="0">
                <a:solidFill>
                  <a:srgbClr val="CC0000"/>
                </a:solidFill>
              </a:rPr>
              <a:t>2</a:t>
            </a:r>
            <a:r>
              <a:rPr lang="en-US" smtClean="0">
                <a:solidFill>
                  <a:srgbClr val="CC0000"/>
                </a:solidFill>
              </a:rPr>
              <a:t>/</a:t>
            </a:r>
            <a:r>
              <a:rPr lang="en-US" smtClean="0">
                <a:solidFill>
                  <a:srgbClr val="CC0000"/>
                </a:solidFill>
                <a:latin typeface="Symbol" pitchFamily="18" charset="2"/>
              </a:rPr>
              <a:t>s</a:t>
            </a:r>
            <a:r>
              <a:rPr lang="en-US" baseline="-25000" smtClean="0">
                <a:solidFill>
                  <a:srgbClr val="CC0000"/>
                </a:solidFill>
              </a:rPr>
              <a:t>2</a:t>
            </a:r>
            <a:r>
              <a:rPr lang="en-US" baseline="30000" smtClean="0">
                <a:solidFill>
                  <a:srgbClr val="CC0000"/>
                </a:solidFill>
              </a:rPr>
              <a:t>2</a:t>
            </a:r>
            <a:r>
              <a:rPr lang="en-US" smtClean="0">
                <a:solidFill>
                  <a:srgbClr val="CC0000"/>
                </a:solidFill>
              </a:rPr>
              <a:t> &gt; 1</a:t>
            </a:r>
          </a:p>
        </p:txBody>
      </p:sp>
      <p:sp>
        <p:nvSpPr>
          <p:cNvPr id="681987" name="Slide Number Placeholder 4"/>
          <p:cNvSpPr>
            <a:spLocks noGrp="1"/>
          </p:cNvSpPr>
          <p:nvPr>
            <p:ph type="sldNum" sz="quarter" idx="10"/>
          </p:nvPr>
        </p:nvSpPr>
        <p:spPr>
          <a:noFill/>
        </p:spPr>
        <p:txBody>
          <a:bodyPr/>
          <a:lstStyle/>
          <a:p>
            <a:r>
              <a:rPr lang="en-US" smtClean="0">
                <a:latin typeface="Arial" charset="0"/>
              </a:rPr>
              <a:t>9-</a:t>
            </a:r>
            <a:fld id="{32E1E4A5-6BE9-4BFD-9E75-BC16EE158BAA}" type="slidenum">
              <a:rPr lang="en-US" smtClean="0">
                <a:latin typeface="Arial" charset="0"/>
              </a:rPr>
              <a:pPr/>
              <a:t>42</a:t>
            </a:fld>
            <a:endParaRPr lang="en-US" smtClean="0">
              <a:latin typeface="Arial" charset="0"/>
            </a:endParaRPr>
          </a:p>
        </p:txBody>
      </p:sp>
      <p:sp>
        <p:nvSpPr>
          <p:cNvPr id="681988" name="TextBox 5"/>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47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470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470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8470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470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8470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8470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47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70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Grp="1" noChangeArrowheads="1"/>
          </p:cNvSpPr>
          <p:nvPr>
            <p:ph type="title"/>
          </p:nvPr>
        </p:nvSpPr>
        <p:spPr>
          <a:xfrm>
            <a:off x="608428" y="0"/>
            <a:ext cx="7924800" cy="914400"/>
          </a:xfrm>
        </p:spPr>
        <p:txBody>
          <a:bodyPr>
            <a:normAutofit fontScale="90000"/>
          </a:bodyPr>
          <a:lstStyle/>
          <a:p>
            <a:pPr eaLnBrk="1" hangingPunct="1">
              <a:defRPr/>
            </a:pPr>
            <a:r>
              <a:rPr lang="en-US" sz="3500" dirty="0" smtClean="0"/>
              <a:t>F Tests About a Difference in Population Variances</a:t>
            </a:r>
            <a:endParaRPr lang="en-US" sz="2400" dirty="0"/>
          </a:p>
        </p:txBody>
      </p:sp>
      <p:sp>
        <p:nvSpPr>
          <p:cNvPr id="585731" name="Rectangle 3"/>
          <p:cNvSpPr>
            <a:spLocks noGrp="1" noChangeArrowheads="1"/>
          </p:cNvSpPr>
          <p:nvPr>
            <p:ph idx="1"/>
          </p:nvPr>
        </p:nvSpPr>
        <p:spPr>
          <a:xfrm>
            <a:off x="636588" y="1066800"/>
            <a:ext cx="7924800" cy="5410200"/>
          </a:xfrm>
        </p:spPr>
        <p:txBody>
          <a:bodyPr/>
          <a:lstStyle/>
          <a:p>
            <a:pPr eaLnBrk="1" hangingPunct="1"/>
            <a:r>
              <a:rPr lang="en-US" smtClean="0"/>
              <a:t>Reject H</a:t>
            </a:r>
            <a:r>
              <a:rPr lang="en-US" baseline="-25000" smtClean="0"/>
              <a:t>0</a:t>
            </a:r>
            <a:r>
              <a:rPr lang="en-US" smtClean="0"/>
              <a:t> in favor of H</a:t>
            </a:r>
            <a:r>
              <a:rPr lang="en-US" baseline="-25000" smtClean="0"/>
              <a:t>a</a:t>
            </a:r>
            <a:r>
              <a:rPr lang="en-US" smtClean="0"/>
              <a:t> if </a:t>
            </a:r>
            <a:r>
              <a:rPr lang="en-US" i="1" smtClean="0"/>
              <a:t>s</a:t>
            </a:r>
            <a:r>
              <a:rPr lang="en-US" baseline="-25000" smtClean="0"/>
              <a:t>1</a:t>
            </a:r>
            <a:r>
              <a:rPr lang="en-US" baseline="30000" smtClean="0"/>
              <a:t>2</a:t>
            </a:r>
            <a:r>
              <a:rPr lang="en-US" smtClean="0"/>
              <a:t>/</a:t>
            </a:r>
            <a:r>
              <a:rPr lang="en-US" i="1" smtClean="0"/>
              <a:t>s</a:t>
            </a:r>
            <a:r>
              <a:rPr lang="en-US" baseline="-25000" smtClean="0"/>
              <a:t>2</a:t>
            </a:r>
            <a:r>
              <a:rPr lang="en-US" baseline="30000" smtClean="0"/>
              <a:t>2</a:t>
            </a:r>
            <a:r>
              <a:rPr lang="en-US" smtClean="0"/>
              <a:t> is significantly greater than 1</a:t>
            </a:r>
          </a:p>
          <a:p>
            <a:pPr eaLnBrk="1" hangingPunct="1"/>
            <a:r>
              <a:rPr lang="en-US" i="1" smtClean="0"/>
              <a:t>s</a:t>
            </a:r>
            <a:r>
              <a:rPr lang="en-US" baseline="-25000" smtClean="0"/>
              <a:t>1</a:t>
            </a:r>
            <a:r>
              <a:rPr lang="en-US" baseline="30000" smtClean="0"/>
              <a:t>2</a:t>
            </a:r>
            <a:r>
              <a:rPr lang="en-US" smtClean="0"/>
              <a:t> is the variance of a random sample of size </a:t>
            </a:r>
            <a:r>
              <a:rPr lang="en-US" i="1" smtClean="0"/>
              <a:t>n</a:t>
            </a:r>
            <a:r>
              <a:rPr lang="en-US" baseline="-25000" smtClean="0"/>
              <a:t>1</a:t>
            </a:r>
            <a:r>
              <a:rPr lang="en-US" smtClean="0"/>
              <a:t> from a population with variance </a:t>
            </a:r>
            <a:r>
              <a:rPr lang="en-US" smtClean="0">
                <a:latin typeface="Symbol" pitchFamily="18" charset="2"/>
              </a:rPr>
              <a:t>s</a:t>
            </a:r>
            <a:r>
              <a:rPr lang="en-US" baseline="-25000" smtClean="0"/>
              <a:t>1</a:t>
            </a:r>
            <a:r>
              <a:rPr lang="en-US" baseline="30000" smtClean="0"/>
              <a:t>2</a:t>
            </a:r>
            <a:endParaRPr lang="en-US" smtClean="0"/>
          </a:p>
          <a:p>
            <a:pPr eaLnBrk="1" hangingPunct="1"/>
            <a:r>
              <a:rPr lang="en-US" smtClean="0"/>
              <a:t> </a:t>
            </a:r>
            <a:r>
              <a:rPr lang="en-US" i="1" smtClean="0"/>
              <a:t>s</a:t>
            </a:r>
            <a:r>
              <a:rPr lang="en-US" baseline="-25000" smtClean="0"/>
              <a:t>2</a:t>
            </a:r>
            <a:r>
              <a:rPr lang="en-US" baseline="30000" smtClean="0"/>
              <a:t>2</a:t>
            </a:r>
            <a:r>
              <a:rPr lang="en-US" smtClean="0"/>
              <a:t> is the variance of a random sample of size </a:t>
            </a:r>
            <a:r>
              <a:rPr lang="en-US" i="1" smtClean="0"/>
              <a:t>n</a:t>
            </a:r>
            <a:r>
              <a:rPr lang="en-US" baseline="-25000" smtClean="0"/>
              <a:t>2</a:t>
            </a:r>
            <a:r>
              <a:rPr lang="en-US" smtClean="0"/>
              <a:t> from a population with variance </a:t>
            </a:r>
            <a:r>
              <a:rPr lang="en-US" smtClean="0">
                <a:latin typeface="Symbol" pitchFamily="18" charset="2"/>
              </a:rPr>
              <a:t>s</a:t>
            </a:r>
            <a:r>
              <a:rPr lang="en-US" baseline="-25000" smtClean="0"/>
              <a:t>2</a:t>
            </a:r>
            <a:r>
              <a:rPr lang="en-US" baseline="30000" smtClean="0"/>
              <a:t>2</a:t>
            </a:r>
            <a:endParaRPr lang="en-US" smtClean="0"/>
          </a:p>
          <a:p>
            <a:pPr eaLnBrk="1" hangingPunct="1"/>
            <a:r>
              <a:rPr lang="en-US" smtClean="0"/>
              <a:t>To decide how large </a:t>
            </a:r>
            <a:r>
              <a:rPr lang="en-US" i="1" smtClean="0"/>
              <a:t>s</a:t>
            </a:r>
            <a:r>
              <a:rPr lang="en-US" baseline="-25000" smtClean="0"/>
              <a:t>1</a:t>
            </a:r>
            <a:r>
              <a:rPr lang="en-US" baseline="30000" smtClean="0"/>
              <a:t>2</a:t>
            </a:r>
            <a:r>
              <a:rPr lang="en-US" smtClean="0"/>
              <a:t>/</a:t>
            </a:r>
            <a:r>
              <a:rPr lang="en-US" i="1" smtClean="0"/>
              <a:t>s</a:t>
            </a:r>
            <a:r>
              <a:rPr lang="en-US" baseline="-25000" smtClean="0"/>
              <a:t>2</a:t>
            </a:r>
            <a:r>
              <a:rPr lang="en-US" baseline="30000" smtClean="0"/>
              <a:t>2</a:t>
            </a:r>
            <a:r>
              <a:rPr lang="en-US" smtClean="0"/>
              <a:t> must be to reject H</a:t>
            </a:r>
            <a:r>
              <a:rPr lang="en-US" baseline="-25000" smtClean="0"/>
              <a:t>0</a:t>
            </a:r>
            <a:r>
              <a:rPr lang="en-US" smtClean="0"/>
              <a:t>, describe the sampling distribution of </a:t>
            </a:r>
            <a:r>
              <a:rPr lang="en-US" i="1" smtClean="0"/>
              <a:t>s</a:t>
            </a:r>
            <a:r>
              <a:rPr lang="en-US" baseline="-25000" smtClean="0"/>
              <a:t>1</a:t>
            </a:r>
            <a:r>
              <a:rPr lang="en-US" baseline="30000" smtClean="0"/>
              <a:t>2</a:t>
            </a:r>
            <a:r>
              <a:rPr lang="en-US" smtClean="0"/>
              <a:t>/</a:t>
            </a:r>
            <a:r>
              <a:rPr lang="en-US" i="1" smtClean="0"/>
              <a:t>s</a:t>
            </a:r>
            <a:r>
              <a:rPr lang="en-US" baseline="-25000" smtClean="0"/>
              <a:t>2</a:t>
            </a:r>
            <a:r>
              <a:rPr lang="en-US" baseline="30000" smtClean="0"/>
              <a:t>2</a:t>
            </a:r>
            <a:endParaRPr lang="en-US" smtClean="0"/>
          </a:p>
          <a:p>
            <a:pPr eaLnBrk="1" hangingPunct="1"/>
            <a:r>
              <a:rPr lang="en-US" smtClean="0"/>
              <a:t>The sampling distribution of </a:t>
            </a:r>
            <a:r>
              <a:rPr lang="en-US" i="1" smtClean="0"/>
              <a:t>s</a:t>
            </a:r>
            <a:r>
              <a:rPr lang="en-US" baseline="-25000" smtClean="0"/>
              <a:t>1</a:t>
            </a:r>
            <a:r>
              <a:rPr lang="en-US" baseline="30000" smtClean="0"/>
              <a:t>2</a:t>
            </a:r>
            <a:r>
              <a:rPr lang="en-US" smtClean="0"/>
              <a:t>/</a:t>
            </a:r>
            <a:r>
              <a:rPr lang="en-US" i="1" smtClean="0"/>
              <a:t>s</a:t>
            </a:r>
            <a:r>
              <a:rPr lang="en-US" baseline="-25000" smtClean="0"/>
              <a:t>2</a:t>
            </a:r>
            <a:r>
              <a:rPr lang="en-US" baseline="30000" smtClean="0"/>
              <a:t>2</a:t>
            </a:r>
            <a:r>
              <a:rPr lang="en-US" smtClean="0"/>
              <a:t> is described by an </a:t>
            </a:r>
            <a:r>
              <a:rPr lang="en-US" i="1" smtClean="0"/>
              <a:t>F</a:t>
            </a:r>
            <a:r>
              <a:rPr lang="en-US" smtClean="0"/>
              <a:t> distribution</a:t>
            </a:r>
          </a:p>
        </p:txBody>
      </p:sp>
      <p:sp>
        <p:nvSpPr>
          <p:cNvPr id="683011" name="Slide Number Placeholder 4"/>
          <p:cNvSpPr>
            <a:spLocks noGrp="1"/>
          </p:cNvSpPr>
          <p:nvPr>
            <p:ph type="sldNum" sz="quarter" idx="10"/>
          </p:nvPr>
        </p:nvSpPr>
        <p:spPr>
          <a:noFill/>
        </p:spPr>
        <p:txBody>
          <a:bodyPr/>
          <a:lstStyle/>
          <a:p>
            <a:r>
              <a:rPr lang="en-US" smtClean="0">
                <a:latin typeface="Arial" charset="0"/>
              </a:rPr>
              <a:t>9-</a:t>
            </a:r>
            <a:fld id="{2B2804BD-0B5E-417C-ACE1-98CA4ABFB39F}" type="slidenum">
              <a:rPr lang="en-US" smtClean="0">
                <a:latin typeface="Arial" charset="0"/>
              </a:rPr>
              <a:pPr/>
              <a:t>43</a:t>
            </a:fld>
            <a:endParaRPr lang="en-US"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57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57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57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57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57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731"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914400"/>
          </a:xfrm>
        </p:spPr>
        <p:txBody>
          <a:bodyPr/>
          <a:lstStyle/>
          <a:p>
            <a:pPr eaLnBrk="1" hangingPunct="1">
              <a:defRPr/>
            </a:pPr>
            <a:r>
              <a:rPr lang="en-US" i="1" dirty="0" smtClean="0"/>
              <a:t>F</a:t>
            </a:r>
            <a:r>
              <a:rPr lang="en-US" dirty="0" smtClean="0"/>
              <a:t> Distribution</a:t>
            </a:r>
            <a:endParaRPr lang="en-US" dirty="0"/>
          </a:p>
        </p:txBody>
      </p:sp>
      <p:sp>
        <p:nvSpPr>
          <p:cNvPr id="684034" name="Content Placeholder 2"/>
          <p:cNvSpPr>
            <a:spLocks noGrp="1"/>
          </p:cNvSpPr>
          <p:nvPr>
            <p:ph idx="1"/>
          </p:nvPr>
        </p:nvSpPr>
        <p:spPr>
          <a:xfrm>
            <a:off x="636588" y="1066800"/>
            <a:ext cx="7924800" cy="5410200"/>
          </a:xfrm>
        </p:spPr>
        <p:txBody>
          <a:bodyPr/>
          <a:lstStyle/>
          <a:p>
            <a:pPr eaLnBrk="1" hangingPunct="1"/>
            <a:r>
              <a:rPr lang="en-US" smtClean="0"/>
              <a:t>In order to use the </a:t>
            </a:r>
            <a:r>
              <a:rPr lang="en-US" i="1" smtClean="0"/>
              <a:t>F distribution</a:t>
            </a:r>
          </a:p>
          <a:p>
            <a:pPr lvl="1" eaLnBrk="1" hangingPunct="1"/>
            <a:r>
              <a:rPr lang="en-US" smtClean="0"/>
              <a:t>Employ an </a:t>
            </a:r>
            <a:r>
              <a:rPr lang="en-US" i="1" smtClean="0"/>
              <a:t>F</a:t>
            </a:r>
            <a:r>
              <a:rPr lang="en-US" smtClean="0"/>
              <a:t> point, which is denoted </a:t>
            </a:r>
            <a:r>
              <a:rPr lang="en-US" i="1" smtClean="0"/>
              <a:t>F</a:t>
            </a:r>
            <a:r>
              <a:rPr lang="en-US" baseline="-25000" smtClean="0"/>
              <a:t>a</a:t>
            </a:r>
          </a:p>
          <a:p>
            <a:pPr lvl="1" eaLnBrk="1" hangingPunct="1"/>
            <a:r>
              <a:rPr lang="en-US" i="1" smtClean="0"/>
              <a:t>F</a:t>
            </a:r>
            <a:r>
              <a:rPr lang="en-US" sz="800" smtClean="0"/>
              <a:t>A  </a:t>
            </a:r>
            <a:r>
              <a:rPr lang="en-US" smtClean="0"/>
              <a:t>is the point on the horizontal axis under the curve of the </a:t>
            </a:r>
            <a:r>
              <a:rPr lang="en-US" i="1" smtClean="0"/>
              <a:t>F</a:t>
            </a:r>
            <a:r>
              <a:rPr lang="en-US" smtClean="0"/>
              <a:t> distribution that gives a right-hand tail area equal to </a:t>
            </a:r>
            <a:r>
              <a:rPr lang="el-GR" smtClean="0"/>
              <a:t>α</a:t>
            </a:r>
            <a:endParaRPr lang="en-US" smtClean="0"/>
          </a:p>
          <a:p>
            <a:pPr lvl="1" eaLnBrk="1" hangingPunct="1"/>
            <a:r>
              <a:rPr lang="en-US" smtClean="0"/>
              <a:t>Shape depends on two parameters: the numerator number of degrees of freedom (</a:t>
            </a:r>
            <a:r>
              <a:rPr lang="en-US" i="1" smtClean="0"/>
              <a:t>df</a:t>
            </a:r>
            <a:r>
              <a:rPr lang="en-US" baseline="-25000" smtClean="0"/>
              <a:t>1</a:t>
            </a:r>
            <a:r>
              <a:rPr lang="en-US" smtClean="0"/>
              <a:t>) and the denominator number of degrees of freedom (</a:t>
            </a:r>
            <a:r>
              <a:rPr lang="en-US" i="1" smtClean="0"/>
              <a:t>df</a:t>
            </a:r>
            <a:r>
              <a:rPr lang="en-US" baseline="-25000" smtClean="0"/>
              <a:t>2</a:t>
            </a:r>
            <a:r>
              <a:rPr lang="en-US" smtClean="0"/>
              <a:t>)</a:t>
            </a:r>
          </a:p>
          <a:p>
            <a:pPr lvl="1" eaLnBrk="1" hangingPunct="1"/>
            <a:endParaRPr lang="en-US" smtClean="0"/>
          </a:p>
        </p:txBody>
      </p:sp>
      <p:sp>
        <p:nvSpPr>
          <p:cNvPr id="684035" name="Slide Number Placeholder 3"/>
          <p:cNvSpPr>
            <a:spLocks noGrp="1"/>
          </p:cNvSpPr>
          <p:nvPr>
            <p:ph type="sldNum" sz="quarter" idx="10"/>
          </p:nvPr>
        </p:nvSpPr>
        <p:spPr>
          <a:noFill/>
        </p:spPr>
        <p:txBody>
          <a:bodyPr/>
          <a:lstStyle/>
          <a:p>
            <a:r>
              <a:rPr lang="en-US" smtClean="0">
                <a:latin typeface="Arial" charset="0"/>
              </a:rPr>
              <a:t>9-</a:t>
            </a:r>
            <a:fld id="{5237E49D-3F88-4EDF-805F-1D0A0A3CFB1F}" type="slidenum">
              <a:rPr lang="en-US" smtClean="0">
                <a:latin typeface="Arial" charset="0"/>
              </a:rPr>
              <a:pPr/>
              <a:t>44</a:t>
            </a:fld>
            <a:endParaRPr lang="en-US" smtClean="0">
              <a:latin typeface="Arial" charset="0"/>
            </a:endParaRPr>
          </a:p>
        </p:txBody>
      </p:sp>
      <p:pic>
        <p:nvPicPr>
          <p:cNvPr id="684036" name="Picture 4" descr="figure 9.12.JPG"/>
          <p:cNvPicPr>
            <a:picLocks noChangeAspect="1"/>
          </p:cNvPicPr>
          <p:nvPr/>
        </p:nvPicPr>
        <p:blipFill>
          <a:blip r:embed="rId2"/>
          <a:srcRect/>
          <a:stretch>
            <a:fillRect/>
          </a:stretch>
        </p:blipFill>
        <p:spPr bwMode="auto">
          <a:xfrm>
            <a:off x="1187450" y="3644900"/>
            <a:ext cx="6769100" cy="2800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a:xfrm>
            <a:off x="608428" y="0"/>
            <a:ext cx="7924800" cy="914400"/>
          </a:xfrm>
        </p:spPr>
        <p:txBody>
          <a:bodyPr/>
          <a:lstStyle/>
          <a:p>
            <a:pPr eaLnBrk="1" hangingPunct="1">
              <a:defRPr/>
            </a:pPr>
            <a:r>
              <a:rPr lang="en-US" sz="3800"/>
              <a:t>The Sampling Distribution of </a:t>
            </a:r>
            <a:r>
              <a:rPr lang="en-US" sz="3800" i="1"/>
              <a:t>s</a:t>
            </a:r>
            <a:r>
              <a:rPr lang="en-US" sz="3800" baseline="-25000"/>
              <a:t>1</a:t>
            </a:r>
            <a:r>
              <a:rPr lang="en-US" sz="3800" baseline="30000"/>
              <a:t>2</a:t>
            </a:r>
            <a:r>
              <a:rPr lang="en-US" sz="3800"/>
              <a:t>/</a:t>
            </a:r>
            <a:r>
              <a:rPr lang="en-US" sz="3800" i="1"/>
              <a:t>s</a:t>
            </a:r>
            <a:r>
              <a:rPr lang="en-US" sz="3800" baseline="-25000"/>
              <a:t>2</a:t>
            </a:r>
            <a:r>
              <a:rPr lang="en-US" sz="3800" baseline="30000"/>
              <a:t>2</a:t>
            </a:r>
            <a:endParaRPr lang="en-US" sz="3800"/>
          </a:p>
        </p:txBody>
      </p:sp>
      <p:sp>
        <p:nvSpPr>
          <p:cNvPr id="587779" name="Rectangle 3"/>
          <p:cNvSpPr>
            <a:spLocks noGrp="1" noChangeArrowheads="1"/>
          </p:cNvSpPr>
          <p:nvPr>
            <p:ph idx="1"/>
          </p:nvPr>
        </p:nvSpPr>
        <p:spPr>
          <a:xfrm>
            <a:off x="636588" y="1066800"/>
            <a:ext cx="7924800" cy="5410200"/>
          </a:xfrm>
        </p:spPr>
        <p:txBody>
          <a:bodyPr/>
          <a:lstStyle/>
          <a:p>
            <a:pPr eaLnBrk="1" hangingPunct="1"/>
            <a:r>
              <a:rPr lang="en-US" smtClean="0"/>
              <a:t>Suppose we randomly select independent samples from two normally distributed populations with variances </a:t>
            </a:r>
            <a:r>
              <a:rPr lang="en-US" smtClean="0">
                <a:latin typeface="Symbol" pitchFamily="18" charset="2"/>
              </a:rPr>
              <a:t>s</a:t>
            </a:r>
            <a:r>
              <a:rPr lang="en-US" baseline="-25000" smtClean="0"/>
              <a:t>1</a:t>
            </a:r>
            <a:r>
              <a:rPr lang="en-US" baseline="30000" smtClean="0"/>
              <a:t>2</a:t>
            </a:r>
            <a:r>
              <a:rPr lang="en-US" smtClean="0"/>
              <a:t> and </a:t>
            </a:r>
            <a:r>
              <a:rPr lang="en-US" smtClean="0">
                <a:latin typeface="Symbol" pitchFamily="18" charset="2"/>
              </a:rPr>
              <a:t>s</a:t>
            </a:r>
            <a:r>
              <a:rPr lang="en-US" baseline="-25000" smtClean="0"/>
              <a:t>2</a:t>
            </a:r>
            <a:r>
              <a:rPr lang="en-US" baseline="30000" smtClean="0"/>
              <a:t>2</a:t>
            </a:r>
            <a:endParaRPr lang="en-US" smtClean="0"/>
          </a:p>
          <a:p>
            <a:pPr eaLnBrk="1" hangingPunct="1"/>
            <a:r>
              <a:rPr lang="en-US" smtClean="0"/>
              <a:t>If the null hypothesis H</a:t>
            </a:r>
            <a:r>
              <a:rPr lang="en-US" baseline="-25000" smtClean="0"/>
              <a:t>0</a:t>
            </a:r>
            <a:r>
              <a:rPr lang="en-US" smtClean="0"/>
              <a:t>: </a:t>
            </a:r>
            <a:r>
              <a:rPr lang="en-US" smtClean="0">
                <a:latin typeface="Symbol" pitchFamily="18" charset="2"/>
              </a:rPr>
              <a:t>s</a:t>
            </a:r>
            <a:r>
              <a:rPr lang="en-US" baseline="-25000" smtClean="0"/>
              <a:t>1</a:t>
            </a:r>
            <a:r>
              <a:rPr lang="en-US" baseline="30000" smtClean="0"/>
              <a:t>2</a:t>
            </a:r>
            <a:r>
              <a:rPr lang="en-US" smtClean="0"/>
              <a:t>/</a:t>
            </a:r>
            <a:r>
              <a:rPr lang="en-US" smtClean="0">
                <a:latin typeface="Symbol" pitchFamily="18" charset="2"/>
              </a:rPr>
              <a:t>s</a:t>
            </a:r>
            <a:r>
              <a:rPr lang="en-US" baseline="-25000" smtClean="0"/>
              <a:t>2</a:t>
            </a:r>
            <a:r>
              <a:rPr lang="en-US" baseline="30000" smtClean="0"/>
              <a:t>2</a:t>
            </a:r>
            <a:r>
              <a:rPr lang="en-US" smtClean="0"/>
              <a:t> = 1 is true, then the population of all possible values of </a:t>
            </a:r>
            <a:r>
              <a:rPr lang="en-US" i="1" smtClean="0"/>
              <a:t>s</a:t>
            </a:r>
            <a:r>
              <a:rPr lang="en-US" baseline="-25000" smtClean="0"/>
              <a:t>1</a:t>
            </a:r>
            <a:r>
              <a:rPr lang="en-US" baseline="30000" smtClean="0"/>
              <a:t>2</a:t>
            </a:r>
            <a:r>
              <a:rPr lang="en-US" smtClean="0"/>
              <a:t>/</a:t>
            </a:r>
            <a:r>
              <a:rPr lang="en-US" i="1" smtClean="0"/>
              <a:t>s</a:t>
            </a:r>
            <a:r>
              <a:rPr lang="en-US" baseline="-25000" smtClean="0"/>
              <a:t>2</a:t>
            </a:r>
            <a:r>
              <a:rPr lang="en-US" baseline="30000" smtClean="0"/>
              <a:t>2</a:t>
            </a:r>
            <a:r>
              <a:rPr lang="en-US" smtClean="0"/>
              <a:t> has an </a:t>
            </a:r>
            <a:r>
              <a:rPr lang="en-US" i="1" smtClean="0"/>
              <a:t>F</a:t>
            </a:r>
            <a:r>
              <a:rPr lang="en-US" smtClean="0"/>
              <a:t> distribution with </a:t>
            </a:r>
            <a:r>
              <a:rPr lang="en-US" i="1" smtClean="0"/>
              <a:t>df</a:t>
            </a:r>
            <a:r>
              <a:rPr lang="en-US" baseline="-25000" smtClean="0"/>
              <a:t>1</a:t>
            </a:r>
            <a:r>
              <a:rPr lang="en-US" smtClean="0"/>
              <a:t> = (</a:t>
            </a:r>
            <a:r>
              <a:rPr lang="en-US" i="1" smtClean="0"/>
              <a:t>n</a:t>
            </a:r>
            <a:r>
              <a:rPr lang="en-US" baseline="-25000" smtClean="0"/>
              <a:t>1</a:t>
            </a:r>
            <a:r>
              <a:rPr lang="en-US" smtClean="0"/>
              <a:t> – 1) numerator degrees of freedom and with </a:t>
            </a:r>
            <a:r>
              <a:rPr lang="en-US" i="1" smtClean="0"/>
              <a:t>df</a:t>
            </a:r>
            <a:r>
              <a:rPr lang="en-US" baseline="-25000" smtClean="0"/>
              <a:t>2</a:t>
            </a:r>
            <a:r>
              <a:rPr lang="en-US" smtClean="0"/>
              <a:t> = (</a:t>
            </a:r>
            <a:r>
              <a:rPr lang="en-US" i="1" smtClean="0"/>
              <a:t>n</a:t>
            </a:r>
            <a:r>
              <a:rPr lang="en-US" baseline="-25000" smtClean="0"/>
              <a:t>2</a:t>
            </a:r>
            <a:r>
              <a:rPr lang="en-US" smtClean="0"/>
              <a:t> – 1) denominator degrees of freedom</a:t>
            </a:r>
          </a:p>
        </p:txBody>
      </p:sp>
      <p:sp>
        <p:nvSpPr>
          <p:cNvPr id="685059" name="Slide Number Placeholder 4"/>
          <p:cNvSpPr>
            <a:spLocks noGrp="1"/>
          </p:cNvSpPr>
          <p:nvPr>
            <p:ph type="sldNum" sz="quarter" idx="10"/>
          </p:nvPr>
        </p:nvSpPr>
        <p:spPr>
          <a:noFill/>
        </p:spPr>
        <p:txBody>
          <a:bodyPr/>
          <a:lstStyle/>
          <a:p>
            <a:r>
              <a:rPr lang="en-US" smtClean="0">
                <a:latin typeface="Arial" charset="0"/>
              </a:rPr>
              <a:t>9-</a:t>
            </a:r>
            <a:fld id="{02803986-840C-4AAE-8A18-637ECBE1396C}" type="slidenum">
              <a:rPr lang="en-US" smtClean="0">
                <a:latin typeface="Arial" charset="0"/>
              </a:rPr>
              <a:pPr/>
              <a:t>45</a:t>
            </a:fld>
            <a:endParaRPr lang="en-US" smtClean="0">
              <a:latin typeface="Arial" charset="0"/>
            </a:endParaRPr>
          </a:p>
        </p:txBody>
      </p:sp>
      <p:sp>
        <p:nvSpPr>
          <p:cNvPr id="685060" name="TextBox 5"/>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777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ChangeArrowheads="1"/>
          </p:cNvSpPr>
          <p:nvPr>
            <p:ph type="title"/>
          </p:nvPr>
        </p:nvSpPr>
        <p:spPr>
          <a:xfrm>
            <a:off x="608428" y="0"/>
            <a:ext cx="7924800" cy="914400"/>
          </a:xfrm>
        </p:spPr>
        <p:txBody>
          <a:bodyPr/>
          <a:lstStyle/>
          <a:p>
            <a:pPr eaLnBrk="1" hangingPunct="1">
              <a:defRPr/>
            </a:pPr>
            <a:r>
              <a:rPr lang="en-US" i="1"/>
              <a:t>F</a:t>
            </a:r>
            <a:r>
              <a:rPr lang="en-US"/>
              <a:t> Distribution</a:t>
            </a:r>
          </a:p>
        </p:txBody>
      </p:sp>
      <p:sp>
        <p:nvSpPr>
          <p:cNvPr id="686082" name="Rectangle 3"/>
          <p:cNvSpPr>
            <a:spLocks noGrp="1" noChangeArrowheads="1"/>
          </p:cNvSpPr>
          <p:nvPr>
            <p:ph idx="1"/>
          </p:nvPr>
        </p:nvSpPr>
        <p:spPr>
          <a:xfrm>
            <a:off x="463550" y="692150"/>
            <a:ext cx="7924800" cy="5410200"/>
          </a:xfrm>
        </p:spPr>
        <p:txBody>
          <a:bodyPr/>
          <a:lstStyle/>
          <a:p>
            <a:pPr eaLnBrk="1" hangingPunct="1"/>
            <a:r>
              <a:rPr lang="en-US" sz="3000" smtClean="0"/>
              <a:t>Recall that the </a:t>
            </a:r>
            <a:r>
              <a:rPr lang="en-US" sz="3000" i="1" smtClean="0"/>
              <a:t>F</a:t>
            </a:r>
            <a:r>
              <a:rPr lang="en-US" sz="3000" smtClean="0"/>
              <a:t> point </a:t>
            </a:r>
            <a:r>
              <a:rPr lang="en-US" sz="3000" i="1" smtClean="0"/>
              <a:t>F</a:t>
            </a:r>
            <a:r>
              <a:rPr lang="en-US" sz="3000" baseline="-25000" smtClean="0">
                <a:latin typeface="Symbol" pitchFamily="18" charset="2"/>
              </a:rPr>
              <a:t>a</a:t>
            </a:r>
            <a:r>
              <a:rPr lang="en-US" sz="3000" smtClean="0"/>
              <a:t> is the point on the horizontal axis under the curve of the </a:t>
            </a:r>
            <a:r>
              <a:rPr lang="en-US" sz="3000" i="1" smtClean="0"/>
              <a:t>F</a:t>
            </a:r>
            <a:r>
              <a:rPr lang="en-US" sz="3000" smtClean="0"/>
              <a:t> distribution that gives a right-hand tail area equal to </a:t>
            </a:r>
            <a:r>
              <a:rPr lang="en-US" sz="3000" smtClean="0">
                <a:latin typeface="Symbol" pitchFamily="18" charset="2"/>
              </a:rPr>
              <a:t>a</a:t>
            </a:r>
            <a:endParaRPr lang="en-US" sz="3000" smtClean="0"/>
          </a:p>
          <a:p>
            <a:pPr lvl="1" eaLnBrk="1" hangingPunct="1"/>
            <a:r>
              <a:rPr lang="en-US" smtClean="0"/>
              <a:t>The value of </a:t>
            </a:r>
            <a:r>
              <a:rPr lang="en-US" i="1" smtClean="0"/>
              <a:t>F</a:t>
            </a:r>
            <a:r>
              <a:rPr lang="en-US" baseline="-25000" smtClean="0">
                <a:latin typeface="Symbol" pitchFamily="18" charset="2"/>
              </a:rPr>
              <a:t>a</a:t>
            </a:r>
            <a:r>
              <a:rPr lang="en-US" smtClean="0"/>
              <a:t> depends on </a:t>
            </a:r>
            <a:r>
              <a:rPr lang="en-US" smtClean="0">
                <a:latin typeface="Symbol" pitchFamily="18" charset="2"/>
              </a:rPr>
              <a:t>a</a:t>
            </a:r>
            <a:r>
              <a:rPr lang="en-US" smtClean="0"/>
              <a:t> (the size of the right-hand tail area) and </a:t>
            </a:r>
            <a:r>
              <a:rPr lang="en-US" i="1" smtClean="0"/>
              <a:t>df</a:t>
            </a:r>
            <a:r>
              <a:rPr lang="en-US" baseline="-25000" smtClean="0"/>
              <a:t>1</a:t>
            </a:r>
            <a:r>
              <a:rPr lang="en-US" smtClean="0"/>
              <a:t> and </a:t>
            </a:r>
            <a:r>
              <a:rPr lang="en-US" i="1" smtClean="0"/>
              <a:t>df</a:t>
            </a:r>
            <a:r>
              <a:rPr lang="en-US" baseline="-25000" smtClean="0"/>
              <a:t>2</a:t>
            </a:r>
            <a:endParaRPr lang="en-US" smtClean="0"/>
          </a:p>
          <a:p>
            <a:pPr lvl="1" eaLnBrk="1" hangingPunct="1"/>
            <a:r>
              <a:rPr lang="en-US" smtClean="0"/>
              <a:t>Different </a:t>
            </a:r>
            <a:r>
              <a:rPr lang="en-US" i="1" smtClean="0"/>
              <a:t>F</a:t>
            </a:r>
            <a:r>
              <a:rPr lang="en-US" smtClean="0"/>
              <a:t> tables for different values of </a:t>
            </a:r>
            <a:r>
              <a:rPr lang="en-US" smtClean="0">
                <a:latin typeface="Symbol" pitchFamily="18" charset="2"/>
              </a:rPr>
              <a:t>a</a:t>
            </a:r>
            <a:endParaRPr lang="en-US" smtClean="0"/>
          </a:p>
          <a:p>
            <a:pPr lvl="1" eaLnBrk="1" hangingPunct="1"/>
            <a:r>
              <a:rPr lang="en-US" smtClean="0"/>
              <a:t>See: </a:t>
            </a:r>
          </a:p>
          <a:p>
            <a:pPr lvl="2" eaLnBrk="1" hangingPunct="1">
              <a:buClr>
                <a:srgbClr val="CC0000"/>
              </a:buClr>
            </a:pPr>
            <a:r>
              <a:rPr lang="en-US" sz="2600" smtClean="0">
                <a:hlinkClick r:id="rId2" action="ppaction://hlinksldjump" tooltip="Click to see table"/>
              </a:rPr>
              <a:t>Table A.6 for </a:t>
            </a:r>
            <a:r>
              <a:rPr lang="en-US" sz="2600" smtClean="0">
                <a:latin typeface="Symbol" pitchFamily="18" charset="2"/>
                <a:hlinkClick r:id="rId2" action="ppaction://hlinksldjump" tooltip="Click to see table"/>
              </a:rPr>
              <a:t>a</a:t>
            </a:r>
            <a:r>
              <a:rPr lang="en-US" sz="2600" smtClean="0">
                <a:hlinkClick r:id="rId2" action="ppaction://hlinksldjump" tooltip="Click to see table"/>
              </a:rPr>
              <a:t> = 0.10</a:t>
            </a:r>
            <a:endParaRPr lang="en-US" sz="2600" smtClean="0"/>
          </a:p>
          <a:p>
            <a:pPr lvl="2" eaLnBrk="1" hangingPunct="1">
              <a:buClr>
                <a:srgbClr val="CC0000"/>
              </a:buClr>
            </a:pPr>
            <a:r>
              <a:rPr lang="en-US" sz="2600" smtClean="0">
                <a:hlinkClick r:id="rId3" action="ppaction://hlinksldjump" tooltip="Click to see table"/>
              </a:rPr>
              <a:t>Table A.7 for </a:t>
            </a:r>
            <a:r>
              <a:rPr lang="en-US" sz="2600" smtClean="0">
                <a:latin typeface="Symbol" pitchFamily="18" charset="2"/>
                <a:hlinkClick r:id="rId3" action="ppaction://hlinksldjump" tooltip="Click to see table"/>
              </a:rPr>
              <a:t>a</a:t>
            </a:r>
            <a:r>
              <a:rPr lang="en-US" sz="2600" smtClean="0">
                <a:hlinkClick r:id="rId3" action="ppaction://hlinksldjump" tooltip="Click to see table"/>
              </a:rPr>
              <a:t> = 0.05</a:t>
            </a:r>
            <a:endParaRPr lang="en-US" sz="2600" smtClean="0"/>
          </a:p>
          <a:p>
            <a:pPr lvl="2" eaLnBrk="1" hangingPunct="1">
              <a:buClr>
                <a:srgbClr val="CC0000"/>
              </a:buClr>
            </a:pPr>
            <a:r>
              <a:rPr lang="en-US" sz="2600" smtClean="0">
                <a:hlinkClick r:id="rId3" action="ppaction://hlinksldjump" tooltip="Click to see table"/>
              </a:rPr>
              <a:t>Table A.8 for </a:t>
            </a:r>
            <a:r>
              <a:rPr lang="en-US" sz="2600" smtClean="0">
                <a:latin typeface="Symbol" pitchFamily="18" charset="2"/>
                <a:hlinkClick r:id="rId3" action="ppaction://hlinksldjump" tooltip="Click to see table"/>
              </a:rPr>
              <a:t>a</a:t>
            </a:r>
            <a:r>
              <a:rPr lang="en-US" sz="2600" smtClean="0">
                <a:hlinkClick r:id="rId3" action="ppaction://hlinksldjump" tooltip="Click to see table"/>
              </a:rPr>
              <a:t> = 0.025</a:t>
            </a:r>
            <a:endParaRPr lang="en-US" sz="2600" smtClean="0"/>
          </a:p>
          <a:p>
            <a:pPr lvl="2" eaLnBrk="1" hangingPunct="1">
              <a:buClr>
                <a:srgbClr val="CC0000"/>
              </a:buClr>
            </a:pPr>
            <a:r>
              <a:rPr lang="en-US" sz="2600" smtClean="0">
                <a:hlinkClick r:id="rId4" action="ppaction://hlinksldjump" tooltip="Click to see table"/>
              </a:rPr>
              <a:t>Table A.9 for </a:t>
            </a:r>
            <a:r>
              <a:rPr lang="en-US" sz="2600" smtClean="0">
                <a:latin typeface="Symbol" pitchFamily="18" charset="2"/>
                <a:hlinkClick r:id="rId4" action="ppaction://hlinksldjump" tooltip="Click to see table"/>
              </a:rPr>
              <a:t>a</a:t>
            </a:r>
            <a:r>
              <a:rPr lang="en-US" sz="2600" smtClean="0">
                <a:hlinkClick r:id="rId4" action="ppaction://hlinksldjump" tooltip="Click to see table"/>
              </a:rPr>
              <a:t> = 0.01</a:t>
            </a:r>
            <a:endParaRPr lang="en-US" sz="2600" smtClean="0"/>
          </a:p>
        </p:txBody>
      </p:sp>
      <p:sp>
        <p:nvSpPr>
          <p:cNvPr id="686083" name="Slide Number Placeholder 4"/>
          <p:cNvSpPr>
            <a:spLocks noGrp="1"/>
          </p:cNvSpPr>
          <p:nvPr>
            <p:ph type="sldNum" sz="quarter" idx="10"/>
          </p:nvPr>
        </p:nvSpPr>
        <p:spPr>
          <a:noFill/>
        </p:spPr>
        <p:txBody>
          <a:bodyPr/>
          <a:lstStyle/>
          <a:p>
            <a:r>
              <a:rPr lang="en-US" smtClean="0">
                <a:latin typeface="Arial" charset="0"/>
              </a:rPr>
              <a:t>9-</a:t>
            </a:r>
            <a:fld id="{BE4DB180-4D51-4CEE-8B85-20B4CBF4DB3D}" type="slidenum">
              <a:rPr lang="en-US" smtClean="0">
                <a:latin typeface="Arial" charset="0"/>
              </a:rPr>
              <a:pPr/>
              <a:t>46</a:t>
            </a:fld>
            <a:endParaRPr lang="en-US" smtClean="0">
              <a:latin typeface="Arial" charset="0"/>
            </a:endParaRPr>
          </a:p>
        </p:txBody>
      </p:sp>
      <p:pic>
        <p:nvPicPr>
          <p:cNvPr id="686084" name="Picture 5" descr="table 9.4.JPG"/>
          <p:cNvPicPr>
            <a:picLocks noChangeAspect="1"/>
          </p:cNvPicPr>
          <p:nvPr/>
        </p:nvPicPr>
        <p:blipFill>
          <a:blip r:embed="rId5"/>
          <a:srcRect/>
          <a:stretch>
            <a:fillRect/>
          </a:stretch>
        </p:blipFill>
        <p:spPr bwMode="auto">
          <a:xfrm>
            <a:off x="5635625" y="2924175"/>
            <a:ext cx="3473450" cy="3573463"/>
          </a:xfrm>
          <a:prstGeom prst="rect">
            <a:avLst/>
          </a:prstGeom>
          <a:noFill/>
          <a:ln w="9525">
            <a:noFill/>
            <a:miter lim="800000"/>
            <a:headEnd/>
            <a:tailEnd/>
          </a:ln>
        </p:spPr>
      </p:pic>
      <p:sp>
        <p:nvSpPr>
          <p:cNvPr id="686085" name="TextBox 6"/>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L06</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p:cNvSpPr>
            <a:spLocks noGrp="1" noChangeArrowheads="1"/>
          </p:cNvSpPr>
          <p:nvPr>
            <p:ph type="title"/>
          </p:nvPr>
        </p:nvSpPr>
        <p:spPr>
          <a:xfrm>
            <a:off x="608428" y="0"/>
            <a:ext cx="7924800" cy="914400"/>
          </a:xfrm>
        </p:spPr>
        <p:txBody>
          <a:bodyPr/>
          <a:lstStyle/>
          <a:p>
            <a:pPr eaLnBrk="1" hangingPunct="1">
              <a:defRPr/>
            </a:pPr>
            <a:r>
              <a:rPr lang="en-US" sz="3600"/>
              <a:t>Testing Two Population Variances</a:t>
            </a:r>
            <a:br>
              <a:rPr lang="en-US" sz="3600"/>
            </a:br>
            <a:r>
              <a:rPr lang="en-US" sz="2400"/>
              <a:t>(One-Tailed </a:t>
            </a:r>
            <a:r>
              <a:rPr lang="en-US" sz="2400" b="1"/>
              <a:t>&gt;</a:t>
            </a:r>
            <a:r>
              <a:rPr lang="en-US" sz="2400"/>
              <a:t> Alternative)</a:t>
            </a:r>
          </a:p>
        </p:txBody>
      </p:sp>
      <p:sp>
        <p:nvSpPr>
          <p:cNvPr id="687106" name="Rectangle 3"/>
          <p:cNvSpPr>
            <a:spLocks noGrp="1" noChangeArrowheads="1"/>
          </p:cNvSpPr>
          <p:nvPr>
            <p:ph idx="1"/>
          </p:nvPr>
        </p:nvSpPr>
        <p:spPr>
          <a:xfrm>
            <a:off x="636588" y="1066800"/>
            <a:ext cx="7924800" cy="5410200"/>
          </a:xfrm>
        </p:spPr>
        <p:txBody>
          <a:bodyPr/>
          <a:lstStyle/>
          <a:p>
            <a:pPr eaLnBrk="1" hangingPunct="1"/>
            <a:r>
              <a:rPr lang="en-US" smtClean="0"/>
              <a:t>Independent samples from two normal populations</a:t>
            </a:r>
          </a:p>
          <a:p>
            <a:pPr eaLnBrk="1" hangingPunct="1"/>
            <a:r>
              <a:rPr lang="en-US" smtClean="0"/>
              <a:t>Test </a:t>
            </a:r>
            <a:r>
              <a:rPr lang="en-US" smtClean="0">
                <a:solidFill>
                  <a:srgbClr val="CC0000"/>
                </a:solidFill>
              </a:rPr>
              <a:t>H</a:t>
            </a:r>
            <a:r>
              <a:rPr lang="en-US" baseline="-25000" smtClean="0">
                <a:solidFill>
                  <a:srgbClr val="CC0000"/>
                </a:solidFill>
              </a:rPr>
              <a:t>0</a:t>
            </a:r>
            <a:r>
              <a:rPr lang="en-US" smtClean="0">
                <a:solidFill>
                  <a:srgbClr val="CC0000"/>
                </a:solidFill>
              </a:rPr>
              <a:t>: </a:t>
            </a:r>
            <a:r>
              <a:rPr lang="en-US" smtClean="0">
                <a:solidFill>
                  <a:srgbClr val="CC0000"/>
                </a:solidFill>
                <a:latin typeface="Symbol" pitchFamily="18" charset="2"/>
              </a:rPr>
              <a:t>s</a:t>
            </a:r>
            <a:r>
              <a:rPr lang="en-US" baseline="-25000" smtClean="0">
                <a:solidFill>
                  <a:srgbClr val="CC0000"/>
                </a:solidFill>
              </a:rPr>
              <a:t>1</a:t>
            </a:r>
            <a:r>
              <a:rPr lang="en-US" baseline="30000" smtClean="0">
                <a:solidFill>
                  <a:srgbClr val="CC0000"/>
                </a:solidFill>
              </a:rPr>
              <a:t>2</a:t>
            </a:r>
            <a:r>
              <a:rPr lang="en-US" smtClean="0">
                <a:solidFill>
                  <a:srgbClr val="CC0000"/>
                </a:solidFill>
              </a:rPr>
              <a:t> = </a:t>
            </a:r>
            <a:r>
              <a:rPr lang="en-US" smtClean="0">
                <a:solidFill>
                  <a:srgbClr val="CC0000"/>
                </a:solidFill>
                <a:latin typeface="Symbol" pitchFamily="18" charset="2"/>
              </a:rPr>
              <a:t>s</a:t>
            </a:r>
            <a:r>
              <a:rPr lang="en-US" baseline="-25000" smtClean="0">
                <a:solidFill>
                  <a:srgbClr val="CC0000"/>
                </a:solidFill>
              </a:rPr>
              <a:t>2</a:t>
            </a:r>
            <a:r>
              <a:rPr lang="en-US" baseline="30000" smtClean="0">
                <a:solidFill>
                  <a:srgbClr val="CC0000"/>
                </a:solidFill>
              </a:rPr>
              <a:t>2</a:t>
            </a:r>
            <a:r>
              <a:rPr lang="en-US" smtClean="0">
                <a:solidFill>
                  <a:srgbClr val="CC0000"/>
                </a:solidFill>
              </a:rPr>
              <a:t> versus H</a:t>
            </a:r>
            <a:r>
              <a:rPr lang="en-US" baseline="-25000" smtClean="0">
                <a:solidFill>
                  <a:srgbClr val="CC0000"/>
                </a:solidFill>
              </a:rPr>
              <a:t>a</a:t>
            </a:r>
            <a:r>
              <a:rPr lang="en-US" smtClean="0">
                <a:solidFill>
                  <a:srgbClr val="CC0000"/>
                </a:solidFill>
              </a:rPr>
              <a:t>: </a:t>
            </a:r>
            <a:r>
              <a:rPr lang="en-US" smtClean="0">
                <a:solidFill>
                  <a:srgbClr val="CC0000"/>
                </a:solidFill>
                <a:latin typeface="Symbol" pitchFamily="18" charset="2"/>
              </a:rPr>
              <a:t>s</a:t>
            </a:r>
            <a:r>
              <a:rPr lang="en-US" baseline="-25000" smtClean="0">
                <a:solidFill>
                  <a:srgbClr val="CC0000"/>
                </a:solidFill>
              </a:rPr>
              <a:t>1</a:t>
            </a:r>
            <a:r>
              <a:rPr lang="en-US" baseline="30000" smtClean="0">
                <a:solidFill>
                  <a:srgbClr val="CC0000"/>
                </a:solidFill>
              </a:rPr>
              <a:t>2</a:t>
            </a:r>
            <a:r>
              <a:rPr lang="en-US" smtClean="0">
                <a:solidFill>
                  <a:srgbClr val="CC0000"/>
                </a:solidFill>
              </a:rPr>
              <a:t> </a:t>
            </a:r>
            <a:r>
              <a:rPr lang="en-US" b="1" smtClean="0">
                <a:solidFill>
                  <a:srgbClr val="CC0000"/>
                </a:solidFill>
              </a:rPr>
              <a:t>&gt;</a:t>
            </a:r>
            <a:r>
              <a:rPr lang="en-US" smtClean="0">
                <a:solidFill>
                  <a:srgbClr val="CC0000"/>
                </a:solidFill>
              </a:rPr>
              <a:t> </a:t>
            </a:r>
            <a:r>
              <a:rPr lang="en-US" smtClean="0">
                <a:solidFill>
                  <a:srgbClr val="CC0000"/>
                </a:solidFill>
                <a:latin typeface="Symbol" pitchFamily="18" charset="2"/>
              </a:rPr>
              <a:t>s</a:t>
            </a:r>
            <a:r>
              <a:rPr lang="en-US" baseline="-25000" smtClean="0">
                <a:solidFill>
                  <a:srgbClr val="CC0000"/>
                </a:solidFill>
              </a:rPr>
              <a:t>2</a:t>
            </a:r>
            <a:r>
              <a:rPr lang="en-US" baseline="30000" smtClean="0">
                <a:solidFill>
                  <a:srgbClr val="CC0000"/>
                </a:solidFill>
              </a:rPr>
              <a:t>2</a:t>
            </a:r>
            <a:endParaRPr lang="en-US" smtClean="0">
              <a:solidFill>
                <a:srgbClr val="CC0000"/>
              </a:solidFill>
            </a:endParaRPr>
          </a:p>
          <a:p>
            <a:pPr eaLnBrk="1" hangingPunct="1"/>
            <a:r>
              <a:rPr lang="en-US" smtClean="0"/>
              <a:t>Use the test statistic </a:t>
            </a:r>
            <a:r>
              <a:rPr lang="en-US" i="1" smtClean="0"/>
              <a:t>F</a:t>
            </a:r>
            <a:r>
              <a:rPr lang="en-US" smtClean="0"/>
              <a:t> = </a:t>
            </a:r>
            <a:r>
              <a:rPr lang="en-US" i="1" smtClean="0"/>
              <a:t>s</a:t>
            </a:r>
            <a:r>
              <a:rPr lang="en-US" baseline="-25000" smtClean="0"/>
              <a:t>1</a:t>
            </a:r>
            <a:r>
              <a:rPr lang="en-US" baseline="30000" smtClean="0"/>
              <a:t>2</a:t>
            </a:r>
            <a:r>
              <a:rPr lang="en-US" smtClean="0"/>
              <a:t>/</a:t>
            </a:r>
            <a:r>
              <a:rPr lang="en-US" i="1" smtClean="0"/>
              <a:t>s</a:t>
            </a:r>
            <a:r>
              <a:rPr lang="en-US" baseline="-25000" smtClean="0"/>
              <a:t>2</a:t>
            </a:r>
            <a:r>
              <a:rPr lang="en-US" baseline="30000" smtClean="0"/>
              <a:t>2</a:t>
            </a:r>
            <a:endParaRPr lang="en-US" smtClean="0"/>
          </a:p>
          <a:p>
            <a:pPr lvl="1" eaLnBrk="1" hangingPunct="1"/>
            <a:r>
              <a:rPr lang="en-US" smtClean="0"/>
              <a:t>The p-value is the area to the right of this value of </a:t>
            </a:r>
            <a:r>
              <a:rPr lang="en-US" i="1" smtClean="0"/>
              <a:t>F</a:t>
            </a:r>
            <a:r>
              <a:rPr lang="en-US" smtClean="0"/>
              <a:t> under the </a:t>
            </a:r>
            <a:r>
              <a:rPr lang="en-US" i="1" smtClean="0"/>
              <a:t>F</a:t>
            </a:r>
            <a:r>
              <a:rPr lang="en-US" smtClean="0"/>
              <a:t> curve having </a:t>
            </a:r>
            <a:r>
              <a:rPr lang="en-US" i="1" smtClean="0"/>
              <a:t>df</a:t>
            </a:r>
            <a:r>
              <a:rPr lang="en-US" baseline="-25000" smtClean="0"/>
              <a:t>1</a:t>
            </a:r>
            <a:r>
              <a:rPr lang="en-US" smtClean="0"/>
              <a:t> = (</a:t>
            </a:r>
            <a:r>
              <a:rPr lang="en-US" i="1" smtClean="0"/>
              <a:t>n</a:t>
            </a:r>
            <a:r>
              <a:rPr lang="en-US" baseline="-25000" smtClean="0"/>
              <a:t>1</a:t>
            </a:r>
            <a:r>
              <a:rPr lang="en-US" smtClean="0"/>
              <a:t> – 1) numerator degrees of freedom and </a:t>
            </a:r>
            <a:r>
              <a:rPr lang="en-US" i="1" smtClean="0"/>
              <a:t>df</a:t>
            </a:r>
            <a:r>
              <a:rPr lang="en-US" baseline="-25000" smtClean="0"/>
              <a:t>2</a:t>
            </a:r>
            <a:r>
              <a:rPr lang="en-US" smtClean="0"/>
              <a:t> = (</a:t>
            </a:r>
            <a:r>
              <a:rPr lang="en-US" i="1" smtClean="0"/>
              <a:t>n</a:t>
            </a:r>
            <a:r>
              <a:rPr lang="en-US" baseline="-25000" smtClean="0"/>
              <a:t>2</a:t>
            </a:r>
            <a:r>
              <a:rPr lang="en-US" smtClean="0"/>
              <a:t> – 1) denominator degrees of freedom</a:t>
            </a:r>
          </a:p>
          <a:p>
            <a:pPr lvl="1" eaLnBrk="1" hangingPunct="1"/>
            <a:r>
              <a:rPr lang="en-US" smtClean="0"/>
              <a:t>Reject H</a:t>
            </a:r>
            <a:r>
              <a:rPr lang="en-US" baseline="-25000" smtClean="0"/>
              <a:t>0</a:t>
            </a:r>
            <a:r>
              <a:rPr lang="en-US" smtClean="0"/>
              <a:t> at the </a:t>
            </a:r>
            <a:r>
              <a:rPr lang="en-US" smtClean="0">
                <a:latin typeface="Symbol" pitchFamily="18" charset="2"/>
              </a:rPr>
              <a:t>a</a:t>
            </a:r>
            <a:r>
              <a:rPr lang="en-US" smtClean="0"/>
              <a:t> significance level if:</a:t>
            </a:r>
          </a:p>
          <a:p>
            <a:pPr lvl="2" eaLnBrk="1" hangingPunct="1">
              <a:buClr>
                <a:srgbClr val="000099"/>
              </a:buClr>
            </a:pPr>
            <a:r>
              <a:rPr lang="en-US" sz="2600" i="1" smtClean="0"/>
              <a:t>F</a:t>
            </a:r>
            <a:r>
              <a:rPr lang="en-US" sz="2600" smtClean="0"/>
              <a:t> </a:t>
            </a:r>
            <a:r>
              <a:rPr lang="en-US" sz="2600" b="1" smtClean="0"/>
              <a:t>&gt;</a:t>
            </a:r>
            <a:r>
              <a:rPr lang="en-US" sz="2600" smtClean="0"/>
              <a:t> </a:t>
            </a:r>
            <a:r>
              <a:rPr lang="en-US" sz="2600" i="1" smtClean="0"/>
              <a:t>F</a:t>
            </a:r>
            <a:r>
              <a:rPr lang="en-US" sz="2600" baseline="-25000" smtClean="0">
                <a:latin typeface="Symbol" pitchFamily="18" charset="2"/>
              </a:rPr>
              <a:t>a</a:t>
            </a:r>
            <a:r>
              <a:rPr lang="en-US" sz="2600" smtClean="0"/>
              <a:t>, or </a:t>
            </a:r>
          </a:p>
          <a:p>
            <a:pPr lvl="2" eaLnBrk="1" hangingPunct="1">
              <a:buClr>
                <a:srgbClr val="000099"/>
              </a:buClr>
            </a:pPr>
            <a:r>
              <a:rPr lang="en-US" sz="2600" smtClean="0"/>
              <a:t>p-value </a:t>
            </a:r>
            <a:r>
              <a:rPr lang="en-US" sz="2600" b="1" smtClean="0"/>
              <a:t>&lt;</a:t>
            </a:r>
            <a:r>
              <a:rPr lang="en-US" sz="2600" smtClean="0"/>
              <a:t> </a:t>
            </a:r>
            <a:r>
              <a:rPr lang="en-US" sz="2600" smtClean="0">
                <a:latin typeface="Symbol" pitchFamily="18" charset="2"/>
              </a:rPr>
              <a:t>a</a:t>
            </a:r>
            <a:endParaRPr lang="en-US" sz="2600" smtClean="0"/>
          </a:p>
        </p:txBody>
      </p:sp>
      <p:sp>
        <p:nvSpPr>
          <p:cNvPr id="687107" name="Slide Number Placeholder 4"/>
          <p:cNvSpPr>
            <a:spLocks noGrp="1"/>
          </p:cNvSpPr>
          <p:nvPr>
            <p:ph type="sldNum" sz="quarter" idx="10"/>
          </p:nvPr>
        </p:nvSpPr>
        <p:spPr>
          <a:noFill/>
        </p:spPr>
        <p:txBody>
          <a:bodyPr/>
          <a:lstStyle/>
          <a:p>
            <a:r>
              <a:rPr lang="en-US" smtClean="0">
                <a:latin typeface="Arial" charset="0"/>
              </a:rPr>
              <a:t>9-</a:t>
            </a:r>
            <a:fld id="{784E2DC0-329B-4A27-97A5-A86E4875A142}" type="slidenum">
              <a:rPr lang="en-US" smtClean="0">
                <a:latin typeface="Arial" charset="0"/>
              </a:rPr>
              <a:pPr/>
              <a:t>47</a:t>
            </a:fld>
            <a:endParaRPr lang="en-US" smtClean="0">
              <a:latin typeface="Arial" charset="0"/>
            </a:endParaRPr>
          </a:p>
        </p:txBody>
      </p:sp>
      <p:pic>
        <p:nvPicPr>
          <p:cNvPr id="687108" name="Picture 5" descr="F rejection.JPG"/>
          <p:cNvPicPr>
            <a:picLocks noChangeAspect="1"/>
          </p:cNvPicPr>
          <p:nvPr/>
        </p:nvPicPr>
        <p:blipFill>
          <a:blip r:embed="rId2"/>
          <a:srcRect/>
          <a:stretch>
            <a:fillRect/>
          </a:stretch>
        </p:blipFill>
        <p:spPr bwMode="auto">
          <a:xfrm>
            <a:off x="5795963" y="4149725"/>
            <a:ext cx="2265362" cy="2420938"/>
          </a:xfrm>
          <a:prstGeom prst="rect">
            <a:avLst/>
          </a:prstGeom>
          <a:noFill/>
          <a:ln w="9525">
            <a:noFill/>
            <a:miter lim="800000"/>
            <a:headEnd/>
            <a:tailEnd/>
          </a:ln>
        </p:spPr>
      </p:pic>
      <p:sp>
        <p:nvSpPr>
          <p:cNvPr id="687109" name="TextBox 6"/>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L06</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p:cNvSpPr>
            <a:spLocks noGrp="1" noChangeArrowheads="1"/>
          </p:cNvSpPr>
          <p:nvPr>
            <p:ph type="title"/>
          </p:nvPr>
        </p:nvSpPr>
        <p:spPr>
          <a:xfrm>
            <a:off x="608428" y="0"/>
            <a:ext cx="7924800" cy="914400"/>
          </a:xfrm>
        </p:spPr>
        <p:txBody>
          <a:bodyPr/>
          <a:lstStyle/>
          <a:p>
            <a:pPr eaLnBrk="1" hangingPunct="1">
              <a:defRPr/>
            </a:pPr>
            <a:r>
              <a:rPr lang="en-US" sz="3600"/>
              <a:t>Testing Two Population Variances</a:t>
            </a:r>
            <a:br>
              <a:rPr lang="en-US" sz="3600"/>
            </a:br>
            <a:r>
              <a:rPr lang="en-US" sz="2400"/>
              <a:t>(One-Tailed </a:t>
            </a:r>
            <a:r>
              <a:rPr lang="en-US" sz="2400" b="1"/>
              <a:t>&lt;</a:t>
            </a:r>
            <a:r>
              <a:rPr lang="en-US" sz="2400"/>
              <a:t> Alternative)</a:t>
            </a:r>
          </a:p>
        </p:txBody>
      </p:sp>
      <p:sp>
        <p:nvSpPr>
          <p:cNvPr id="688130" name="Rectangle 3"/>
          <p:cNvSpPr>
            <a:spLocks noGrp="1" noChangeArrowheads="1"/>
          </p:cNvSpPr>
          <p:nvPr>
            <p:ph idx="1"/>
          </p:nvPr>
        </p:nvSpPr>
        <p:spPr>
          <a:xfrm>
            <a:off x="636588" y="1066800"/>
            <a:ext cx="7924800" cy="5410200"/>
          </a:xfrm>
        </p:spPr>
        <p:txBody>
          <a:bodyPr/>
          <a:lstStyle/>
          <a:p>
            <a:pPr eaLnBrk="1" hangingPunct="1"/>
            <a:r>
              <a:rPr lang="en-US" smtClean="0"/>
              <a:t>Independent samples from two normal populations</a:t>
            </a:r>
          </a:p>
          <a:p>
            <a:pPr eaLnBrk="1" hangingPunct="1"/>
            <a:r>
              <a:rPr lang="en-US" smtClean="0"/>
              <a:t>Test </a:t>
            </a:r>
            <a:r>
              <a:rPr lang="en-US" smtClean="0">
                <a:solidFill>
                  <a:srgbClr val="CC0000"/>
                </a:solidFill>
              </a:rPr>
              <a:t>H</a:t>
            </a:r>
            <a:r>
              <a:rPr lang="en-US" baseline="-25000" smtClean="0">
                <a:solidFill>
                  <a:srgbClr val="CC0000"/>
                </a:solidFill>
              </a:rPr>
              <a:t>0</a:t>
            </a:r>
            <a:r>
              <a:rPr lang="en-US" smtClean="0">
                <a:solidFill>
                  <a:srgbClr val="CC0000"/>
                </a:solidFill>
              </a:rPr>
              <a:t>: </a:t>
            </a:r>
            <a:r>
              <a:rPr lang="en-US" smtClean="0">
                <a:solidFill>
                  <a:srgbClr val="CC0000"/>
                </a:solidFill>
                <a:latin typeface="Symbol" pitchFamily="18" charset="2"/>
              </a:rPr>
              <a:t>s</a:t>
            </a:r>
            <a:r>
              <a:rPr lang="en-US" baseline="-25000" smtClean="0">
                <a:solidFill>
                  <a:srgbClr val="CC0000"/>
                </a:solidFill>
              </a:rPr>
              <a:t>1</a:t>
            </a:r>
            <a:r>
              <a:rPr lang="en-US" baseline="30000" smtClean="0">
                <a:solidFill>
                  <a:srgbClr val="CC0000"/>
                </a:solidFill>
              </a:rPr>
              <a:t>2</a:t>
            </a:r>
            <a:r>
              <a:rPr lang="en-US" smtClean="0">
                <a:solidFill>
                  <a:srgbClr val="CC0000"/>
                </a:solidFill>
              </a:rPr>
              <a:t> = </a:t>
            </a:r>
            <a:r>
              <a:rPr lang="en-US" smtClean="0">
                <a:solidFill>
                  <a:srgbClr val="CC0000"/>
                </a:solidFill>
                <a:latin typeface="Symbol" pitchFamily="18" charset="2"/>
              </a:rPr>
              <a:t>s</a:t>
            </a:r>
            <a:r>
              <a:rPr lang="en-US" baseline="-25000" smtClean="0">
                <a:solidFill>
                  <a:srgbClr val="CC0000"/>
                </a:solidFill>
              </a:rPr>
              <a:t>2</a:t>
            </a:r>
            <a:r>
              <a:rPr lang="en-US" baseline="30000" smtClean="0">
                <a:solidFill>
                  <a:srgbClr val="CC0000"/>
                </a:solidFill>
              </a:rPr>
              <a:t>2</a:t>
            </a:r>
            <a:r>
              <a:rPr lang="en-US" smtClean="0">
                <a:solidFill>
                  <a:srgbClr val="CC0000"/>
                </a:solidFill>
              </a:rPr>
              <a:t> versus H</a:t>
            </a:r>
            <a:r>
              <a:rPr lang="en-US" baseline="-25000" smtClean="0">
                <a:solidFill>
                  <a:srgbClr val="CC0000"/>
                </a:solidFill>
              </a:rPr>
              <a:t>a</a:t>
            </a:r>
            <a:r>
              <a:rPr lang="en-US" smtClean="0">
                <a:solidFill>
                  <a:srgbClr val="CC0000"/>
                </a:solidFill>
              </a:rPr>
              <a:t>: </a:t>
            </a:r>
            <a:r>
              <a:rPr lang="en-US" smtClean="0">
                <a:solidFill>
                  <a:srgbClr val="CC0000"/>
                </a:solidFill>
                <a:latin typeface="Symbol" pitchFamily="18" charset="2"/>
              </a:rPr>
              <a:t>s</a:t>
            </a:r>
            <a:r>
              <a:rPr lang="en-US" baseline="-25000" smtClean="0">
                <a:solidFill>
                  <a:srgbClr val="CC0000"/>
                </a:solidFill>
              </a:rPr>
              <a:t>1</a:t>
            </a:r>
            <a:r>
              <a:rPr lang="en-US" baseline="30000" smtClean="0">
                <a:solidFill>
                  <a:srgbClr val="CC0000"/>
                </a:solidFill>
              </a:rPr>
              <a:t>2</a:t>
            </a:r>
            <a:r>
              <a:rPr lang="en-US" smtClean="0">
                <a:solidFill>
                  <a:srgbClr val="CC0000"/>
                </a:solidFill>
              </a:rPr>
              <a:t> </a:t>
            </a:r>
            <a:r>
              <a:rPr lang="en-US" b="1" smtClean="0">
                <a:solidFill>
                  <a:srgbClr val="CC0000"/>
                </a:solidFill>
              </a:rPr>
              <a:t>&lt;</a:t>
            </a:r>
            <a:r>
              <a:rPr lang="en-US" smtClean="0">
                <a:solidFill>
                  <a:srgbClr val="CC0000"/>
                </a:solidFill>
              </a:rPr>
              <a:t> </a:t>
            </a:r>
            <a:r>
              <a:rPr lang="en-US" smtClean="0">
                <a:solidFill>
                  <a:srgbClr val="CC0000"/>
                </a:solidFill>
                <a:latin typeface="Symbol" pitchFamily="18" charset="2"/>
              </a:rPr>
              <a:t>s</a:t>
            </a:r>
            <a:r>
              <a:rPr lang="en-US" baseline="-25000" smtClean="0">
                <a:solidFill>
                  <a:srgbClr val="CC0000"/>
                </a:solidFill>
              </a:rPr>
              <a:t>2</a:t>
            </a:r>
            <a:r>
              <a:rPr lang="en-US" baseline="30000" smtClean="0">
                <a:solidFill>
                  <a:srgbClr val="CC0000"/>
                </a:solidFill>
              </a:rPr>
              <a:t>2</a:t>
            </a:r>
            <a:endParaRPr lang="en-US" smtClean="0">
              <a:solidFill>
                <a:srgbClr val="CC0000"/>
              </a:solidFill>
            </a:endParaRPr>
          </a:p>
          <a:p>
            <a:pPr eaLnBrk="1" hangingPunct="1"/>
            <a:r>
              <a:rPr lang="en-US" smtClean="0"/>
              <a:t>Use the test statistic </a:t>
            </a:r>
            <a:r>
              <a:rPr lang="en-US" i="1" smtClean="0"/>
              <a:t>F</a:t>
            </a:r>
            <a:r>
              <a:rPr lang="en-US" smtClean="0"/>
              <a:t> = </a:t>
            </a:r>
            <a:r>
              <a:rPr lang="en-US" i="1" smtClean="0"/>
              <a:t>s</a:t>
            </a:r>
            <a:r>
              <a:rPr lang="en-US" baseline="-25000" smtClean="0"/>
              <a:t>2</a:t>
            </a:r>
            <a:r>
              <a:rPr lang="en-US" baseline="30000" smtClean="0"/>
              <a:t>2</a:t>
            </a:r>
            <a:r>
              <a:rPr lang="en-US" smtClean="0"/>
              <a:t>/</a:t>
            </a:r>
            <a:r>
              <a:rPr lang="en-US" i="1" smtClean="0"/>
              <a:t>s</a:t>
            </a:r>
            <a:r>
              <a:rPr lang="en-US" baseline="-25000" smtClean="0"/>
              <a:t>1</a:t>
            </a:r>
            <a:r>
              <a:rPr lang="en-US" baseline="30000" smtClean="0"/>
              <a:t>2</a:t>
            </a:r>
            <a:endParaRPr lang="en-US" smtClean="0"/>
          </a:p>
          <a:p>
            <a:pPr lvl="1" eaLnBrk="1" hangingPunct="1"/>
            <a:r>
              <a:rPr lang="en-US" smtClean="0"/>
              <a:t>The p-value is the area to the right of this value of </a:t>
            </a:r>
            <a:r>
              <a:rPr lang="en-US" i="1" smtClean="0"/>
              <a:t>F</a:t>
            </a:r>
            <a:r>
              <a:rPr lang="en-US" smtClean="0"/>
              <a:t> under the </a:t>
            </a:r>
            <a:r>
              <a:rPr lang="en-US" i="1" smtClean="0"/>
              <a:t>F</a:t>
            </a:r>
            <a:r>
              <a:rPr lang="en-US" smtClean="0"/>
              <a:t> curve having </a:t>
            </a:r>
            <a:r>
              <a:rPr lang="en-US" i="1" smtClean="0"/>
              <a:t>df</a:t>
            </a:r>
            <a:r>
              <a:rPr lang="en-US" baseline="-25000" smtClean="0"/>
              <a:t>1</a:t>
            </a:r>
            <a:r>
              <a:rPr lang="en-US" smtClean="0"/>
              <a:t> = (</a:t>
            </a:r>
            <a:r>
              <a:rPr lang="en-US" i="1" smtClean="0"/>
              <a:t>n</a:t>
            </a:r>
            <a:r>
              <a:rPr lang="en-US" baseline="-25000" smtClean="0"/>
              <a:t>1</a:t>
            </a:r>
            <a:r>
              <a:rPr lang="en-US" smtClean="0"/>
              <a:t> – 1) numerator degrees of freedom and </a:t>
            </a:r>
            <a:r>
              <a:rPr lang="en-US" i="1" smtClean="0"/>
              <a:t>df</a:t>
            </a:r>
            <a:r>
              <a:rPr lang="en-US" baseline="-25000" smtClean="0"/>
              <a:t>2</a:t>
            </a:r>
            <a:r>
              <a:rPr lang="en-US" smtClean="0"/>
              <a:t> = (</a:t>
            </a:r>
            <a:r>
              <a:rPr lang="en-US" i="1" smtClean="0"/>
              <a:t>n</a:t>
            </a:r>
            <a:r>
              <a:rPr lang="en-US" baseline="-25000" smtClean="0"/>
              <a:t>2</a:t>
            </a:r>
            <a:r>
              <a:rPr lang="en-US" smtClean="0"/>
              <a:t> – 1) denominator degrees of freedom</a:t>
            </a:r>
          </a:p>
          <a:p>
            <a:pPr lvl="1" eaLnBrk="1" hangingPunct="1"/>
            <a:r>
              <a:rPr lang="en-US" smtClean="0"/>
              <a:t>Reject H</a:t>
            </a:r>
            <a:r>
              <a:rPr lang="en-US" baseline="-25000" smtClean="0"/>
              <a:t>0</a:t>
            </a:r>
            <a:r>
              <a:rPr lang="en-US" smtClean="0"/>
              <a:t> at the </a:t>
            </a:r>
            <a:r>
              <a:rPr lang="en-US" smtClean="0">
                <a:latin typeface="Symbol" pitchFamily="18" charset="2"/>
              </a:rPr>
              <a:t>a</a:t>
            </a:r>
            <a:r>
              <a:rPr lang="en-US" smtClean="0"/>
              <a:t> significance level if:</a:t>
            </a:r>
          </a:p>
          <a:p>
            <a:pPr lvl="1" eaLnBrk="1" hangingPunct="1">
              <a:buClr>
                <a:srgbClr val="000099"/>
              </a:buClr>
            </a:pPr>
            <a:r>
              <a:rPr lang="en-US" sz="2600" i="1" smtClean="0"/>
              <a:t>F</a:t>
            </a:r>
            <a:r>
              <a:rPr lang="en-US" sz="2600" smtClean="0"/>
              <a:t> </a:t>
            </a:r>
            <a:r>
              <a:rPr lang="en-US" sz="2600" b="1" smtClean="0"/>
              <a:t>&gt;</a:t>
            </a:r>
            <a:r>
              <a:rPr lang="en-US" sz="2600" smtClean="0"/>
              <a:t> </a:t>
            </a:r>
            <a:r>
              <a:rPr lang="en-US" sz="2600" i="1" smtClean="0"/>
              <a:t>F</a:t>
            </a:r>
            <a:r>
              <a:rPr lang="en-US" sz="2600" baseline="-25000" smtClean="0">
                <a:latin typeface="Symbol" pitchFamily="18" charset="2"/>
              </a:rPr>
              <a:t>a</a:t>
            </a:r>
            <a:r>
              <a:rPr lang="en-US" sz="2600" smtClean="0"/>
              <a:t>, or </a:t>
            </a:r>
          </a:p>
          <a:p>
            <a:pPr lvl="1" eaLnBrk="1" hangingPunct="1">
              <a:buClr>
                <a:srgbClr val="000099"/>
              </a:buClr>
            </a:pPr>
            <a:r>
              <a:rPr lang="en-US" sz="2600" smtClean="0"/>
              <a:t>p-value </a:t>
            </a:r>
            <a:r>
              <a:rPr lang="en-US" sz="2600" b="1" smtClean="0"/>
              <a:t>&lt;</a:t>
            </a:r>
            <a:r>
              <a:rPr lang="en-US" sz="2600" smtClean="0"/>
              <a:t> </a:t>
            </a:r>
            <a:r>
              <a:rPr lang="en-US" sz="2600" smtClean="0">
                <a:latin typeface="Symbol" pitchFamily="18" charset="2"/>
              </a:rPr>
              <a:t>a</a:t>
            </a:r>
            <a:endParaRPr lang="en-US" sz="2600" smtClean="0"/>
          </a:p>
        </p:txBody>
      </p:sp>
      <p:sp>
        <p:nvSpPr>
          <p:cNvPr id="688131" name="Slide Number Placeholder 4"/>
          <p:cNvSpPr>
            <a:spLocks noGrp="1"/>
          </p:cNvSpPr>
          <p:nvPr>
            <p:ph type="sldNum" sz="quarter" idx="10"/>
          </p:nvPr>
        </p:nvSpPr>
        <p:spPr>
          <a:noFill/>
        </p:spPr>
        <p:txBody>
          <a:bodyPr/>
          <a:lstStyle/>
          <a:p>
            <a:r>
              <a:rPr lang="en-US" smtClean="0">
                <a:latin typeface="Arial" charset="0"/>
              </a:rPr>
              <a:t>9-</a:t>
            </a:r>
            <a:fld id="{10FF95C8-0684-4B22-985D-6E5C63B4F8A3}" type="slidenum">
              <a:rPr lang="en-US" smtClean="0">
                <a:latin typeface="Arial" charset="0"/>
              </a:rPr>
              <a:pPr/>
              <a:t>48</a:t>
            </a:fld>
            <a:endParaRPr lang="en-US" smtClean="0">
              <a:latin typeface="Arial" charset="0"/>
            </a:endParaRPr>
          </a:p>
        </p:txBody>
      </p:sp>
      <p:pic>
        <p:nvPicPr>
          <p:cNvPr id="688132" name="Picture 5" descr="F rejection.JPG"/>
          <p:cNvPicPr>
            <a:picLocks noChangeAspect="1"/>
          </p:cNvPicPr>
          <p:nvPr/>
        </p:nvPicPr>
        <p:blipFill>
          <a:blip r:embed="rId2"/>
          <a:srcRect/>
          <a:stretch>
            <a:fillRect/>
          </a:stretch>
        </p:blipFill>
        <p:spPr bwMode="auto">
          <a:xfrm>
            <a:off x="5795963" y="4149725"/>
            <a:ext cx="2265362" cy="2420938"/>
          </a:xfrm>
          <a:prstGeom prst="rect">
            <a:avLst/>
          </a:prstGeom>
          <a:noFill/>
          <a:ln w="9525">
            <a:noFill/>
            <a:miter lim="800000"/>
            <a:headEnd/>
            <a:tailEnd/>
          </a:ln>
        </p:spPr>
      </p:pic>
      <p:sp>
        <p:nvSpPr>
          <p:cNvPr id="688133" name="TextBox 6"/>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L06</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Grp="1" noChangeArrowheads="1"/>
          </p:cNvSpPr>
          <p:nvPr>
            <p:ph type="title"/>
          </p:nvPr>
        </p:nvSpPr>
        <p:spPr>
          <a:xfrm>
            <a:off x="608428" y="0"/>
            <a:ext cx="7924800" cy="914400"/>
          </a:xfrm>
        </p:spPr>
        <p:txBody>
          <a:bodyPr/>
          <a:lstStyle/>
          <a:p>
            <a:pPr eaLnBrk="1" hangingPunct="1">
              <a:defRPr/>
            </a:pPr>
            <a:r>
              <a:rPr lang="en-US" sz="3600" dirty="0"/>
              <a:t>Testing Equality of Population</a:t>
            </a:r>
            <a:br>
              <a:rPr lang="en-US" sz="3600" dirty="0"/>
            </a:br>
            <a:r>
              <a:rPr lang="en-US" sz="2400" dirty="0"/>
              <a:t>Variances</a:t>
            </a:r>
          </a:p>
        </p:txBody>
      </p:sp>
      <p:sp>
        <p:nvSpPr>
          <p:cNvPr id="591879" name="Rectangle 3"/>
          <p:cNvSpPr>
            <a:spLocks noGrp="1" noChangeArrowheads="1"/>
          </p:cNvSpPr>
          <p:nvPr>
            <p:ph idx="1"/>
          </p:nvPr>
        </p:nvSpPr>
        <p:spPr>
          <a:xfrm>
            <a:off x="636588" y="1066800"/>
            <a:ext cx="7924800" cy="5410200"/>
          </a:xfrm>
        </p:spPr>
        <p:txBody>
          <a:bodyPr/>
          <a:lstStyle/>
          <a:p>
            <a:pPr eaLnBrk="1" hangingPunct="1">
              <a:lnSpc>
                <a:spcPct val="90000"/>
              </a:lnSpc>
            </a:pPr>
            <a:r>
              <a:rPr lang="en-US" sz="2600" smtClean="0"/>
              <a:t>Independent samples from two normal populations</a:t>
            </a:r>
          </a:p>
          <a:p>
            <a:pPr eaLnBrk="1" hangingPunct="1">
              <a:lnSpc>
                <a:spcPct val="90000"/>
              </a:lnSpc>
            </a:pPr>
            <a:r>
              <a:rPr lang="en-US" sz="2600" smtClean="0"/>
              <a:t>Test H</a:t>
            </a:r>
            <a:r>
              <a:rPr lang="en-US" sz="2600" baseline="-25000" smtClean="0"/>
              <a:t>0</a:t>
            </a:r>
            <a:r>
              <a:rPr lang="en-US" sz="2600" smtClean="0"/>
              <a:t>: </a:t>
            </a:r>
            <a:r>
              <a:rPr lang="en-US" sz="2600" smtClean="0">
                <a:latin typeface="Symbol" pitchFamily="18" charset="2"/>
              </a:rPr>
              <a:t>s</a:t>
            </a:r>
            <a:r>
              <a:rPr lang="en-US" sz="2600" baseline="-25000" smtClean="0"/>
              <a:t>1</a:t>
            </a:r>
            <a:r>
              <a:rPr lang="en-US" sz="2600" baseline="30000" smtClean="0"/>
              <a:t>2</a:t>
            </a:r>
            <a:r>
              <a:rPr lang="en-US" sz="2600" smtClean="0"/>
              <a:t> = </a:t>
            </a:r>
            <a:r>
              <a:rPr lang="en-US" sz="2600" smtClean="0">
                <a:latin typeface="Symbol" pitchFamily="18" charset="2"/>
              </a:rPr>
              <a:t>s</a:t>
            </a:r>
            <a:r>
              <a:rPr lang="en-US" sz="2600" baseline="-25000" smtClean="0"/>
              <a:t>2</a:t>
            </a:r>
            <a:r>
              <a:rPr lang="en-US" sz="2600" baseline="30000" smtClean="0"/>
              <a:t>2</a:t>
            </a:r>
            <a:r>
              <a:rPr lang="en-US" sz="2600" smtClean="0"/>
              <a:t> versus H</a:t>
            </a:r>
            <a:r>
              <a:rPr lang="en-US" sz="2600" baseline="-25000" smtClean="0"/>
              <a:t>a</a:t>
            </a:r>
            <a:r>
              <a:rPr lang="en-US" sz="2600" smtClean="0"/>
              <a:t>: </a:t>
            </a:r>
            <a:r>
              <a:rPr lang="en-US" sz="2600" smtClean="0">
                <a:latin typeface="Symbol" pitchFamily="18" charset="2"/>
              </a:rPr>
              <a:t>s</a:t>
            </a:r>
            <a:r>
              <a:rPr lang="en-US" sz="2600" baseline="-25000" smtClean="0"/>
              <a:t>1</a:t>
            </a:r>
            <a:r>
              <a:rPr lang="en-US" sz="2600" baseline="30000" smtClean="0"/>
              <a:t>2</a:t>
            </a:r>
            <a:r>
              <a:rPr lang="en-US" sz="2600" smtClean="0"/>
              <a:t> </a:t>
            </a:r>
            <a:r>
              <a:rPr lang="en-US" sz="2600" b="1" smtClean="0">
                <a:cs typeface="Times New Roman" pitchFamily="18" charset="0"/>
              </a:rPr>
              <a:t>≠</a:t>
            </a:r>
            <a:r>
              <a:rPr lang="en-US" sz="2600" smtClean="0"/>
              <a:t> </a:t>
            </a:r>
            <a:r>
              <a:rPr lang="en-US" sz="2600" smtClean="0">
                <a:latin typeface="Symbol" pitchFamily="18" charset="2"/>
              </a:rPr>
              <a:t>s</a:t>
            </a:r>
            <a:r>
              <a:rPr lang="en-US" sz="2600" baseline="-25000" smtClean="0"/>
              <a:t>2</a:t>
            </a:r>
            <a:r>
              <a:rPr lang="en-US" sz="2600" baseline="30000" smtClean="0"/>
              <a:t>2</a:t>
            </a:r>
            <a:endParaRPr lang="en-US" sz="2600" smtClean="0"/>
          </a:p>
          <a:p>
            <a:pPr eaLnBrk="1" hangingPunct="1">
              <a:lnSpc>
                <a:spcPct val="90000"/>
              </a:lnSpc>
            </a:pPr>
            <a:endParaRPr lang="en-US" sz="2600" smtClean="0"/>
          </a:p>
          <a:p>
            <a:pPr eaLnBrk="1" hangingPunct="1">
              <a:lnSpc>
                <a:spcPct val="90000"/>
              </a:lnSpc>
            </a:pPr>
            <a:r>
              <a:rPr lang="en-US" sz="2600" smtClean="0"/>
              <a:t>Use the test statistic </a:t>
            </a:r>
          </a:p>
          <a:p>
            <a:pPr eaLnBrk="1" hangingPunct="1">
              <a:lnSpc>
                <a:spcPct val="90000"/>
              </a:lnSpc>
            </a:pPr>
            <a:endParaRPr lang="en-US" sz="2600" i="1" smtClean="0"/>
          </a:p>
          <a:p>
            <a:pPr eaLnBrk="1" hangingPunct="1">
              <a:lnSpc>
                <a:spcPct val="90000"/>
              </a:lnSpc>
            </a:pPr>
            <a:r>
              <a:rPr lang="en-US" sz="2600" smtClean="0"/>
              <a:t>The p-value is twice the area to the right of this value of </a:t>
            </a:r>
            <a:r>
              <a:rPr lang="en-US" sz="2600" i="1" smtClean="0"/>
              <a:t>F</a:t>
            </a:r>
            <a:r>
              <a:rPr lang="en-US" sz="2600" smtClean="0"/>
              <a:t> under the </a:t>
            </a:r>
            <a:r>
              <a:rPr lang="en-US" sz="2600" i="1" smtClean="0"/>
              <a:t>F</a:t>
            </a:r>
            <a:r>
              <a:rPr lang="en-US" sz="2600" smtClean="0"/>
              <a:t> curve having </a:t>
            </a:r>
            <a:r>
              <a:rPr lang="en-US" sz="2600" i="1" smtClean="0"/>
              <a:t>df</a:t>
            </a:r>
            <a:r>
              <a:rPr lang="en-US" sz="2600" baseline="-25000" smtClean="0"/>
              <a:t>1</a:t>
            </a:r>
            <a:r>
              <a:rPr lang="en-US" sz="2600" smtClean="0"/>
              <a:t> = (</a:t>
            </a:r>
            <a:r>
              <a:rPr lang="en-US" sz="2600" i="1" smtClean="0"/>
              <a:t>n</a:t>
            </a:r>
            <a:r>
              <a:rPr lang="en-US" sz="2600" baseline="-25000" smtClean="0"/>
              <a:t>1</a:t>
            </a:r>
            <a:r>
              <a:rPr lang="en-US" sz="2600" smtClean="0"/>
              <a:t> – 1) numerator degrees of freedom and </a:t>
            </a:r>
            <a:r>
              <a:rPr lang="en-US" sz="2600" i="1" smtClean="0"/>
              <a:t>df</a:t>
            </a:r>
            <a:r>
              <a:rPr lang="en-US" sz="2600" baseline="-25000" smtClean="0"/>
              <a:t>2</a:t>
            </a:r>
            <a:r>
              <a:rPr lang="en-US" sz="2600" smtClean="0"/>
              <a:t> = (</a:t>
            </a:r>
            <a:r>
              <a:rPr lang="en-US" sz="2600" i="1" smtClean="0"/>
              <a:t>n</a:t>
            </a:r>
            <a:r>
              <a:rPr lang="en-US" sz="2600" baseline="-25000" smtClean="0"/>
              <a:t>2</a:t>
            </a:r>
            <a:r>
              <a:rPr lang="en-US" sz="2600" smtClean="0"/>
              <a:t> – 1) denominator degrees of freedom</a:t>
            </a:r>
          </a:p>
          <a:p>
            <a:pPr eaLnBrk="1" hangingPunct="1">
              <a:lnSpc>
                <a:spcPct val="90000"/>
              </a:lnSpc>
            </a:pPr>
            <a:r>
              <a:rPr lang="en-US" sz="2600" smtClean="0"/>
              <a:t>Reject H</a:t>
            </a:r>
            <a:r>
              <a:rPr lang="en-US" sz="2600" baseline="-25000" smtClean="0"/>
              <a:t>0</a:t>
            </a:r>
            <a:r>
              <a:rPr lang="en-US" sz="2600" smtClean="0"/>
              <a:t> at the </a:t>
            </a:r>
            <a:r>
              <a:rPr lang="en-US" sz="2600" smtClean="0">
                <a:latin typeface="Symbol" pitchFamily="18" charset="2"/>
              </a:rPr>
              <a:t>a</a:t>
            </a:r>
            <a:r>
              <a:rPr lang="en-US" sz="2600" smtClean="0"/>
              <a:t> significance level if:</a:t>
            </a:r>
          </a:p>
          <a:p>
            <a:pPr lvl="1" eaLnBrk="1" hangingPunct="1">
              <a:lnSpc>
                <a:spcPct val="90000"/>
              </a:lnSpc>
            </a:pPr>
            <a:r>
              <a:rPr lang="en-US" sz="2400" i="1" smtClean="0"/>
              <a:t>F</a:t>
            </a:r>
            <a:r>
              <a:rPr lang="en-US" sz="2400" smtClean="0"/>
              <a:t> </a:t>
            </a:r>
            <a:r>
              <a:rPr lang="en-US" sz="2400" b="1" smtClean="0"/>
              <a:t>&gt;</a:t>
            </a:r>
            <a:r>
              <a:rPr lang="en-US" sz="2400" smtClean="0"/>
              <a:t> </a:t>
            </a:r>
            <a:r>
              <a:rPr lang="en-US" sz="2400" i="1" smtClean="0"/>
              <a:t>F</a:t>
            </a:r>
            <a:r>
              <a:rPr lang="en-US" sz="2400" baseline="-25000" smtClean="0">
                <a:latin typeface="Symbol" pitchFamily="18" charset="2"/>
              </a:rPr>
              <a:t>a/2</a:t>
            </a:r>
            <a:r>
              <a:rPr lang="en-US" sz="2400" smtClean="0"/>
              <a:t>, or </a:t>
            </a:r>
          </a:p>
          <a:p>
            <a:pPr lvl="1" eaLnBrk="1" hangingPunct="1">
              <a:lnSpc>
                <a:spcPct val="90000"/>
              </a:lnSpc>
            </a:pPr>
            <a:r>
              <a:rPr lang="en-US" sz="2400" smtClean="0"/>
              <a:t>p-value </a:t>
            </a:r>
            <a:r>
              <a:rPr lang="en-US" sz="2400" b="1" smtClean="0"/>
              <a:t>&lt;</a:t>
            </a:r>
            <a:r>
              <a:rPr lang="en-US" sz="2400" smtClean="0"/>
              <a:t> </a:t>
            </a:r>
            <a:r>
              <a:rPr lang="en-US" sz="2400" smtClean="0">
                <a:latin typeface="Symbol" pitchFamily="18" charset="2"/>
              </a:rPr>
              <a:t>a</a:t>
            </a:r>
            <a:endParaRPr lang="en-US" sz="2400" smtClean="0"/>
          </a:p>
        </p:txBody>
      </p:sp>
      <p:sp>
        <p:nvSpPr>
          <p:cNvPr id="591880" name="Slide Number Placeholder 5"/>
          <p:cNvSpPr>
            <a:spLocks noGrp="1"/>
          </p:cNvSpPr>
          <p:nvPr>
            <p:ph type="sldNum" sz="quarter" idx="10"/>
          </p:nvPr>
        </p:nvSpPr>
        <p:spPr>
          <a:noFill/>
        </p:spPr>
        <p:txBody>
          <a:bodyPr/>
          <a:lstStyle/>
          <a:p>
            <a:r>
              <a:rPr lang="en-US" smtClean="0">
                <a:latin typeface="Arial" charset="0"/>
              </a:rPr>
              <a:t>9-</a:t>
            </a:r>
            <a:fld id="{ECA59122-C1B8-479F-85BF-14D4DE14733D}" type="slidenum">
              <a:rPr lang="en-US" smtClean="0">
                <a:latin typeface="Arial" charset="0"/>
              </a:rPr>
              <a:pPr/>
              <a:t>49</a:t>
            </a:fld>
            <a:endParaRPr lang="en-US" smtClean="0">
              <a:latin typeface="Arial" charset="0"/>
            </a:endParaRPr>
          </a:p>
        </p:txBody>
      </p:sp>
      <p:graphicFrame>
        <p:nvGraphicFramePr>
          <p:cNvPr id="591877" name="Object 5"/>
          <p:cNvGraphicFramePr>
            <a:graphicFrameLocks noChangeAspect="1"/>
          </p:cNvGraphicFramePr>
          <p:nvPr/>
        </p:nvGraphicFramePr>
        <p:xfrm>
          <a:off x="3924300" y="2133600"/>
          <a:ext cx="3262313" cy="911225"/>
        </p:xfrm>
        <a:graphic>
          <a:graphicData uri="http://schemas.openxmlformats.org/presentationml/2006/ole">
            <p:oleObj spid="_x0000_s591877" name="Equation" r:id="rId3" imgW="1498320" imgH="419040" progId="Equation.3">
              <p:embed/>
            </p:oleObj>
          </a:graphicData>
        </a:graphic>
      </p:graphicFrame>
      <p:sp>
        <p:nvSpPr>
          <p:cNvPr id="591881" name="TextBox 7"/>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L01</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914400"/>
          </a:xfrm>
        </p:spPr>
        <p:txBody>
          <a:bodyPr/>
          <a:lstStyle/>
          <a:p>
            <a:pPr eaLnBrk="1" hangingPunct="1">
              <a:defRPr/>
            </a:pPr>
            <a:r>
              <a:rPr lang="en-US" dirty="0" smtClean="0"/>
              <a:t>Z Tests: One-Tailed Alternative</a:t>
            </a:r>
            <a:endParaRPr lang="en-US" dirty="0"/>
          </a:p>
        </p:txBody>
      </p:sp>
      <p:sp>
        <p:nvSpPr>
          <p:cNvPr id="600068" name="Content Placeholder 2"/>
          <p:cNvSpPr>
            <a:spLocks noGrp="1"/>
          </p:cNvSpPr>
          <p:nvPr>
            <p:ph idx="1"/>
          </p:nvPr>
        </p:nvSpPr>
        <p:spPr>
          <a:xfrm>
            <a:off x="636588" y="1066800"/>
            <a:ext cx="7924800" cy="5410200"/>
          </a:xfrm>
        </p:spPr>
        <p:txBody>
          <a:bodyPr/>
          <a:lstStyle/>
          <a:p>
            <a:pPr eaLnBrk="1" hangingPunct="1"/>
            <a:r>
              <a:rPr lang="en-US" smtClean="0"/>
              <a:t>Often D</a:t>
            </a:r>
            <a:r>
              <a:rPr lang="en-US" baseline="-25000" smtClean="0"/>
              <a:t>0</a:t>
            </a:r>
            <a:r>
              <a:rPr lang="en-US" smtClean="0"/>
              <a:t> will be the number 0</a:t>
            </a:r>
          </a:p>
          <a:p>
            <a:pPr eaLnBrk="1" hangingPunct="1"/>
            <a:r>
              <a:rPr lang="en-US" smtClean="0"/>
              <a:t>In such a case, the null hypothesis H</a:t>
            </a:r>
            <a:r>
              <a:rPr lang="en-US" baseline="-25000" smtClean="0"/>
              <a:t>0</a:t>
            </a:r>
            <a:r>
              <a:rPr lang="en-US" smtClean="0"/>
              <a:t>: </a:t>
            </a:r>
            <a:r>
              <a:rPr lang="el-GR" smtClean="0"/>
              <a:t>μ</a:t>
            </a:r>
            <a:r>
              <a:rPr lang="en-US" baseline="-25000" smtClean="0"/>
              <a:t>1</a:t>
            </a:r>
            <a:r>
              <a:rPr lang="en-US" smtClean="0"/>
              <a:t> - </a:t>
            </a:r>
            <a:r>
              <a:rPr lang="el-GR" smtClean="0"/>
              <a:t>μ</a:t>
            </a:r>
            <a:r>
              <a:rPr lang="en-US" baseline="-25000" smtClean="0"/>
              <a:t>2</a:t>
            </a:r>
            <a:r>
              <a:rPr lang="en-US" smtClean="0"/>
              <a:t> = 0 says there is no difference between the population means </a:t>
            </a:r>
            <a:r>
              <a:rPr lang="el-GR" smtClean="0"/>
              <a:t>μ</a:t>
            </a:r>
            <a:r>
              <a:rPr lang="en-US" baseline="-25000" smtClean="0"/>
              <a:t>1</a:t>
            </a:r>
            <a:r>
              <a:rPr lang="en-US" smtClean="0"/>
              <a:t> and </a:t>
            </a:r>
            <a:r>
              <a:rPr lang="el-GR" smtClean="0"/>
              <a:t>μ</a:t>
            </a:r>
            <a:r>
              <a:rPr lang="en-US" baseline="-25000" smtClean="0"/>
              <a:t>2</a:t>
            </a:r>
          </a:p>
          <a:p>
            <a:pPr eaLnBrk="1" hangingPunct="1"/>
            <a:r>
              <a:rPr lang="en-US" smtClean="0"/>
              <a:t>When D</a:t>
            </a:r>
            <a:r>
              <a:rPr lang="en-US" baseline="-25000" smtClean="0"/>
              <a:t>0</a:t>
            </a:r>
            <a:r>
              <a:rPr lang="en-US" smtClean="0"/>
              <a:t> = 0, each alternative hypothesis implies that the population means </a:t>
            </a:r>
            <a:r>
              <a:rPr lang="el-GR" smtClean="0"/>
              <a:t>μ</a:t>
            </a:r>
            <a:r>
              <a:rPr lang="en-US" baseline="-25000" smtClean="0"/>
              <a:t>1</a:t>
            </a:r>
            <a:r>
              <a:rPr lang="en-US" smtClean="0"/>
              <a:t> and </a:t>
            </a:r>
            <a:r>
              <a:rPr lang="el-GR" smtClean="0"/>
              <a:t>μ</a:t>
            </a:r>
            <a:r>
              <a:rPr lang="en-US" baseline="-25000" smtClean="0"/>
              <a:t>2</a:t>
            </a:r>
            <a:r>
              <a:rPr lang="en-US" smtClean="0"/>
              <a:t> differ</a:t>
            </a:r>
          </a:p>
          <a:p>
            <a:pPr eaLnBrk="1" hangingPunct="1"/>
            <a:r>
              <a:rPr lang="en-US" smtClean="0"/>
              <a:t>Also note the standard deviation of the difference of means is:</a:t>
            </a:r>
          </a:p>
        </p:txBody>
      </p:sp>
      <p:graphicFrame>
        <p:nvGraphicFramePr>
          <p:cNvPr id="600066" name="Object 2"/>
          <p:cNvGraphicFramePr>
            <a:graphicFrameLocks noChangeAspect="1"/>
          </p:cNvGraphicFramePr>
          <p:nvPr/>
        </p:nvGraphicFramePr>
        <p:xfrm>
          <a:off x="2987675" y="4868863"/>
          <a:ext cx="2041525" cy="865187"/>
        </p:xfrm>
        <a:graphic>
          <a:graphicData uri="http://schemas.openxmlformats.org/presentationml/2006/ole">
            <p:oleObj spid="_x0000_s600066" name="Equation" r:id="rId3" imgW="1168200" imgH="495000" progId="Equation.3">
              <p:embed/>
            </p:oleObj>
          </a:graphicData>
        </a:graphic>
      </p:graphicFrame>
      <p:sp>
        <p:nvSpPr>
          <p:cNvPr id="600069" name="Slide Number Placeholder 6"/>
          <p:cNvSpPr>
            <a:spLocks noGrp="1"/>
          </p:cNvSpPr>
          <p:nvPr>
            <p:ph type="sldNum" sz="quarter" idx="10"/>
          </p:nvPr>
        </p:nvSpPr>
        <p:spPr>
          <a:noFill/>
        </p:spPr>
        <p:txBody>
          <a:bodyPr/>
          <a:lstStyle/>
          <a:p>
            <a:r>
              <a:rPr lang="en-US" smtClean="0">
                <a:latin typeface="Arial" charset="0"/>
              </a:rPr>
              <a:t>9-</a:t>
            </a:r>
            <a:fld id="{39795D7E-B8A8-4694-9960-857A04808F0A}" type="slidenum">
              <a:rPr lang="en-US" smtClean="0">
                <a:latin typeface="Arial" charset="0"/>
              </a:rPr>
              <a:pPr/>
              <a:t>5</a:t>
            </a:fld>
            <a:endParaRPr lang="en-US" smtClean="0">
              <a:latin typeface="Arial" charset="0"/>
            </a:endParaRPr>
          </a:p>
        </p:txBody>
      </p:sp>
      <p:sp>
        <p:nvSpPr>
          <p:cNvPr id="600070" name="TextBox 5"/>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L01</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914400"/>
          </a:xfrm>
        </p:spPr>
        <p:txBody>
          <a:bodyPr>
            <a:normAutofit/>
          </a:bodyPr>
          <a:lstStyle/>
          <a:p>
            <a:pPr eaLnBrk="1" hangingPunct="1">
              <a:defRPr/>
            </a:pPr>
            <a:r>
              <a:rPr lang="en-US" dirty="0" smtClean="0"/>
              <a:t>Example 9.7 The Coffee Cup Case</a:t>
            </a:r>
            <a:endParaRPr lang="en-US" dirty="0"/>
          </a:p>
        </p:txBody>
      </p:sp>
      <p:sp>
        <p:nvSpPr>
          <p:cNvPr id="690178" name="Content Placeholder 2"/>
          <p:cNvSpPr>
            <a:spLocks noGrp="1"/>
          </p:cNvSpPr>
          <p:nvPr>
            <p:ph idx="1"/>
          </p:nvPr>
        </p:nvSpPr>
        <p:spPr>
          <a:xfrm>
            <a:off x="636588" y="1066800"/>
            <a:ext cx="7924800" cy="5410200"/>
          </a:xfrm>
        </p:spPr>
        <p:txBody>
          <a:bodyPr/>
          <a:lstStyle/>
          <a:p>
            <a:pPr eaLnBrk="1" hangingPunct="1"/>
            <a:r>
              <a:rPr lang="en-US" smtClean="0"/>
              <a:t>The production supervisor wishes to use Figure 9.13 to determine whether </a:t>
            </a:r>
            <a:r>
              <a:rPr lang="el-GR" i="1" smtClean="0"/>
              <a:t>σ</a:t>
            </a:r>
            <a:r>
              <a:rPr lang="en-US" baseline="-25000" smtClean="0"/>
              <a:t>1</a:t>
            </a:r>
            <a:r>
              <a:rPr lang="en-US" smtClean="0"/>
              <a:t> </a:t>
            </a:r>
            <a:r>
              <a:rPr lang="en-US" baseline="30000" smtClean="0"/>
              <a:t>2</a:t>
            </a:r>
            <a:r>
              <a:rPr lang="en-US" smtClean="0"/>
              <a:t> , the variance of the average production yields obtained by using the Java method, is smaller than </a:t>
            </a:r>
            <a:r>
              <a:rPr lang="el-GR" i="1" smtClean="0"/>
              <a:t>σ</a:t>
            </a:r>
            <a:r>
              <a:rPr lang="en-US" baseline="-25000" smtClean="0"/>
              <a:t>2</a:t>
            </a:r>
            <a:r>
              <a:rPr lang="en-US" smtClean="0"/>
              <a:t> </a:t>
            </a:r>
            <a:r>
              <a:rPr lang="en-US" baseline="30000" smtClean="0"/>
              <a:t>2</a:t>
            </a:r>
            <a:r>
              <a:rPr lang="en-US" smtClean="0"/>
              <a:t> , the variance of the yields obtained by using the Joe method</a:t>
            </a:r>
          </a:p>
          <a:p>
            <a:pPr eaLnBrk="1" hangingPunct="1"/>
            <a:r>
              <a:rPr lang="en-US" smtClean="0"/>
              <a:t>Test the hypotheses</a:t>
            </a:r>
          </a:p>
          <a:p>
            <a:pPr eaLnBrk="1" hangingPunct="1"/>
            <a:r>
              <a:rPr lang="en-US" i="1" smtClean="0">
                <a:solidFill>
                  <a:srgbClr val="CC0000"/>
                </a:solidFill>
              </a:rPr>
              <a:t>H</a:t>
            </a:r>
            <a:r>
              <a:rPr lang="en-US" i="1" baseline="-25000" smtClean="0">
                <a:solidFill>
                  <a:srgbClr val="CC0000"/>
                </a:solidFill>
              </a:rPr>
              <a:t>0</a:t>
            </a:r>
            <a:r>
              <a:rPr lang="en-US" i="1" smtClean="0">
                <a:solidFill>
                  <a:srgbClr val="CC0000"/>
                </a:solidFill>
              </a:rPr>
              <a:t>: </a:t>
            </a:r>
            <a:r>
              <a:rPr lang="el-GR" i="1" smtClean="0">
                <a:solidFill>
                  <a:srgbClr val="CC0000"/>
                </a:solidFill>
              </a:rPr>
              <a:t>σ</a:t>
            </a:r>
            <a:r>
              <a:rPr lang="en-US" i="1" baseline="-25000" smtClean="0">
                <a:solidFill>
                  <a:srgbClr val="CC0000"/>
                </a:solidFill>
              </a:rPr>
              <a:t>1</a:t>
            </a:r>
            <a:r>
              <a:rPr lang="en-US" i="1" baseline="30000" smtClean="0">
                <a:solidFill>
                  <a:srgbClr val="CC0000"/>
                </a:solidFill>
              </a:rPr>
              <a:t>2</a:t>
            </a:r>
            <a:r>
              <a:rPr lang="en-US" i="1" smtClean="0">
                <a:solidFill>
                  <a:srgbClr val="CC0000"/>
                </a:solidFill>
              </a:rPr>
              <a:t> </a:t>
            </a:r>
            <a:r>
              <a:rPr lang="en-US" smtClean="0">
                <a:solidFill>
                  <a:srgbClr val="CC0000"/>
                </a:solidFill>
              </a:rPr>
              <a:t>= </a:t>
            </a:r>
            <a:r>
              <a:rPr lang="el-GR" i="1" smtClean="0">
                <a:solidFill>
                  <a:srgbClr val="CC0000"/>
                </a:solidFill>
              </a:rPr>
              <a:t>σ</a:t>
            </a:r>
            <a:r>
              <a:rPr lang="en-US" baseline="-25000" smtClean="0">
                <a:solidFill>
                  <a:srgbClr val="CC0000"/>
                </a:solidFill>
              </a:rPr>
              <a:t>2</a:t>
            </a:r>
            <a:r>
              <a:rPr lang="en-US" baseline="30000" smtClean="0">
                <a:solidFill>
                  <a:srgbClr val="CC0000"/>
                </a:solidFill>
              </a:rPr>
              <a:t>2</a:t>
            </a:r>
            <a:r>
              <a:rPr lang="en-US" smtClean="0"/>
              <a:t> versus </a:t>
            </a:r>
            <a:r>
              <a:rPr lang="en-US" i="1" smtClean="0">
                <a:solidFill>
                  <a:srgbClr val="CC0000"/>
                </a:solidFill>
              </a:rPr>
              <a:t>H</a:t>
            </a:r>
            <a:r>
              <a:rPr lang="en-US" sz="800" i="1" smtClean="0">
                <a:solidFill>
                  <a:srgbClr val="CC0000"/>
                </a:solidFill>
              </a:rPr>
              <a:t>a</a:t>
            </a:r>
            <a:r>
              <a:rPr lang="en-US" i="1" smtClean="0">
                <a:solidFill>
                  <a:srgbClr val="CC0000"/>
                </a:solidFill>
              </a:rPr>
              <a:t>: </a:t>
            </a:r>
            <a:r>
              <a:rPr lang="el-GR" i="1" smtClean="0">
                <a:solidFill>
                  <a:srgbClr val="CC0000"/>
                </a:solidFill>
              </a:rPr>
              <a:t>σ</a:t>
            </a:r>
            <a:r>
              <a:rPr lang="en-US" i="1" baseline="-25000" smtClean="0">
                <a:solidFill>
                  <a:srgbClr val="CC0000"/>
                </a:solidFill>
              </a:rPr>
              <a:t>1</a:t>
            </a:r>
            <a:r>
              <a:rPr lang="en-US" i="1" baseline="30000" smtClean="0">
                <a:solidFill>
                  <a:srgbClr val="CC0000"/>
                </a:solidFill>
              </a:rPr>
              <a:t>2 </a:t>
            </a:r>
            <a:r>
              <a:rPr lang="en-US" i="1" smtClean="0">
                <a:solidFill>
                  <a:srgbClr val="CC0000"/>
                </a:solidFill>
              </a:rPr>
              <a:t> &lt; </a:t>
            </a:r>
            <a:r>
              <a:rPr lang="el-GR" i="1" smtClean="0">
                <a:solidFill>
                  <a:srgbClr val="CC0000"/>
                </a:solidFill>
              </a:rPr>
              <a:t>σ</a:t>
            </a:r>
            <a:r>
              <a:rPr lang="en-US" i="1" baseline="-25000" smtClean="0">
                <a:solidFill>
                  <a:srgbClr val="CC0000"/>
                </a:solidFill>
              </a:rPr>
              <a:t>2</a:t>
            </a:r>
            <a:r>
              <a:rPr lang="en-US" i="1" baseline="30000" smtClean="0">
                <a:solidFill>
                  <a:srgbClr val="CC0000"/>
                </a:solidFill>
              </a:rPr>
              <a:t>2</a:t>
            </a:r>
            <a:r>
              <a:rPr lang="en-US" smtClean="0">
                <a:solidFill>
                  <a:srgbClr val="CC0000"/>
                </a:solidFill>
              </a:rPr>
              <a:t> or </a:t>
            </a:r>
            <a:r>
              <a:rPr lang="el-GR" i="1" smtClean="0">
                <a:solidFill>
                  <a:srgbClr val="CC0000"/>
                </a:solidFill>
              </a:rPr>
              <a:t>σ</a:t>
            </a:r>
            <a:r>
              <a:rPr lang="en-US" baseline="-25000" smtClean="0">
                <a:solidFill>
                  <a:srgbClr val="CC0000"/>
                </a:solidFill>
              </a:rPr>
              <a:t>1</a:t>
            </a:r>
            <a:r>
              <a:rPr lang="en-US" baseline="30000" smtClean="0">
                <a:solidFill>
                  <a:srgbClr val="CC0000"/>
                </a:solidFill>
              </a:rPr>
              <a:t>2</a:t>
            </a:r>
            <a:r>
              <a:rPr lang="en-US" smtClean="0">
                <a:solidFill>
                  <a:srgbClr val="CC0000"/>
                </a:solidFill>
              </a:rPr>
              <a:t> &gt; </a:t>
            </a:r>
            <a:r>
              <a:rPr lang="el-GR" i="1" smtClean="0">
                <a:solidFill>
                  <a:srgbClr val="CC0000"/>
                </a:solidFill>
              </a:rPr>
              <a:t>σ</a:t>
            </a:r>
            <a:r>
              <a:rPr lang="en-US" baseline="-25000" smtClean="0">
                <a:solidFill>
                  <a:srgbClr val="CC0000"/>
                </a:solidFill>
              </a:rPr>
              <a:t>2</a:t>
            </a:r>
            <a:r>
              <a:rPr lang="en-US" baseline="30000" smtClean="0">
                <a:solidFill>
                  <a:srgbClr val="CC0000"/>
                </a:solidFill>
              </a:rPr>
              <a:t>2</a:t>
            </a:r>
          </a:p>
        </p:txBody>
      </p:sp>
      <p:sp>
        <p:nvSpPr>
          <p:cNvPr id="690179" name="Slide Number Placeholder 3"/>
          <p:cNvSpPr>
            <a:spLocks noGrp="1"/>
          </p:cNvSpPr>
          <p:nvPr>
            <p:ph type="sldNum" sz="quarter" idx="10"/>
          </p:nvPr>
        </p:nvSpPr>
        <p:spPr>
          <a:noFill/>
        </p:spPr>
        <p:txBody>
          <a:bodyPr/>
          <a:lstStyle/>
          <a:p>
            <a:r>
              <a:rPr lang="en-US" smtClean="0">
                <a:latin typeface="Arial" charset="0"/>
              </a:rPr>
              <a:t>9-</a:t>
            </a:r>
            <a:fld id="{686EDF30-D58F-4491-8EC5-4901A83763AE}" type="slidenum">
              <a:rPr lang="en-US" smtClean="0">
                <a:latin typeface="Arial" charset="0"/>
              </a:rPr>
              <a:pPr/>
              <a:t>50</a:t>
            </a:fld>
            <a:endParaRPr lang="en-US" smtClean="0">
              <a:latin typeface="Arial" charset="0"/>
            </a:endParaRPr>
          </a:p>
        </p:txBody>
      </p:sp>
      <p:sp>
        <p:nvSpPr>
          <p:cNvPr id="690180" name="TextBox 5"/>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L06</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914400"/>
          </a:xfrm>
        </p:spPr>
        <p:txBody>
          <a:bodyPr/>
          <a:lstStyle/>
          <a:p>
            <a:pPr eaLnBrk="1" hangingPunct="1">
              <a:defRPr/>
            </a:pPr>
            <a:r>
              <a:rPr lang="en-US" dirty="0" smtClean="0"/>
              <a:t>Example 9.7 The Coffee Cup Case</a:t>
            </a:r>
            <a:endParaRPr lang="en-US" dirty="0"/>
          </a:p>
        </p:txBody>
      </p:sp>
      <p:sp>
        <p:nvSpPr>
          <p:cNvPr id="659460" name="Content Placeholder 2"/>
          <p:cNvSpPr>
            <a:spLocks noGrp="1"/>
          </p:cNvSpPr>
          <p:nvPr>
            <p:ph idx="1"/>
          </p:nvPr>
        </p:nvSpPr>
        <p:spPr>
          <a:xfrm>
            <a:off x="636588" y="1066800"/>
            <a:ext cx="7924800" cy="5410200"/>
          </a:xfrm>
        </p:spPr>
        <p:txBody>
          <a:bodyPr/>
          <a:lstStyle/>
          <a:p>
            <a:pPr eaLnBrk="1" hangingPunct="1"/>
            <a:r>
              <a:rPr lang="en-US" smtClean="0"/>
              <a:t>Using the Excel output we can compute the test statistic</a:t>
            </a:r>
          </a:p>
        </p:txBody>
      </p:sp>
      <p:sp>
        <p:nvSpPr>
          <p:cNvPr id="659461" name="Slide Number Placeholder 3"/>
          <p:cNvSpPr>
            <a:spLocks noGrp="1"/>
          </p:cNvSpPr>
          <p:nvPr>
            <p:ph type="sldNum" sz="quarter" idx="10"/>
          </p:nvPr>
        </p:nvSpPr>
        <p:spPr>
          <a:noFill/>
        </p:spPr>
        <p:txBody>
          <a:bodyPr/>
          <a:lstStyle/>
          <a:p>
            <a:r>
              <a:rPr lang="en-US" smtClean="0">
                <a:latin typeface="Arial" charset="0"/>
              </a:rPr>
              <a:t>9-</a:t>
            </a:r>
            <a:fld id="{F9FC35DE-AE18-4008-87A7-03C844538993}" type="slidenum">
              <a:rPr lang="en-US" smtClean="0">
                <a:latin typeface="Arial" charset="0"/>
              </a:rPr>
              <a:pPr/>
              <a:t>51</a:t>
            </a:fld>
            <a:endParaRPr lang="en-US" smtClean="0">
              <a:latin typeface="Arial" charset="0"/>
            </a:endParaRPr>
          </a:p>
        </p:txBody>
      </p:sp>
      <p:graphicFrame>
        <p:nvGraphicFramePr>
          <p:cNvPr id="659458" name="Object 2"/>
          <p:cNvGraphicFramePr>
            <a:graphicFrameLocks noChangeAspect="1"/>
          </p:cNvGraphicFramePr>
          <p:nvPr/>
        </p:nvGraphicFramePr>
        <p:xfrm>
          <a:off x="2987675" y="4868863"/>
          <a:ext cx="3455988" cy="1063625"/>
        </p:xfrm>
        <a:graphic>
          <a:graphicData uri="http://schemas.openxmlformats.org/presentationml/2006/ole">
            <p:oleObj spid="_x0000_s659458" name="Equation" r:id="rId3" imgW="1485720" imgH="457200" progId="Equation.3">
              <p:embed/>
            </p:oleObj>
          </a:graphicData>
        </a:graphic>
      </p:graphicFrame>
      <p:sp>
        <p:nvSpPr>
          <p:cNvPr id="659463" name="TextBox 6"/>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L06</a:t>
            </a:r>
          </a:p>
        </p:txBody>
      </p:sp>
      <p:pic>
        <p:nvPicPr>
          <p:cNvPr id="659465" name="Picture 9"/>
          <p:cNvPicPr>
            <a:picLocks noChangeAspect="1" noChangeArrowheads="1"/>
          </p:cNvPicPr>
          <p:nvPr/>
        </p:nvPicPr>
        <p:blipFill>
          <a:blip r:embed="rId4"/>
          <a:srcRect/>
          <a:stretch>
            <a:fillRect/>
          </a:stretch>
        </p:blipFill>
        <p:spPr bwMode="auto">
          <a:xfrm>
            <a:off x="611188" y="2047875"/>
            <a:ext cx="8208962" cy="28622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914400"/>
          </a:xfrm>
        </p:spPr>
        <p:txBody>
          <a:bodyPr/>
          <a:lstStyle/>
          <a:p>
            <a:pPr eaLnBrk="1" hangingPunct="1">
              <a:defRPr/>
            </a:pPr>
            <a:r>
              <a:rPr lang="en-US" dirty="0" smtClean="0"/>
              <a:t>Example 9.7 The Coffee Cup Case</a:t>
            </a:r>
            <a:endParaRPr lang="en-US" dirty="0"/>
          </a:p>
        </p:txBody>
      </p:sp>
      <p:sp>
        <p:nvSpPr>
          <p:cNvPr id="693250" name="Content Placeholder 2"/>
          <p:cNvSpPr>
            <a:spLocks noGrp="1"/>
          </p:cNvSpPr>
          <p:nvPr>
            <p:ph idx="1"/>
          </p:nvPr>
        </p:nvSpPr>
        <p:spPr>
          <a:xfrm>
            <a:off x="636588" y="1066800"/>
            <a:ext cx="7924800" cy="5410200"/>
          </a:xfrm>
        </p:spPr>
        <p:txBody>
          <a:bodyPr/>
          <a:lstStyle/>
          <a:p>
            <a:pPr eaLnBrk="1" hangingPunct="1"/>
            <a:r>
              <a:rPr lang="en-US" smtClean="0"/>
              <a:t>Compare this value with </a:t>
            </a:r>
            <a:r>
              <a:rPr lang="en-US" i="1" smtClean="0"/>
              <a:t>F</a:t>
            </a:r>
            <a:r>
              <a:rPr lang="en-US" i="1" baseline="-25000" smtClean="0"/>
              <a:t>a</a:t>
            </a:r>
            <a:r>
              <a:rPr lang="en-US" i="1" smtClean="0"/>
              <a:t> based on </a:t>
            </a:r>
          </a:p>
          <a:p>
            <a:pPr lvl="1" eaLnBrk="1" hangingPunct="1"/>
            <a:r>
              <a:rPr lang="en-US" i="1" smtClean="0"/>
              <a:t>df</a:t>
            </a:r>
            <a:r>
              <a:rPr lang="en-US" i="1" baseline="-25000" smtClean="0"/>
              <a:t>1</a:t>
            </a:r>
            <a:r>
              <a:rPr lang="en-US" i="1" smtClean="0"/>
              <a:t> = n</a:t>
            </a:r>
            <a:r>
              <a:rPr lang="en-US" i="1" baseline="-25000" smtClean="0"/>
              <a:t>2</a:t>
            </a:r>
            <a:r>
              <a:rPr lang="en-US" i="1" smtClean="0"/>
              <a:t> - 1 = 5 - 1 = 4 numerator degrees of </a:t>
            </a:r>
            <a:r>
              <a:rPr lang="en-US" smtClean="0"/>
              <a:t>freedom and                </a:t>
            </a:r>
            <a:r>
              <a:rPr lang="en-US" i="1" smtClean="0"/>
              <a:t>df</a:t>
            </a:r>
            <a:r>
              <a:rPr lang="en-US" i="1" baseline="-25000" smtClean="0"/>
              <a:t>2</a:t>
            </a:r>
            <a:r>
              <a:rPr lang="en-US" i="1" smtClean="0"/>
              <a:t> = n</a:t>
            </a:r>
            <a:r>
              <a:rPr lang="en-US" i="1" baseline="-25000" smtClean="0"/>
              <a:t>1</a:t>
            </a:r>
            <a:r>
              <a:rPr lang="en-US" i="1" smtClean="0"/>
              <a:t> - 1 = 5 - 1 = 4 denominator degrees of freedom at the 0.05 level of significance</a:t>
            </a:r>
          </a:p>
          <a:p>
            <a:pPr eaLnBrk="1" hangingPunct="1"/>
            <a:r>
              <a:rPr lang="en-US" i="1" smtClean="0"/>
              <a:t>F</a:t>
            </a:r>
            <a:r>
              <a:rPr lang="en-US" i="1" baseline="-25000" smtClean="0"/>
              <a:t>0.05</a:t>
            </a:r>
            <a:r>
              <a:rPr lang="en-US" i="1" smtClean="0"/>
              <a:t> = 6.39 </a:t>
            </a:r>
          </a:p>
          <a:p>
            <a:pPr eaLnBrk="1" hangingPunct="1"/>
            <a:r>
              <a:rPr lang="en-US" i="1" smtClean="0"/>
              <a:t>F = 1.2544 is not greater than F</a:t>
            </a:r>
            <a:r>
              <a:rPr lang="en-US" i="1" baseline="-25000" smtClean="0"/>
              <a:t>0.05</a:t>
            </a:r>
            <a:r>
              <a:rPr lang="en-US" i="1" smtClean="0"/>
              <a:t> = 6.39</a:t>
            </a:r>
          </a:p>
          <a:p>
            <a:pPr lvl="1" eaLnBrk="1" hangingPunct="1"/>
            <a:r>
              <a:rPr lang="en-US" i="1" smtClean="0"/>
              <a:t>we cannot reject H</a:t>
            </a:r>
            <a:r>
              <a:rPr lang="en-US" i="1" baseline="-25000" smtClean="0"/>
              <a:t>0</a:t>
            </a:r>
            <a:r>
              <a:rPr lang="en-US" i="1" smtClean="0"/>
              <a:t> at α = 0.05</a:t>
            </a:r>
          </a:p>
          <a:p>
            <a:pPr eaLnBrk="1" hangingPunct="1"/>
            <a:r>
              <a:rPr lang="en-US" i="1" smtClean="0"/>
              <a:t>We cannot conclude </a:t>
            </a:r>
            <a:r>
              <a:rPr lang="en-US" smtClean="0"/>
              <a:t>that </a:t>
            </a:r>
            <a:r>
              <a:rPr lang="el-GR" smtClean="0"/>
              <a:t>σ</a:t>
            </a:r>
            <a:r>
              <a:rPr lang="en-US" baseline="-25000" smtClean="0"/>
              <a:t>1</a:t>
            </a:r>
            <a:r>
              <a:rPr lang="en-US" smtClean="0"/>
              <a:t> </a:t>
            </a:r>
            <a:r>
              <a:rPr lang="en-US" baseline="30000" smtClean="0"/>
              <a:t>2</a:t>
            </a:r>
            <a:r>
              <a:rPr lang="en-US" smtClean="0"/>
              <a:t> is less than </a:t>
            </a:r>
            <a:r>
              <a:rPr lang="el-GR" smtClean="0"/>
              <a:t>σ</a:t>
            </a:r>
            <a:r>
              <a:rPr lang="en-US" baseline="-25000" smtClean="0"/>
              <a:t>2</a:t>
            </a:r>
            <a:r>
              <a:rPr lang="en-US" smtClean="0"/>
              <a:t> </a:t>
            </a:r>
            <a:r>
              <a:rPr lang="en-US" baseline="30000" smtClean="0"/>
              <a:t>2</a:t>
            </a:r>
            <a:r>
              <a:rPr lang="en-US" smtClean="0"/>
              <a:t> </a:t>
            </a:r>
          </a:p>
        </p:txBody>
      </p:sp>
      <p:sp>
        <p:nvSpPr>
          <p:cNvPr id="693251" name="Slide Number Placeholder 3"/>
          <p:cNvSpPr>
            <a:spLocks noGrp="1"/>
          </p:cNvSpPr>
          <p:nvPr>
            <p:ph type="sldNum" sz="quarter" idx="10"/>
          </p:nvPr>
        </p:nvSpPr>
        <p:spPr>
          <a:noFill/>
        </p:spPr>
        <p:txBody>
          <a:bodyPr/>
          <a:lstStyle/>
          <a:p>
            <a:r>
              <a:rPr lang="en-US" smtClean="0">
                <a:latin typeface="Arial" charset="0"/>
              </a:rPr>
              <a:t>9-</a:t>
            </a:r>
            <a:fld id="{DBE33C64-55AC-442B-8BCF-5013E4CE95E2}" type="slidenum">
              <a:rPr lang="en-US" smtClean="0">
                <a:latin typeface="Arial" charset="0"/>
              </a:rPr>
              <a:pPr/>
              <a:t>52</a:t>
            </a:fld>
            <a:endParaRPr lang="en-US" smtClean="0">
              <a:latin typeface="Arial" charset="0"/>
            </a:endParaRPr>
          </a:p>
        </p:txBody>
      </p:sp>
      <p:pic>
        <p:nvPicPr>
          <p:cNvPr id="693252" name="Picture 4" descr="F example.JPG"/>
          <p:cNvPicPr>
            <a:picLocks noChangeAspect="1"/>
          </p:cNvPicPr>
          <p:nvPr/>
        </p:nvPicPr>
        <p:blipFill>
          <a:blip r:embed="rId2"/>
          <a:srcRect/>
          <a:stretch>
            <a:fillRect/>
          </a:stretch>
        </p:blipFill>
        <p:spPr bwMode="auto">
          <a:xfrm>
            <a:off x="1116013" y="4508500"/>
            <a:ext cx="2533650" cy="1797050"/>
          </a:xfrm>
          <a:prstGeom prst="rect">
            <a:avLst/>
          </a:prstGeom>
          <a:noFill/>
          <a:ln w="9525">
            <a:noFill/>
            <a:miter lim="800000"/>
            <a:headEnd/>
            <a:tailEnd/>
          </a:ln>
        </p:spPr>
      </p:pic>
      <p:sp>
        <p:nvSpPr>
          <p:cNvPr id="693253" name="TextBox 5"/>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L06</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ChangeArrowheads="1"/>
          </p:cNvSpPr>
          <p:nvPr>
            <p:ph type="title"/>
          </p:nvPr>
        </p:nvSpPr>
        <p:spPr>
          <a:xfrm>
            <a:off x="608428" y="0"/>
            <a:ext cx="7924800" cy="914400"/>
          </a:xfrm>
        </p:spPr>
        <p:txBody>
          <a:bodyPr/>
          <a:lstStyle/>
          <a:p>
            <a:pPr eaLnBrk="1" hangingPunct="1">
              <a:defRPr/>
            </a:pPr>
            <a:r>
              <a:rPr lang="en-US"/>
              <a:t>Summary</a:t>
            </a:r>
          </a:p>
        </p:txBody>
      </p:sp>
      <p:sp>
        <p:nvSpPr>
          <p:cNvPr id="580611" name="Rectangle 3"/>
          <p:cNvSpPr>
            <a:spLocks noGrp="1" noChangeArrowheads="1"/>
          </p:cNvSpPr>
          <p:nvPr>
            <p:ph idx="1"/>
          </p:nvPr>
        </p:nvSpPr>
        <p:spPr>
          <a:xfrm>
            <a:off x="636588" y="1066800"/>
            <a:ext cx="7924800" cy="5410200"/>
          </a:xfrm>
        </p:spPr>
        <p:txBody>
          <a:bodyPr/>
          <a:lstStyle/>
          <a:p>
            <a:pPr eaLnBrk="1" hangingPunct="1">
              <a:lnSpc>
                <a:spcPct val="90000"/>
              </a:lnSpc>
            </a:pPr>
            <a:r>
              <a:rPr lang="en-US" sz="2400" smtClean="0"/>
              <a:t>It is possible to compare two populations using a one-tail or a two-tailed test</a:t>
            </a:r>
          </a:p>
          <a:p>
            <a:pPr eaLnBrk="1" hangingPunct="1">
              <a:lnSpc>
                <a:spcPct val="90000"/>
              </a:lnSpc>
            </a:pPr>
            <a:r>
              <a:rPr lang="en-US" sz="2400" smtClean="0"/>
              <a:t>Hypothesis tests can be conducted on such populations (using CI’s, rejection points, or </a:t>
            </a:r>
            <a:r>
              <a:rPr lang="en-US" sz="2400" i="1" smtClean="0"/>
              <a:t>p</a:t>
            </a:r>
            <a:r>
              <a:rPr lang="en-US" sz="2400" smtClean="0"/>
              <a:t>-values)</a:t>
            </a:r>
          </a:p>
          <a:p>
            <a:pPr eaLnBrk="1" hangingPunct="1">
              <a:lnSpc>
                <a:spcPct val="90000"/>
              </a:lnSpc>
            </a:pPr>
            <a:r>
              <a:rPr lang="en-US" sz="2400" smtClean="0"/>
              <a:t>Populations may be independent or dependent (paired difference experiments)</a:t>
            </a:r>
          </a:p>
          <a:p>
            <a:pPr eaLnBrk="1" hangingPunct="1">
              <a:lnSpc>
                <a:spcPct val="90000"/>
              </a:lnSpc>
            </a:pPr>
            <a:r>
              <a:rPr lang="en-US" sz="2400" smtClean="0"/>
              <a:t>The value of </a:t>
            </a:r>
            <a:r>
              <a:rPr lang="el-GR" sz="2400" smtClean="0">
                <a:cs typeface="Arial" charset="0"/>
              </a:rPr>
              <a:t>σ</a:t>
            </a:r>
            <a:r>
              <a:rPr lang="en-US" sz="2400" smtClean="0">
                <a:cs typeface="Arial" charset="0"/>
              </a:rPr>
              <a:t> may be known or unknown.  This affects the type of test statistic we use (i.e. t or z) </a:t>
            </a:r>
          </a:p>
          <a:p>
            <a:pPr eaLnBrk="1" hangingPunct="1">
              <a:lnSpc>
                <a:spcPct val="90000"/>
              </a:lnSpc>
            </a:pPr>
            <a:r>
              <a:rPr lang="en-US" sz="2400" smtClean="0">
                <a:cs typeface="Arial" charset="0"/>
              </a:rPr>
              <a:t>Independent tests can involve an equal variances assumption or an unequal variances assumption</a:t>
            </a:r>
          </a:p>
          <a:p>
            <a:pPr eaLnBrk="1" hangingPunct="1">
              <a:lnSpc>
                <a:spcPct val="90000"/>
              </a:lnSpc>
            </a:pPr>
            <a:r>
              <a:rPr lang="en-US" sz="2400" smtClean="0">
                <a:cs typeface="Arial" charset="0"/>
              </a:rPr>
              <a:t>Two population variances can be compared using the F distribution</a:t>
            </a:r>
            <a:endParaRPr lang="el-GR" sz="2400" smtClean="0">
              <a:cs typeface="Arial" charset="0"/>
            </a:endParaRPr>
          </a:p>
          <a:p>
            <a:pPr eaLnBrk="1" hangingPunct="1">
              <a:lnSpc>
                <a:spcPct val="90000"/>
              </a:lnSpc>
              <a:buFontTx/>
              <a:buNone/>
            </a:pPr>
            <a:endParaRPr lang="en-US" sz="2400" smtClean="0">
              <a:cs typeface="Arial" charset="0"/>
            </a:endParaRPr>
          </a:p>
        </p:txBody>
      </p:sp>
      <p:sp>
        <p:nvSpPr>
          <p:cNvPr id="694275" name="Slide Number Placeholder 5"/>
          <p:cNvSpPr>
            <a:spLocks noGrp="1"/>
          </p:cNvSpPr>
          <p:nvPr>
            <p:ph type="sldNum" sz="quarter" idx="10"/>
          </p:nvPr>
        </p:nvSpPr>
        <p:spPr>
          <a:noFill/>
        </p:spPr>
        <p:txBody>
          <a:bodyPr/>
          <a:lstStyle/>
          <a:p>
            <a:r>
              <a:rPr lang="en-US" smtClean="0">
                <a:latin typeface="Arial" charset="0"/>
              </a:rPr>
              <a:t>9-</a:t>
            </a:r>
            <a:fld id="{90E5033D-041C-4276-B24B-FF54E85F0E69}" type="slidenum">
              <a:rPr lang="en-US" smtClean="0">
                <a:latin typeface="Arial" charset="0"/>
              </a:rPr>
              <a:pPr/>
              <a:t>53</a:t>
            </a:fld>
            <a:endParaRPr lang="en-US"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80611">
                                            <p:txEl>
                                              <p:pRg st="0" end="0"/>
                                            </p:txEl>
                                          </p:spTgt>
                                        </p:tgtEl>
                                        <p:attrNameLst>
                                          <p:attrName>style.visibility</p:attrName>
                                        </p:attrNameLst>
                                      </p:cBhvr>
                                      <p:to>
                                        <p:strVal val="visible"/>
                                      </p:to>
                                    </p:set>
                                    <p:animEffect transition="in" filter="fade">
                                      <p:cBhvr>
                                        <p:cTn id="7" dur="1000"/>
                                        <p:tgtEl>
                                          <p:spTgt spid="580611">
                                            <p:txEl>
                                              <p:pRg st="0" end="0"/>
                                            </p:txEl>
                                          </p:spTgt>
                                        </p:tgtEl>
                                      </p:cBhvr>
                                    </p:animEffect>
                                    <p:anim calcmode="lin" valueType="num">
                                      <p:cBhvr>
                                        <p:cTn id="8" dur="1000" fill="hold"/>
                                        <p:tgtEl>
                                          <p:spTgt spid="580611">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8061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8061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80611">
                                            <p:txEl>
                                              <p:pRg st="1" end="1"/>
                                            </p:txEl>
                                          </p:spTgt>
                                        </p:tgtEl>
                                        <p:attrNameLst>
                                          <p:attrName>style.visibility</p:attrName>
                                        </p:attrNameLst>
                                      </p:cBhvr>
                                      <p:to>
                                        <p:strVal val="visible"/>
                                      </p:to>
                                    </p:set>
                                    <p:animEffect transition="in" filter="fade">
                                      <p:cBhvr>
                                        <p:cTn id="15" dur="1000"/>
                                        <p:tgtEl>
                                          <p:spTgt spid="580611">
                                            <p:txEl>
                                              <p:pRg st="1" end="1"/>
                                            </p:txEl>
                                          </p:spTgt>
                                        </p:tgtEl>
                                      </p:cBhvr>
                                    </p:animEffect>
                                    <p:anim calcmode="lin" valueType="num">
                                      <p:cBhvr>
                                        <p:cTn id="16" dur="1000" fill="hold"/>
                                        <p:tgtEl>
                                          <p:spTgt spid="580611">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580611">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8061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580611">
                                            <p:txEl>
                                              <p:pRg st="2" end="2"/>
                                            </p:txEl>
                                          </p:spTgt>
                                        </p:tgtEl>
                                        <p:attrNameLst>
                                          <p:attrName>style.visibility</p:attrName>
                                        </p:attrNameLst>
                                      </p:cBhvr>
                                      <p:to>
                                        <p:strVal val="visible"/>
                                      </p:to>
                                    </p:set>
                                    <p:animEffect transition="in" filter="fade">
                                      <p:cBhvr>
                                        <p:cTn id="23" dur="1000"/>
                                        <p:tgtEl>
                                          <p:spTgt spid="580611">
                                            <p:txEl>
                                              <p:pRg st="2" end="2"/>
                                            </p:txEl>
                                          </p:spTgt>
                                        </p:tgtEl>
                                      </p:cBhvr>
                                    </p:animEffect>
                                    <p:anim calcmode="lin" valueType="num">
                                      <p:cBhvr>
                                        <p:cTn id="24" dur="1000" fill="hold"/>
                                        <p:tgtEl>
                                          <p:spTgt spid="580611">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580611">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8061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580611">
                                            <p:txEl>
                                              <p:pRg st="3" end="3"/>
                                            </p:txEl>
                                          </p:spTgt>
                                        </p:tgtEl>
                                        <p:attrNameLst>
                                          <p:attrName>style.visibility</p:attrName>
                                        </p:attrNameLst>
                                      </p:cBhvr>
                                      <p:to>
                                        <p:strVal val="visible"/>
                                      </p:to>
                                    </p:set>
                                    <p:animEffect transition="in" filter="fade">
                                      <p:cBhvr>
                                        <p:cTn id="31" dur="1000"/>
                                        <p:tgtEl>
                                          <p:spTgt spid="580611">
                                            <p:txEl>
                                              <p:pRg st="3" end="3"/>
                                            </p:txEl>
                                          </p:spTgt>
                                        </p:tgtEl>
                                      </p:cBhvr>
                                    </p:animEffect>
                                    <p:anim calcmode="lin" valueType="num">
                                      <p:cBhvr>
                                        <p:cTn id="32" dur="1000" fill="hold"/>
                                        <p:tgtEl>
                                          <p:spTgt spid="580611">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580611">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80611">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580611">
                                            <p:txEl>
                                              <p:pRg st="4" end="4"/>
                                            </p:txEl>
                                          </p:spTgt>
                                        </p:tgtEl>
                                        <p:attrNameLst>
                                          <p:attrName>style.visibility</p:attrName>
                                        </p:attrNameLst>
                                      </p:cBhvr>
                                      <p:to>
                                        <p:strVal val="visible"/>
                                      </p:to>
                                    </p:set>
                                    <p:animEffect transition="in" filter="fade">
                                      <p:cBhvr>
                                        <p:cTn id="39" dur="1000"/>
                                        <p:tgtEl>
                                          <p:spTgt spid="580611">
                                            <p:txEl>
                                              <p:pRg st="4" end="4"/>
                                            </p:txEl>
                                          </p:spTgt>
                                        </p:tgtEl>
                                      </p:cBhvr>
                                    </p:animEffect>
                                    <p:anim calcmode="lin" valueType="num">
                                      <p:cBhvr>
                                        <p:cTn id="40" dur="1000" fill="hold"/>
                                        <p:tgtEl>
                                          <p:spTgt spid="580611">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580611">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580611">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580611">
                                            <p:txEl>
                                              <p:pRg st="5" end="5"/>
                                            </p:txEl>
                                          </p:spTgt>
                                        </p:tgtEl>
                                        <p:attrNameLst>
                                          <p:attrName>style.visibility</p:attrName>
                                        </p:attrNameLst>
                                      </p:cBhvr>
                                      <p:to>
                                        <p:strVal val="visible"/>
                                      </p:to>
                                    </p:set>
                                    <p:animEffect transition="in" filter="fade">
                                      <p:cBhvr>
                                        <p:cTn id="47" dur="1000"/>
                                        <p:tgtEl>
                                          <p:spTgt spid="580611">
                                            <p:txEl>
                                              <p:pRg st="5" end="5"/>
                                            </p:txEl>
                                          </p:spTgt>
                                        </p:tgtEl>
                                      </p:cBhvr>
                                    </p:animEffect>
                                    <p:anim calcmode="lin" valueType="num">
                                      <p:cBhvr>
                                        <p:cTn id="48" dur="1000" fill="hold"/>
                                        <p:tgtEl>
                                          <p:spTgt spid="580611">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580611">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580611">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611"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5297" name="Picture 5"/>
          <p:cNvPicPr>
            <a:picLocks noChangeAspect="1" noChangeArrowheads="1"/>
          </p:cNvPicPr>
          <p:nvPr/>
        </p:nvPicPr>
        <p:blipFill>
          <a:blip r:embed="rId2"/>
          <a:srcRect/>
          <a:stretch>
            <a:fillRect/>
          </a:stretch>
        </p:blipFill>
        <p:spPr bwMode="auto">
          <a:xfrm rot="5400000">
            <a:off x="2126457" y="-29369"/>
            <a:ext cx="5251450" cy="7561263"/>
          </a:xfrm>
          <a:prstGeom prst="rect">
            <a:avLst/>
          </a:prstGeom>
          <a:noFill/>
          <a:ln w="9525">
            <a:noFill/>
            <a:miter lim="800000"/>
            <a:headEnd/>
            <a:tailEnd/>
          </a:ln>
        </p:spPr>
      </p:pic>
      <p:sp>
        <p:nvSpPr>
          <p:cNvPr id="592898" name="Rectangle 2"/>
          <p:cNvSpPr>
            <a:spLocks noGrp="1" noChangeArrowheads="1"/>
          </p:cNvSpPr>
          <p:nvPr>
            <p:ph type="title"/>
          </p:nvPr>
        </p:nvSpPr>
        <p:spPr>
          <a:xfrm>
            <a:off x="608428" y="0"/>
            <a:ext cx="7924800" cy="914400"/>
          </a:xfrm>
        </p:spPr>
        <p:txBody>
          <a:bodyPr/>
          <a:lstStyle/>
          <a:p>
            <a:pPr eaLnBrk="1" hangingPunct="1">
              <a:defRPr/>
            </a:pPr>
            <a:r>
              <a:rPr lang="en-US" dirty="0"/>
              <a:t>Table </a:t>
            </a:r>
            <a:r>
              <a:rPr lang="en-US" dirty="0" smtClean="0"/>
              <a:t>A.6 </a:t>
            </a:r>
            <a:r>
              <a:rPr lang="en-US" dirty="0"/>
              <a:t>– F</a:t>
            </a:r>
            <a:r>
              <a:rPr lang="en-US" baseline="-25000" dirty="0"/>
              <a:t>0.10</a:t>
            </a:r>
            <a:r>
              <a:rPr lang="en-US" dirty="0"/>
              <a:t> Table</a:t>
            </a:r>
          </a:p>
        </p:txBody>
      </p:sp>
      <p:sp>
        <p:nvSpPr>
          <p:cNvPr id="695299" name="Slide Number Placeholder 5"/>
          <p:cNvSpPr>
            <a:spLocks noGrp="1"/>
          </p:cNvSpPr>
          <p:nvPr>
            <p:ph type="sldNum" sz="quarter" idx="10"/>
          </p:nvPr>
        </p:nvSpPr>
        <p:spPr>
          <a:noFill/>
        </p:spPr>
        <p:txBody>
          <a:bodyPr/>
          <a:lstStyle/>
          <a:p>
            <a:r>
              <a:rPr lang="en-US" smtClean="0">
                <a:latin typeface="Arial" charset="0"/>
              </a:rPr>
              <a:t>9-</a:t>
            </a:r>
            <a:fld id="{3EA06079-31CB-4487-8155-20396604345D}" type="slidenum">
              <a:rPr lang="en-US" smtClean="0">
                <a:latin typeface="Arial" charset="0"/>
              </a:rPr>
              <a:pPr/>
              <a:t>54</a:t>
            </a:fld>
            <a:endParaRPr lang="en-US" smtClean="0">
              <a:latin typeface="Arial"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21" name="Picture 5"/>
          <p:cNvPicPr>
            <a:picLocks noChangeAspect="1" noChangeArrowheads="1"/>
          </p:cNvPicPr>
          <p:nvPr/>
        </p:nvPicPr>
        <p:blipFill>
          <a:blip r:embed="rId2"/>
          <a:srcRect/>
          <a:stretch>
            <a:fillRect/>
          </a:stretch>
        </p:blipFill>
        <p:spPr bwMode="auto">
          <a:xfrm>
            <a:off x="611188" y="908050"/>
            <a:ext cx="8135937" cy="5600700"/>
          </a:xfrm>
          <a:prstGeom prst="rect">
            <a:avLst/>
          </a:prstGeom>
          <a:noFill/>
          <a:ln w="9525">
            <a:noFill/>
            <a:miter lim="800000"/>
            <a:headEnd/>
            <a:tailEnd/>
          </a:ln>
        </p:spPr>
      </p:pic>
      <p:sp>
        <p:nvSpPr>
          <p:cNvPr id="593922" name="Rectangle 2"/>
          <p:cNvSpPr>
            <a:spLocks noGrp="1" noChangeArrowheads="1"/>
          </p:cNvSpPr>
          <p:nvPr>
            <p:ph type="title"/>
          </p:nvPr>
        </p:nvSpPr>
        <p:spPr>
          <a:xfrm>
            <a:off x="608428" y="0"/>
            <a:ext cx="7924800" cy="914400"/>
          </a:xfrm>
        </p:spPr>
        <p:txBody>
          <a:bodyPr/>
          <a:lstStyle/>
          <a:p>
            <a:pPr eaLnBrk="1" hangingPunct="1">
              <a:defRPr/>
            </a:pPr>
            <a:r>
              <a:rPr lang="en-US" dirty="0"/>
              <a:t>Table </a:t>
            </a:r>
            <a:r>
              <a:rPr lang="en-US" dirty="0" smtClean="0"/>
              <a:t>A.7 </a:t>
            </a:r>
            <a:r>
              <a:rPr lang="en-US" dirty="0"/>
              <a:t>– F</a:t>
            </a:r>
            <a:r>
              <a:rPr lang="en-US" baseline="-25000" dirty="0"/>
              <a:t>0.05</a:t>
            </a:r>
            <a:r>
              <a:rPr lang="en-US" dirty="0"/>
              <a:t> Table</a:t>
            </a:r>
          </a:p>
        </p:txBody>
      </p:sp>
      <p:sp>
        <p:nvSpPr>
          <p:cNvPr id="696323" name="Slide Number Placeholder 5"/>
          <p:cNvSpPr>
            <a:spLocks noGrp="1"/>
          </p:cNvSpPr>
          <p:nvPr>
            <p:ph type="sldNum" sz="quarter" idx="10"/>
          </p:nvPr>
        </p:nvSpPr>
        <p:spPr>
          <a:noFill/>
        </p:spPr>
        <p:txBody>
          <a:bodyPr/>
          <a:lstStyle/>
          <a:p>
            <a:r>
              <a:rPr lang="en-US" smtClean="0">
                <a:latin typeface="Arial" charset="0"/>
              </a:rPr>
              <a:t>9-</a:t>
            </a:r>
            <a:fld id="{296DEC34-E2A3-4521-A44F-D8F542E861E3}" type="slidenum">
              <a:rPr lang="en-US" smtClean="0">
                <a:latin typeface="Arial" charset="0"/>
              </a:rPr>
              <a:pPr/>
              <a:t>55</a:t>
            </a:fld>
            <a:endParaRPr lang="en-US" smtClean="0">
              <a:latin typeface="Arial"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7345" name="Picture 5"/>
          <p:cNvPicPr>
            <a:picLocks noChangeAspect="1" noChangeArrowheads="1"/>
          </p:cNvPicPr>
          <p:nvPr/>
        </p:nvPicPr>
        <p:blipFill>
          <a:blip r:embed="rId2"/>
          <a:srcRect/>
          <a:stretch>
            <a:fillRect/>
          </a:stretch>
        </p:blipFill>
        <p:spPr bwMode="auto">
          <a:xfrm rot="5400000">
            <a:off x="2129632" y="-103981"/>
            <a:ext cx="5316537" cy="7775575"/>
          </a:xfrm>
          <a:prstGeom prst="rect">
            <a:avLst/>
          </a:prstGeom>
          <a:noFill/>
          <a:ln w="9525">
            <a:noFill/>
            <a:miter lim="800000"/>
            <a:headEnd/>
            <a:tailEnd/>
          </a:ln>
        </p:spPr>
      </p:pic>
      <p:sp>
        <p:nvSpPr>
          <p:cNvPr id="594946" name="Rectangle 2"/>
          <p:cNvSpPr>
            <a:spLocks noGrp="1" noChangeArrowheads="1"/>
          </p:cNvSpPr>
          <p:nvPr>
            <p:ph type="title"/>
          </p:nvPr>
        </p:nvSpPr>
        <p:spPr>
          <a:xfrm>
            <a:off x="608428" y="0"/>
            <a:ext cx="7924800" cy="914400"/>
          </a:xfrm>
        </p:spPr>
        <p:txBody>
          <a:bodyPr/>
          <a:lstStyle/>
          <a:p>
            <a:pPr eaLnBrk="1" hangingPunct="1">
              <a:defRPr/>
            </a:pPr>
            <a:r>
              <a:rPr lang="en-US" dirty="0"/>
              <a:t>Table </a:t>
            </a:r>
            <a:r>
              <a:rPr lang="en-US" dirty="0" smtClean="0"/>
              <a:t>A.8 </a:t>
            </a:r>
            <a:r>
              <a:rPr lang="en-US" dirty="0"/>
              <a:t>– F</a:t>
            </a:r>
            <a:r>
              <a:rPr lang="en-US" baseline="-25000" dirty="0"/>
              <a:t>0.025</a:t>
            </a:r>
            <a:r>
              <a:rPr lang="en-US" dirty="0"/>
              <a:t> Table</a:t>
            </a:r>
          </a:p>
        </p:txBody>
      </p:sp>
      <p:sp>
        <p:nvSpPr>
          <p:cNvPr id="697347" name="Slide Number Placeholder 5"/>
          <p:cNvSpPr>
            <a:spLocks noGrp="1"/>
          </p:cNvSpPr>
          <p:nvPr>
            <p:ph type="sldNum" sz="quarter" idx="10"/>
          </p:nvPr>
        </p:nvSpPr>
        <p:spPr>
          <a:noFill/>
        </p:spPr>
        <p:txBody>
          <a:bodyPr/>
          <a:lstStyle/>
          <a:p>
            <a:r>
              <a:rPr lang="en-US" smtClean="0">
                <a:latin typeface="Arial" charset="0"/>
              </a:rPr>
              <a:t>9-</a:t>
            </a:r>
            <a:fld id="{2A930769-A9DA-4932-841A-EE93D5ED97AB}" type="slidenum">
              <a:rPr lang="en-US" smtClean="0">
                <a:latin typeface="Arial" charset="0"/>
              </a:rPr>
              <a:pPr/>
              <a:t>56</a:t>
            </a:fld>
            <a:endParaRPr lang="en-US" smtClean="0">
              <a:latin typeface="Arial"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8369" name="Picture 5"/>
          <p:cNvPicPr>
            <a:picLocks noChangeAspect="1" noChangeArrowheads="1"/>
          </p:cNvPicPr>
          <p:nvPr/>
        </p:nvPicPr>
        <p:blipFill>
          <a:blip r:embed="rId2"/>
          <a:srcRect/>
          <a:stretch>
            <a:fillRect/>
          </a:stretch>
        </p:blipFill>
        <p:spPr bwMode="auto">
          <a:xfrm>
            <a:off x="900113" y="1196975"/>
            <a:ext cx="7848600" cy="5375275"/>
          </a:xfrm>
          <a:prstGeom prst="rect">
            <a:avLst/>
          </a:prstGeom>
          <a:noFill/>
          <a:ln w="9525">
            <a:noFill/>
            <a:miter lim="800000"/>
            <a:headEnd/>
            <a:tailEnd/>
          </a:ln>
        </p:spPr>
      </p:pic>
      <p:sp>
        <p:nvSpPr>
          <p:cNvPr id="595970" name="Rectangle 2"/>
          <p:cNvSpPr>
            <a:spLocks noGrp="1" noChangeArrowheads="1"/>
          </p:cNvSpPr>
          <p:nvPr>
            <p:ph type="title"/>
          </p:nvPr>
        </p:nvSpPr>
        <p:spPr>
          <a:xfrm>
            <a:off x="608428" y="0"/>
            <a:ext cx="7924800" cy="914400"/>
          </a:xfrm>
        </p:spPr>
        <p:txBody>
          <a:bodyPr/>
          <a:lstStyle/>
          <a:p>
            <a:pPr eaLnBrk="1" hangingPunct="1">
              <a:defRPr/>
            </a:pPr>
            <a:r>
              <a:rPr lang="en-US" dirty="0"/>
              <a:t>Table </a:t>
            </a:r>
            <a:r>
              <a:rPr lang="en-US" dirty="0" smtClean="0"/>
              <a:t>A.9 </a:t>
            </a:r>
            <a:r>
              <a:rPr lang="en-US" dirty="0"/>
              <a:t>– F</a:t>
            </a:r>
            <a:r>
              <a:rPr lang="en-US" baseline="-25000" dirty="0"/>
              <a:t>0.01</a:t>
            </a:r>
            <a:r>
              <a:rPr lang="en-US" dirty="0"/>
              <a:t> Table</a:t>
            </a:r>
          </a:p>
        </p:txBody>
      </p:sp>
      <p:sp>
        <p:nvSpPr>
          <p:cNvPr id="698371" name="Slide Number Placeholder 5"/>
          <p:cNvSpPr>
            <a:spLocks noGrp="1"/>
          </p:cNvSpPr>
          <p:nvPr>
            <p:ph type="sldNum" sz="quarter" idx="10"/>
          </p:nvPr>
        </p:nvSpPr>
        <p:spPr>
          <a:noFill/>
        </p:spPr>
        <p:txBody>
          <a:bodyPr/>
          <a:lstStyle/>
          <a:p>
            <a:r>
              <a:rPr lang="en-US" smtClean="0">
                <a:latin typeface="Arial" charset="0"/>
              </a:rPr>
              <a:t>9-</a:t>
            </a:r>
            <a:fld id="{CBB587EF-8A56-44CD-BFF1-56079580B49E}" type="slidenum">
              <a:rPr lang="en-US" smtClean="0">
                <a:latin typeface="Arial" charset="0"/>
              </a:rPr>
              <a:pPr/>
              <a:t>57</a:t>
            </a:fld>
            <a:endParaRPr lang="en-US" smtClean="0">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title"/>
          </p:nvPr>
        </p:nvSpPr>
        <p:spPr>
          <a:xfrm>
            <a:off x="608428" y="0"/>
            <a:ext cx="7924800" cy="914400"/>
          </a:xfrm>
        </p:spPr>
        <p:txBody>
          <a:bodyPr>
            <a:normAutofit fontScale="90000"/>
          </a:bodyPr>
          <a:lstStyle/>
          <a:p>
            <a:pPr eaLnBrk="1" hangingPunct="1">
              <a:defRPr/>
            </a:pPr>
            <a:r>
              <a:rPr lang="en-US" sz="4000" dirty="0" smtClean="0"/>
              <a:t>Difference in Population Means:</a:t>
            </a:r>
            <a:br>
              <a:rPr lang="en-US" sz="4000" dirty="0" smtClean="0"/>
            </a:br>
            <a:r>
              <a:rPr lang="en-US" sz="2200" dirty="0" smtClean="0"/>
              <a:t>Test </a:t>
            </a:r>
            <a:r>
              <a:rPr lang="en-US" sz="2200" dirty="0"/>
              <a:t>Statistic (</a:t>
            </a:r>
            <a:r>
              <a:rPr lang="en-US" sz="2200" dirty="0">
                <a:cs typeface="Times New Roman" pitchFamily="18" charset="0"/>
              </a:rPr>
              <a:t>Variances</a:t>
            </a:r>
            <a:r>
              <a:rPr lang="en-US" sz="2200" dirty="0"/>
              <a:t> Known)</a:t>
            </a:r>
          </a:p>
        </p:txBody>
      </p:sp>
      <p:sp>
        <p:nvSpPr>
          <p:cNvPr id="529415" name="Rectangle 3"/>
          <p:cNvSpPr>
            <a:spLocks noGrp="1" noChangeArrowheads="1"/>
          </p:cNvSpPr>
          <p:nvPr>
            <p:ph idx="1"/>
          </p:nvPr>
        </p:nvSpPr>
        <p:spPr>
          <a:xfrm>
            <a:off x="636588" y="1066800"/>
            <a:ext cx="7924800" cy="5410200"/>
          </a:xfrm>
        </p:spPr>
        <p:txBody>
          <a:bodyPr/>
          <a:lstStyle/>
          <a:p>
            <a:pPr eaLnBrk="1" hangingPunct="1"/>
            <a:r>
              <a:rPr lang="en-US" sz="3000" smtClean="0"/>
              <a:t>The test statistic is:</a:t>
            </a:r>
          </a:p>
          <a:p>
            <a:pPr eaLnBrk="1" hangingPunct="1">
              <a:spcAft>
                <a:spcPct val="5000"/>
              </a:spcAft>
            </a:pPr>
            <a:endParaRPr lang="en-US" sz="3000" smtClean="0"/>
          </a:p>
          <a:p>
            <a:pPr eaLnBrk="1" hangingPunct="1">
              <a:spcAft>
                <a:spcPct val="5000"/>
              </a:spcAft>
            </a:pPr>
            <a:endParaRPr lang="en-US" sz="3000" smtClean="0"/>
          </a:p>
          <a:p>
            <a:pPr eaLnBrk="1" hangingPunct="1">
              <a:spcAft>
                <a:spcPct val="5000"/>
              </a:spcAft>
            </a:pPr>
            <a:endParaRPr lang="en-US" sz="3000" smtClean="0"/>
          </a:p>
          <a:p>
            <a:pPr eaLnBrk="1" hangingPunct="1"/>
            <a:endParaRPr lang="en-US" sz="3000" smtClean="0"/>
          </a:p>
          <a:p>
            <a:pPr eaLnBrk="1" hangingPunct="1"/>
            <a:r>
              <a:rPr lang="en-US" sz="3000" smtClean="0"/>
              <a:t>The sampling distribution of this statistic is a standard normal distribution</a:t>
            </a:r>
          </a:p>
          <a:p>
            <a:pPr eaLnBrk="1" hangingPunct="1"/>
            <a:r>
              <a:rPr lang="en-US" sz="3000" smtClean="0"/>
              <a:t>If the populations are normal and the samples are independent ...</a:t>
            </a:r>
          </a:p>
        </p:txBody>
      </p:sp>
      <p:graphicFrame>
        <p:nvGraphicFramePr>
          <p:cNvPr id="529413" name="Object 5"/>
          <p:cNvGraphicFramePr>
            <a:graphicFrameLocks noChangeAspect="1"/>
          </p:cNvGraphicFramePr>
          <p:nvPr/>
        </p:nvGraphicFramePr>
        <p:xfrm>
          <a:off x="3059113" y="1773238"/>
          <a:ext cx="2271712" cy="1452562"/>
        </p:xfrm>
        <a:graphic>
          <a:graphicData uri="http://schemas.openxmlformats.org/presentationml/2006/ole">
            <p:oleObj spid="_x0000_s529413" name="Equation" r:id="rId3" imgW="952200" imgH="609480" progId="Equation.3">
              <p:embed/>
            </p:oleObj>
          </a:graphicData>
        </a:graphic>
      </p:graphicFrame>
      <p:sp>
        <p:nvSpPr>
          <p:cNvPr id="529416" name="Slide Number Placeholder 6"/>
          <p:cNvSpPr>
            <a:spLocks noGrp="1"/>
          </p:cNvSpPr>
          <p:nvPr>
            <p:ph type="sldNum" sz="quarter" idx="10"/>
          </p:nvPr>
        </p:nvSpPr>
        <p:spPr>
          <a:noFill/>
        </p:spPr>
        <p:txBody>
          <a:bodyPr/>
          <a:lstStyle/>
          <a:p>
            <a:r>
              <a:rPr lang="en-US" smtClean="0">
                <a:latin typeface="Arial" charset="0"/>
              </a:rPr>
              <a:t>9-</a:t>
            </a:r>
            <a:fld id="{3E6246BC-71EE-4EE6-B07C-5D1E2B9A668C}" type="slidenum">
              <a:rPr lang="en-US" smtClean="0">
                <a:latin typeface="Arial" charset="0"/>
              </a:rPr>
              <a:pPr/>
              <a:t>6</a:t>
            </a:fld>
            <a:endParaRPr lang="en-US" smtClean="0">
              <a:latin typeface="Arial" charset="0"/>
            </a:endParaRPr>
          </a:p>
        </p:txBody>
      </p:sp>
      <p:sp>
        <p:nvSpPr>
          <p:cNvPr id="529417" name="TextBox 5"/>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L02</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a:xfrm>
            <a:off x="608428" y="0"/>
            <a:ext cx="7924800" cy="914400"/>
          </a:xfrm>
        </p:spPr>
        <p:txBody>
          <a:bodyPr>
            <a:normAutofit fontScale="90000"/>
          </a:bodyPr>
          <a:lstStyle/>
          <a:p>
            <a:pPr eaLnBrk="1" hangingPunct="1">
              <a:defRPr/>
            </a:pPr>
            <a:r>
              <a:rPr lang="en-US" sz="3600" i="1" dirty="0" smtClean="0"/>
              <a:t>z</a:t>
            </a:r>
            <a:r>
              <a:rPr lang="en-US" sz="3600" dirty="0" smtClean="0"/>
              <a:t> Tests </a:t>
            </a:r>
            <a:r>
              <a:rPr lang="en-US" sz="3600" dirty="0"/>
              <a:t>About </a:t>
            </a:r>
            <a:r>
              <a:rPr lang="en-US" sz="3600" dirty="0" smtClean="0"/>
              <a:t>a </a:t>
            </a:r>
            <a:r>
              <a:rPr lang="en-US" sz="3600" dirty="0"/>
              <a:t>Difference </a:t>
            </a:r>
            <a:r>
              <a:rPr lang="en-US" sz="3600" dirty="0" smtClean="0"/>
              <a:t>in Means</a:t>
            </a:r>
            <a:r>
              <a:rPr lang="en-US" sz="2400" dirty="0" smtClean="0"/>
              <a:t> </a:t>
            </a:r>
            <a:br>
              <a:rPr lang="en-US" sz="2400" dirty="0" smtClean="0"/>
            </a:br>
            <a:r>
              <a:rPr lang="en-US" sz="2400" dirty="0" smtClean="0"/>
              <a:t>(</a:t>
            </a:r>
            <a:r>
              <a:rPr lang="en-US" sz="2400" dirty="0">
                <a:cs typeface="Times New Roman" pitchFamily="18" charset="0"/>
              </a:rPr>
              <a:t>Variances</a:t>
            </a:r>
            <a:r>
              <a:rPr lang="en-US" sz="2400" dirty="0"/>
              <a:t> Known) </a:t>
            </a:r>
          </a:p>
        </p:txBody>
      </p:sp>
      <p:sp>
        <p:nvSpPr>
          <p:cNvPr id="607234" name="Rectangle 3"/>
          <p:cNvSpPr>
            <a:spLocks noGrp="1" noChangeArrowheads="1"/>
          </p:cNvSpPr>
          <p:nvPr>
            <p:ph idx="1"/>
          </p:nvPr>
        </p:nvSpPr>
        <p:spPr>
          <a:xfrm>
            <a:off x="636588" y="1066800"/>
            <a:ext cx="7924800" cy="5410200"/>
          </a:xfrm>
        </p:spPr>
        <p:txBody>
          <a:bodyPr/>
          <a:lstStyle/>
          <a:p>
            <a:pPr eaLnBrk="1" hangingPunct="1"/>
            <a:r>
              <a:rPr lang="en-US" smtClean="0"/>
              <a:t>Reject </a:t>
            </a:r>
            <a:r>
              <a:rPr lang="en-US" smtClean="0">
                <a:solidFill>
                  <a:srgbClr val="CC0000"/>
                </a:solidFill>
              </a:rPr>
              <a:t>H</a:t>
            </a:r>
            <a:r>
              <a:rPr lang="en-US" baseline="-25000" smtClean="0">
                <a:solidFill>
                  <a:srgbClr val="CC0000"/>
                </a:solidFill>
              </a:rPr>
              <a:t>0</a:t>
            </a:r>
            <a:r>
              <a:rPr lang="en-US" smtClean="0">
                <a:solidFill>
                  <a:srgbClr val="CC0000"/>
                </a:solidFill>
              </a:rPr>
              <a:t>: </a:t>
            </a:r>
            <a:r>
              <a:rPr lang="en-US" smtClean="0">
                <a:solidFill>
                  <a:srgbClr val="CC0000"/>
                </a:solidFill>
                <a:latin typeface="Symbol" pitchFamily="18" charset="2"/>
              </a:rPr>
              <a:t>m</a:t>
            </a:r>
            <a:r>
              <a:rPr lang="en-US" baseline="-25000" smtClean="0">
                <a:solidFill>
                  <a:srgbClr val="CC0000"/>
                </a:solidFill>
              </a:rPr>
              <a:t>1</a:t>
            </a:r>
            <a:r>
              <a:rPr lang="en-US" smtClean="0">
                <a:solidFill>
                  <a:srgbClr val="CC0000"/>
                </a:solidFill>
              </a:rPr>
              <a:t> – </a:t>
            </a:r>
            <a:r>
              <a:rPr lang="en-US" smtClean="0">
                <a:solidFill>
                  <a:srgbClr val="CC0000"/>
                </a:solidFill>
                <a:latin typeface="Symbol" pitchFamily="18" charset="2"/>
              </a:rPr>
              <a:t>m</a:t>
            </a:r>
            <a:r>
              <a:rPr lang="en-US" baseline="-25000" smtClean="0">
                <a:solidFill>
                  <a:srgbClr val="CC0000"/>
                </a:solidFill>
              </a:rPr>
              <a:t>2</a:t>
            </a:r>
            <a:r>
              <a:rPr lang="en-US" smtClean="0">
                <a:solidFill>
                  <a:srgbClr val="CC0000"/>
                </a:solidFill>
              </a:rPr>
              <a:t> = </a:t>
            </a:r>
            <a:r>
              <a:rPr lang="en-US" i="1" smtClean="0">
                <a:solidFill>
                  <a:srgbClr val="CC0000"/>
                </a:solidFill>
              </a:rPr>
              <a:t>D</a:t>
            </a:r>
            <a:r>
              <a:rPr lang="en-US" baseline="-25000" smtClean="0">
                <a:solidFill>
                  <a:srgbClr val="CC0000"/>
                </a:solidFill>
              </a:rPr>
              <a:t>0</a:t>
            </a:r>
            <a:r>
              <a:rPr lang="en-US" smtClean="0">
                <a:solidFill>
                  <a:srgbClr val="CC0000"/>
                </a:solidFill>
              </a:rPr>
              <a:t> </a:t>
            </a:r>
            <a:r>
              <a:rPr lang="en-US" smtClean="0"/>
              <a:t>in favor of a particular alternative hypothesis at a level of significance if the appropriate rejection point rule holds or if the corresponding p-value is less than </a:t>
            </a:r>
            <a:r>
              <a:rPr lang="en-US" smtClean="0">
                <a:latin typeface="Symbol" pitchFamily="18" charset="2"/>
              </a:rPr>
              <a:t>a</a:t>
            </a:r>
            <a:endParaRPr lang="en-US" smtClean="0"/>
          </a:p>
          <a:p>
            <a:pPr lvl="1" eaLnBrk="1" hangingPunct="1"/>
            <a:r>
              <a:rPr lang="en-US" smtClean="0"/>
              <a:t>Rules are on the next slide …</a:t>
            </a:r>
          </a:p>
          <a:p>
            <a:pPr eaLnBrk="1" hangingPunct="1"/>
            <a:endParaRPr lang="en-US" smtClean="0"/>
          </a:p>
          <a:p>
            <a:pPr eaLnBrk="1" hangingPunct="1"/>
            <a:endParaRPr lang="en-US" smtClean="0"/>
          </a:p>
        </p:txBody>
      </p:sp>
      <p:sp>
        <p:nvSpPr>
          <p:cNvPr id="607235" name="Slide Number Placeholder 4"/>
          <p:cNvSpPr>
            <a:spLocks noGrp="1"/>
          </p:cNvSpPr>
          <p:nvPr>
            <p:ph type="sldNum" sz="quarter" idx="10"/>
          </p:nvPr>
        </p:nvSpPr>
        <p:spPr>
          <a:noFill/>
        </p:spPr>
        <p:txBody>
          <a:bodyPr/>
          <a:lstStyle/>
          <a:p>
            <a:r>
              <a:rPr lang="en-US" smtClean="0">
                <a:latin typeface="Arial" charset="0"/>
              </a:rPr>
              <a:t>9-</a:t>
            </a:r>
            <a:fld id="{919EA2F0-E34C-4E6C-8EA3-82A15E94EA8E}" type="slidenum">
              <a:rPr lang="en-US" smtClean="0">
                <a:latin typeface="Arial" charset="0"/>
              </a:rPr>
              <a:pPr/>
              <a:t>7</a:t>
            </a:fld>
            <a:endParaRPr lang="en-US" smtClean="0">
              <a:latin typeface="Arial" charset="0"/>
            </a:endParaRPr>
          </a:p>
        </p:txBody>
      </p:sp>
      <p:sp>
        <p:nvSpPr>
          <p:cNvPr id="607236" name="TextBox 5"/>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L01</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8428" y="0"/>
            <a:ext cx="7924800" cy="914400"/>
          </a:xfrm>
        </p:spPr>
        <p:txBody>
          <a:bodyPr>
            <a:normAutofit/>
          </a:bodyPr>
          <a:lstStyle/>
          <a:p>
            <a:pPr eaLnBrk="1" hangingPunct="1">
              <a:defRPr/>
            </a:pPr>
            <a:r>
              <a:rPr lang="en-US" dirty="0" smtClean="0"/>
              <a:t>Z Tests: Rejection Rules</a:t>
            </a:r>
            <a:endParaRPr lang="en-US" dirty="0"/>
          </a:p>
        </p:txBody>
      </p:sp>
      <p:graphicFrame>
        <p:nvGraphicFramePr>
          <p:cNvPr id="610337" name="Group 33"/>
          <p:cNvGraphicFramePr>
            <a:graphicFrameLocks noGrp="1"/>
          </p:cNvGraphicFramePr>
          <p:nvPr>
            <p:ph idx="1"/>
          </p:nvPr>
        </p:nvGraphicFramePr>
        <p:xfrm>
          <a:off x="611188" y="1341438"/>
          <a:ext cx="7924800" cy="5121275"/>
        </p:xfrm>
        <a:graphic>
          <a:graphicData uri="http://schemas.openxmlformats.org/drawingml/2006/table">
            <a:tbl>
              <a:tblPr/>
              <a:tblGrid>
                <a:gridCol w="2641600"/>
                <a:gridCol w="2641600"/>
                <a:gridCol w="26416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Alternative Hypothesis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Reject H</a:t>
                      </a:r>
                      <a:r>
                        <a:rPr kumimoji="0" lang="en-US" sz="1800" b="1" i="0" u="none" strike="noStrike" cap="none" normalizeH="0" baseline="-25000" smtClean="0">
                          <a:ln>
                            <a:noFill/>
                          </a:ln>
                          <a:solidFill>
                            <a:schemeClr val="tx1"/>
                          </a:solidFill>
                          <a:effectLst/>
                          <a:latin typeface="Calibri" pitchFamily="34" charset="0"/>
                        </a:rPr>
                        <a:t>0</a:t>
                      </a:r>
                      <a:r>
                        <a:rPr kumimoji="0" lang="en-US" sz="1800" b="1" i="0" u="none" strike="noStrike" cap="none" normalizeH="0" baseline="0" smtClean="0">
                          <a:ln>
                            <a:noFill/>
                          </a:ln>
                          <a:solidFill>
                            <a:schemeClr val="tx1"/>
                          </a:solidFill>
                          <a:effectLst/>
                          <a:latin typeface="Calibri" pitchFamily="34" charset="0"/>
                        </a:rPr>
                        <a:t> if:</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rPr>
                        <a:t>p-value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CC0000"/>
                          </a:solidFill>
                          <a:effectLst/>
                          <a:latin typeface="Calibri" pitchFamily="34" charset="0"/>
                        </a:rPr>
                        <a:t>H</a:t>
                      </a:r>
                      <a:r>
                        <a:rPr kumimoji="0" lang="en-US" sz="1800" b="0" i="0" u="none" strike="noStrike" cap="none" normalizeH="0" baseline="-25000" smtClean="0">
                          <a:ln>
                            <a:noFill/>
                          </a:ln>
                          <a:solidFill>
                            <a:srgbClr val="CC0000"/>
                          </a:solidFill>
                          <a:effectLst/>
                          <a:latin typeface="Calibri" pitchFamily="34" charset="0"/>
                        </a:rPr>
                        <a:t>a</a:t>
                      </a:r>
                      <a:r>
                        <a:rPr kumimoji="0" lang="en-US" sz="1800" b="0" i="0" u="none" strike="noStrike" cap="none" normalizeH="0" baseline="0" smtClean="0">
                          <a:ln>
                            <a:noFill/>
                          </a:ln>
                          <a:solidFill>
                            <a:srgbClr val="CC0000"/>
                          </a:solidFill>
                          <a:effectLst/>
                          <a:latin typeface="Calibri" pitchFamily="34" charset="0"/>
                        </a:rPr>
                        <a:t>: </a:t>
                      </a:r>
                      <a:r>
                        <a:rPr kumimoji="0" lang="el-GR" sz="1800" b="0" i="0" u="none" strike="noStrike" cap="none" normalizeH="0" baseline="0" smtClean="0">
                          <a:ln>
                            <a:noFill/>
                          </a:ln>
                          <a:solidFill>
                            <a:srgbClr val="CC0000"/>
                          </a:solidFill>
                          <a:effectLst/>
                          <a:latin typeface="Calibri" pitchFamily="34" charset="0"/>
                        </a:rPr>
                        <a:t>μ</a:t>
                      </a:r>
                      <a:r>
                        <a:rPr kumimoji="0" lang="en-US" sz="1800" b="0" i="0" u="none" strike="noStrike" cap="none" normalizeH="0" baseline="-25000" smtClean="0">
                          <a:ln>
                            <a:noFill/>
                          </a:ln>
                          <a:solidFill>
                            <a:srgbClr val="CC0000"/>
                          </a:solidFill>
                          <a:effectLst/>
                          <a:latin typeface="Calibri" pitchFamily="34" charset="0"/>
                        </a:rPr>
                        <a:t>1</a:t>
                      </a:r>
                      <a:r>
                        <a:rPr kumimoji="0" lang="en-US" sz="1800" b="0" i="0" u="none" strike="noStrike" cap="none" normalizeH="0" baseline="0" smtClean="0">
                          <a:ln>
                            <a:noFill/>
                          </a:ln>
                          <a:solidFill>
                            <a:srgbClr val="CC0000"/>
                          </a:solidFill>
                          <a:effectLst/>
                          <a:latin typeface="Calibri" pitchFamily="34" charset="0"/>
                        </a:rPr>
                        <a:t> – </a:t>
                      </a:r>
                      <a:r>
                        <a:rPr kumimoji="0" lang="el-GR" sz="1800" b="0" i="0" u="none" strike="noStrike" cap="none" normalizeH="0" baseline="0" smtClean="0">
                          <a:ln>
                            <a:noFill/>
                          </a:ln>
                          <a:solidFill>
                            <a:srgbClr val="CC0000"/>
                          </a:solidFill>
                          <a:effectLst/>
                          <a:latin typeface="Calibri" pitchFamily="34" charset="0"/>
                        </a:rPr>
                        <a:t>μ</a:t>
                      </a:r>
                      <a:r>
                        <a:rPr kumimoji="0" lang="en-US" sz="1800" b="0" i="0" u="none" strike="noStrike" cap="none" normalizeH="0" baseline="-25000" smtClean="0">
                          <a:ln>
                            <a:noFill/>
                          </a:ln>
                          <a:solidFill>
                            <a:srgbClr val="CC0000"/>
                          </a:solidFill>
                          <a:effectLst/>
                          <a:latin typeface="Calibri" pitchFamily="34" charset="0"/>
                        </a:rPr>
                        <a:t>2</a:t>
                      </a:r>
                      <a:r>
                        <a:rPr kumimoji="0" lang="en-US" sz="1800" b="0" i="0" u="none" strike="noStrike" cap="none" normalizeH="0" baseline="0" smtClean="0">
                          <a:ln>
                            <a:noFill/>
                          </a:ln>
                          <a:solidFill>
                            <a:srgbClr val="CC0000"/>
                          </a:solidFill>
                          <a:effectLst/>
                          <a:latin typeface="Calibri" pitchFamily="34" charset="0"/>
                        </a:rPr>
                        <a:t> </a:t>
                      </a:r>
                      <a:r>
                        <a:rPr kumimoji="0" lang="en-US" sz="1800" b="1" i="0" u="none" strike="noStrike" cap="none" normalizeH="0" baseline="0" smtClean="0">
                          <a:ln>
                            <a:noFill/>
                          </a:ln>
                          <a:solidFill>
                            <a:srgbClr val="CC0000"/>
                          </a:solidFill>
                          <a:effectLst/>
                          <a:latin typeface="Calibri" pitchFamily="34" charset="0"/>
                        </a:rPr>
                        <a:t>&gt;</a:t>
                      </a:r>
                      <a:r>
                        <a:rPr kumimoji="0" lang="en-US" sz="1800" b="0" i="0" u="none" strike="noStrike" cap="none" normalizeH="0" baseline="0" smtClean="0">
                          <a:ln>
                            <a:noFill/>
                          </a:ln>
                          <a:solidFill>
                            <a:srgbClr val="CC0000"/>
                          </a:solidFill>
                          <a:effectLst/>
                          <a:latin typeface="Calibri" pitchFamily="34" charset="0"/>
                        </a:rPr>
                        <a:t> </a:t>
                      </a:r>
                      <a:r>
                        <a:rPr kumimoji="0" lang="en-US" sz="1800" b="0" i="1" u="none" strike="noStrike" cap="none" normalizeH="0" baseline="0" smtClean="0">
                          <a:ln>
                            <a:noFill/>
                          </a:ln>
                          <a:solidFill>
                            <a:srgbClr val="CC0000"/>
                          </a:solidFill>
                          <a:effectLst/>
                          <a:latin typeface="Calibri" pitchFamily="34" charset="0"/>
                        </a:rPr>
                        <a:t>D</a:t>
                      </a:r>
                      <a:r>
                        <a:rPr kumimoji="0" lang="en-US" sz="1800" b="0" i="0" u="none" strike="noStrike" cap="none" normalizeH="0" baseline="-25000" smtClean="0">
                          <a:ln>
                            <a:noFill/>
                          </a:ln>
                          <a:solidFill>
                            <a:srgbClr val="CC0000"/>
                          </a:solidFill>
                          <a:effectLst/>
                          <a:latin typeface="Calibri" pitchFamily="34" charset="0"/>
                        </a:rPr>
                        <a:t>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CC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CC0000"/>
                          </a:solidFill>
                          <a:effectLst/>
                          <a:latin typeface="Calibri" pitchFamily="34" charset="0"/>
                        </a:rPr>
                        <a:t>z &gt; z</a:t>
                      </a:r>
                      <a:r>
                        <a:rPr kumimoji="0" lang="el-GR" sz="1800" b="0" i="0" u="none" strike="noStrike" cap="none" normalizeH="0" baseline="-25000" smtClean="0">
                          <a:ln>
                            <a:noFill/>
                          </a:ln>
                          <a:solidFill>
                            <a:srgbClr val="CC0000"/>
                          </a:solidFill>
                          <a:effectLst/>
                          <a:latin typeface="Calibri" pitchFamily="34" charset="0"/>
                        </a:rPr>
                        <a:t>α</a:t>
                      </a:r>
                      <a:endParaRPr kumimoji="0" lang="en-US" sz="1800" b="0" i="0" u="none" strike="noStrike" cap="none" normalizeH="0" baseline="-25000" smtClean="0">
                        <a:ln>
                          <a:noFill/>
                        </a:ln>
                        <a:solidFill>
                          <a:srgbClr val="CC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CC0000"/>
                          </a:solidFill>
                          <a:effectLst/>
                          <a:latin typeface="Calibri" pitchFamily="34" charset="0"/>
                        </a:rPr>
                        <a:t>Area under standard normal to the right of </a:t>
                      </a:r>
                      <a:r>
                        <a:rPr kumimoji="0" lang="en-US" sz="1800" b="0" i="1" u="none" strike="noStrike" cap="none" normalizeH="0" baseline="0" smtClean="0">
                          <a:ln>
                            <a:noFill/>
                          </a:ln>
                          <a:solidFill>
                            <a:srgbClr val="CC0000"/>
                          </a:solidFill>
                          <a:effectLst/>
                          <a:latin typeface="Calibri" pitchFamily="34" charset="0"/>
                        </a:rPr>
                        <a:t>z</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CC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CC0000"/>
                          </a:solidFill>
                          <a:effectLst/>
                          <a:latin typeface="Calibri" pitchFamily="34" charset="0"/>
                        </a:rPr>
                        <a:t>H</a:t>
                      </a:r>
                      <a:r>
                        <a:rPr kumimoji="0" lang="en-US" sz="1800" b="0" i="0" u="none" strike="noStrike" cap="none" normalizeH="0" baseline="-25000" smtClean="0">
                          <a:ln>
                            <a:noFill/>
                          </a:ln>
                          <a:solidFill>
                            <a:srgbClr val="CC0000"/>
                          </a:solidFill>
                          <a:effectLst/>
                          <a:latin typeface="Calibri" pitchFamily="34" charset="0"/>
                        </a:rPr>
                        <a:t>a</a:t>
                      </a:r>
                      <a:r>
                        <a:rPr kumimoji="0" lang="en-US" sz="1800" b="0" i="0" u="none" strike="noStrike" cap="none" normalizeH="0" baseline="0" smtClean="0">
                          <a:ln>
                            <a:noFill/>
                          </a:ln>
                          <a:solidFill>
                            <a:srgbClr val="CC0000"/>
                          </a:solidFill>
                          <a:effectLst/>
                          <a:latin typeface="Calibri" pitchFamily="34" charset="0"/>
                        </a:rPr>
                        <a:t>: </a:t>
                      </a:r>
                      <a:r>
                        <a:rPr kumimoji="0" lang="el-GR" sz="1800" b="0" i="0" u="none" strike="noStrike" cap="none" normalizeH="0" baseline="0" smtClean="0">
                          <a:ln>
                            <a:noFill/>
                          </a:ln>
                          <a:solidFill>
                            <a:srgbClr val="CC0000"/>
                          </a:solidFill>
                          <a:effectLst/>
                          <a:latin typeface="Calibri" pitchFamily="34" charset="0"/>
                        </a:rPr>
                        <a:t>μ</a:t>
                      </a:r>
                      <a:r>
                        <a:rPr kumimoji="0" lang="en-US" sz="1800" b="0" i="0" u="none" strike="noStrike" cap="none" normalizeH="0" baseline="-25000" smtClean="0">
                          <a:ln>
                            <a:noFill/>
                          </a:ln>
                          <a:solidFill>
                            <a:srgbClr val="CC0000"/>
                          </a:solidFill>
                          <a:effectLst/>
                          <a:latin typeface="Calibri" pitchFamily="34" charset="0"/>
                        </a:rPr>
                        <a:t>1</a:t>
                      </a:r>
                      <a:r>
                        <a:rPr kumimoji="0" lang="en-US" sz="1800" b="0" i="0" u="none" strike="noStrike" cap="none" normalizeH="0" baseline="0" smtClean="0">
                          <a:ln>
                            <a:noFill/>
                          </a:ln>
                          <a:solidFill>
                            <a:srgbClr val="CC0000"/>
                          </a:solidFill>
                          <a:effectLst/>
                          <a:latin typeface="Calibri" pitchFamily="34" charset="0"/>
                        </a:rPr>
                        <a:t> – </a:t>
                      </a:r>
                      <a:r>
                        <a:rPr kumimoji="0" lang="el-GR" sz="1800" b="0" i="0" u="none" strike="noStrike" cap="none" normalizeH="0" baseline="0" smtClean="0">
                          <a:ln>
                            <a:noFill/>
                          </a:ln>
                          <a:solidFill>
                            <a:srgbClr val="CC0000"/>
                          </a:solidFill>
                          <a:effectLst/>
                          <a:latin typeface="Calibri" pitchFamily="34" charset="0"/>
                        </a:rPr>
                        <a:t>μ</a:t>
                      </a:r>
                      <a:r>
                        <a:rPr kumimoji="0" lang="en-US" sz="1800" b="0" i="0" u="none" strike="noStrike" cap="none" normalizeH="0" baseline="-25000" smtClean="0">
                          <a:ln>
                            <a:noFill/>
                          </a:ln>
                          <a:solidFill>
                            <a:srgbClr val="CC0000"/>
                          </a:solidFill>
                          <a:effectLst/>
                          <a:latin typeface="Calibri" pitchFamily="34" charset="0"/>
                        </a:rPr>
                        <a:t>2</a:t>
                      </a:r>
                      <a:r>
                        <a:rPr kumimoji="0" lang="en-US" sz="1800" b="0" i="0" u="none" strike="noStrike" cap="none" normalizeH="0" baseline="0" smtClean="0">
                          <a:ln>
                            <a:noFill/>
                          </a:ln>
                          <a:solidFill>
                            <a:srgbClr val="CC0000"/>
                          </a:solidFill>
                          <a:effectLst/>
                          <a:latin typeface="Calibri" pitchFamily="34" charset="0"/>
                        </a:rPr>
                        <a:t> </a:t>
                      </a:r>
                      <a:r>
                        <a:rPr kumimoji="0" lang="en-US" sz="1800" b="1" i="0" u="none" strike="noStrike" cap="none" normalizeH="0" baseline="0" smtClean="0">
                          <a:ln>
                            <a:noFill/>
                          </a:ln>
                          <a:solidFill>
                            <a:srgbClr val="CC0000"/>
                          </a:solidFill>
                          <a:effectLst/>
                          <a:latin typeface="Calibri" pitchFamily="34" charset="0"/>
                        </a:rPr>
                        <a:t>&lt;</a:t>
                      </a:r>
                      <a:r>
                        <a:rPr kumimoji="0" lang="en-US" sz="1800" b="0" i="0" u="none" strike="noStrike" cap="none" normalizeH="0" baseline="0" smtClean="0">
                          <a:ln>
                            <a:noFill/>
                          </a:ln>
                          <a:solidFill>
                            <a:srgbClr val="CC0000"/>
                          </a:solidFill>
                          <a:effectLst/>
                          <a:latin typeface="Calibri" pitchFamily="34" charset="0"/>
                        </a:rPr>
                        <a:t> </a:t>
                      </a:r>
                      <a:r>
                        <a:rPr kumimoji="0" lang="en-US" sz="1800" b="0" i="1" u="none" strike="noStrike" cap="none" normalizeH="0" baseline="0" smtClean="0">
                          <a:ln>
                            <a:noFill/>
                          </a:ln>
                          <a:solidFill>
                            <a:srgbClr val="CC0000"/>
                          </a:solidFill>
                          <a:effectLst/>
                          <a:latin typeface="Calibri" pitchFamily="34" charset="0"/>
                        </a:rPr>
                        <a:t>D</a:t>
                      </a:r>
                      <a:r>
                        <a:rPr kumimoji="0" lang="en-US" sz="1800" b="0" i="0" u="none" strike="noStrike" cap="none" normalizeH="0" baseline="-25000" smtClean="0">
                          <a:ln>
                            <a:noFill/>
                          </a:ln>
                          <a:solidFill>
                            <a:srgbClr val="CC0000"/>
                          </a:solidFill>
                          <a:effectLst/>
                          <a:latin typeface="Calibri" pitchFamily="34" charset="0"/>
                        </a:rPr>
                        <a:t>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CC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CC0000"/>
                          </a:solidFill>
                          <a:effectLst/>
                          <a:latin typeface="Calibri" pitchFamily="34" charset="0"/>
                        </a:rPr>
                        <a:t>z &lt; -z</a:t>
                      </a:r>
                      <a:r>
                        <a:rPr kumimoji="0" lang="el-GR" sz="1800" b="0" i="0" u="none" strike="noStrike" cap="none" normalizeH="0" baseline="-25000" smtClean="0">
                          <a:ln>
                            <a:noFill/>
                          </a:ln>
                          <a:solidFill>
                            <a:srgbClr val="CC0000"/>
                          </a:solidFill>
                          <a:effectLst/>
                          <a:latin typeface="Calibri" pitchFamily="34" charset="0"/>
                        </a:rPr>
                        <a:t>α</a:t>
                      </a:r>
                      <a:endParaRPr kumimoji="0" lang="en-US" sz="1800" b="0" i="0" u="none" strike="noStrike" cap="none" normalizeH="0" baseline="-25000" smtClean="0">
                        <a:ln>
                          <a:noFill/>
                        </a:ln>
                        <a:solidFill>
                          <a:srgbClr val="CC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CC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CC0000"/>
                          </a:solidFill>
                          <a:effectLst/>
                          <a:latin typeface="Calibri" pitchFamily="34" charset="0"/>
                        </a:rPr>
                        <a:t>Area under standard normal to the left of –</a:t>
                      </a:r>
                      <a:r>
                        <a:rPr kumimoji="0" lang="en-US" sz="1800" b="0" i="1" u="none" strike="noStrike" cap="none" normalizeH="0" baseline="0" smtClean="0">
                          <a:ln>
                            <a:noFill/>
                          </a:ln>
                          <a:solidFill>
                            <a:srgbClr val="CC0000"/>
                          </a:solidFill>
                          <a:effectLst/>
                          <a:latin typeface="Calibri" pitchFamily="34" charset="0"/>
                        </a:rPr>
                        <a:t>z</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CC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H</a:t>
                      </a:r>
                      <a:r>
                        <a:rPr kumimoji="0" lang="en-US" sz="1800" b="0" i="0" u="none" strike="noStrike" cap="none" normalizeH="0" baseline="-25000" smtClean="0">
                          <a:ln>
                            <a:noFill/>
                          </a:ln>
                          <a:solidFill>
                            <a:srgbClr val="000000"/>
                          </a:solidFill>
                          <a:effectLst/>
                          <a:latin typeface="Calibri" pitchFamily="34" charset="0"/>
                        </a:rPr>
                        <a:t>a</a:t>
                      </a:r>
                      <a:r>
                        <a:rPr kumimoji="0" lang="en-US" sz="1800" b="0" i="0" u="none" strike="noStrike" cap="none" normalizeH="0" baseline="0" smtClean="0">
                          <a:ln>
                            <a:noFill/>
                          </a:ln>
                          <a:solidFill>
                            <a:srgbClr val="000000"/>
                          </a:solidFill>
                          <a:effectLst/>
                          <a:latin typeface="Calibri" pitchFamily="34" charset="0"/>
                        </a:rPr>
                        <a:t>: </a:t>
                      </a:r>
                      <a:r>
                        <a:rPr kumimoji="0" lang="el-GR" sz="1800" b="0" i="0" u="none" strike="noStrike" cap="none" normalizeH="0" baseline="0" smtClean="0">
                          <a:ln>
                            <a:noFill/>
                          </a:ln>
                          <a:solidFill>
                            <a:srgbClr val="000000"/>
                          </a:solidFill>
                          <a:effectLst/>
                          <a:latin typeface="Calibri" pitchFamily="34" charset="0"/>
                        </a:rPr>
                        <a:t>μ</a:t>
                      </a:r>
                      <a:r>
                        <a:rPr kumimoji="0" lang="en-US" sz="1800" b="0" i="0" u="none" strike="noStrike" cap="none" normalizeH="0" baseline="-25000" smtClean="0">
                          <a:ln>
                            <a:noFill/>
                          </a:ln>
                          <a:solidFill>
                            <a:srgbClr val="000000"/>
                          </a:solidFill>
                          <a:effectLst/>
                          <a:latin typeface="Calibri" pitchFamily="34" charset="0"/>
                        </a:rPr>
                        <a:t>1</a:t>
                      </a:r>
                      <a:r>
                        <a:rPr kumimoji="0" lang="en-US" sz="1800" b="0" i="0" u="none" strike="noStrike" cap="none" normalizeH="0" baseline="0" smtClean="0">
                          <a:ln>
                            <a:noFill/>
                          </a:ln>
                          <a:solidFill>
                            <a:srgbClr val="000000"/>
                          </a:solidFill>
                          <a:effectLst/>
                          <a:latin typeface="Calibri" pitchFamily="34" charset="0"/>
                        </a:rPr>
                        <a:t> – </a:t>
                      </a:r>
                      <a:r>
                        <a:rPr kumimoji="0" lang="el-GR" sz="1800" b="0" i="0" u="none" strike="noStrike" cap="none" normalizeH="0" baseline="0" smtClean="0">
                          <a:ln>
                            <a:noFill/>
                          </a:ln>
                          <a:solidFill>
                            <a:srgbClr val="000000"/>
                          </a:solidFill>
                          <a:effectLst/>
                          <a:latin typeface="Calibri" pitchFamily="34" charset="0"/>
                        </a:rPr>
                        <a:t>μ</a:t>
                      </a:r>
                      <a:r>
                        <a:rPr kumimoji="0" lang="en-US" sz="1800" b="0" i="0" u="none" strike="noStrike" cap="none" normalizeH="0" baseline="-25000" smtClean="0">
                          <a:ln>
                            <a:noFill/>
                          </a:ln>
                          <a:solidFill>
                            <a:srgbClr val="000000"/>
                          </a:solidFill>
                          <a:effectLst/>
                          <a:latin typeface="Calibri" pitchFamily="34" charset="0"/>
                        </a:rPr>
                        <a:t>2</a:t>
                      </a:r>
                      <a:r>
                        <a:rPr kumimoji="0" lang="en-US" sz="1800" b="0" i="0" u="none" strike="noStrike" cap="none" normalizeH="0" baseline="0" smtClean="0">
                          <a:ln>
                            <a:noFill/>
                          </a:ln>
                          <a:solidFill>
                            <a:srgbClr val="000000"/>
                          </a:solidFill>
                          <a:effectLst/>
                          <a:latin typeface="Calibri" pitchFamily="34" charset="0"/>
                        </a:rPr>
                        <a:t> </a:t>
                      </a:r>
                      <a:r>
                        <a:rPr kumimoji="0" lang="en-US" sz="1800" b="1" i="0" u="none" strike="noStrike" cap="none" normalizeH="0" baseline="0" smtClean="0">
                          <a:ln>
                            <a:noFill/>
                          </a:ln>
                          <a:solidFill>
                            <a:srgbClr val="000000"/>
                          </a:solidFill>
                          <a:effectLst/>
                          <a:latin typeface="Calibri" pitchFamily="34" charset="0"/>
                          <a:cs typeface="Times New Roman" pitchFamily="18" charset="0"/>
                        </a:rPr>
                        <a:t>≠</a:t>
                      </a:r>
                      <a:r>
                        <a:rPr kumimoji="0" lang="en-US" sz="1800" b="0" i="0" u="none" strike="noStrike" cap="none" normalizeH="0" baseline="0" smtClean="0">
                          <a:ln>
                            <a:noFill/>
                          </a:ln>
                          <a:solidFill>
                            <a:srgbClr val="000000"/>
                          </a:solidFill>
                          <a:effectLst/>
                          <a:latin typeface="Calibri" pitchFamily="34" charset="0"/>
                        </a:rPr>
                        <a:t> </a:t>
                      </a:r>
                      <a:r>
                        <a:rPr kumimoji="0" lang="en-US" sz="1800" b="0" i="1" u="none" strike="noStrike" cap="none" normalizeH="0" baseline="0" smtClean="0">
                          <a:ln>
                            <a:noFill/>
                          </a:ln>
                          <a:solidFill>
                            <a:srgbClr val="000000"/>
                          </a:solidFill>
                          <a:effectLst/>
                          <a:latin typeface="Calibri" pitchFamily="34" charset="0"/>
                        </a:rPr>
                        <a:t>D</a:t>
                      </a:r>
                      <a:r>
                        <a:rPr kumimoji="0" lang="en-US" sz="1800" b="0" i="0" u="none" strike="noStrike" cap="none" normalizeH="0" baseline="-25000" smtClean="0">
                          <a:ln>
                            <a:noFill/>
                          </a:ln>
                          <a:solidFill>
                            <a:srgbClr val="000000"/>
                          </a:solidFill>
                          <a:effectLst/>
                          <a:latin typeface="Calibri" pitchFamily="34" charset="0"/>
                        </a:rPr>
                        <a:t>0</a:t>
                      </a:r>
                      <a:r>
                        <a:rPr kumimoji="0" lang="en-US" sz="1800" b="0" i="0" u="none" strike="noStrike" cap="none" normalizeH="0" baseline="0" smtClean="0">
                          <a:ln>
                            <a:noFill/>
                          </a:ln>
                          <a:solidFill>
                            <a:srgbClr val="000000"/>
                          </a:solidFill>
                          <a:effectLst/>
                          <a:latin typeface="Calibri" pitchFamily="34" charset="0"/>
                        </a:rPr>
                        <a:t>      *</a:t>
                      </a:r>
                      <a:r>
                        <a:rPr kumimoji="0" lang="en-US" sz="1800" b="0" i="0" u="none" strike="noStrike" cap="none" normalizeH="0" baseline="-25000" smtClean="0">
                          <a:ln>
                            <a:noFill/>
                          </a:ln>
                          <a:solidFill>
                            <a:srgbClr val="000000"/>
                          </a:solidFill>
                          <a:effectLst/>
                          <a:latin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|z| &gt; z</a:t>
                      </a:r>
                      <a:r>
                        <a:rPr kumimoji="0" lang="el-GR" sz="1800" b="0" i="0" u="none" strike="noStrike" cap="none" normalizeH="0" baseline="-25000" smtClean="0">
                          <a:ln>
                            <a:noFill/>
                          </a:ln>
                          <a:solidFill>
                            <a:srgbClr val="000000"/>
                          </a:solidFill>
                          <a:effectLst/>
                          <a:latin typeface="Calibri" pitchFamily="34" charset="0"/>
                        </a:rPr>
                        <a:t>α</a:t>
                      </a:r>
                      <a:r>
                        <a:rPr kumimoji="0" lang="en-US" sz="1800" b="0" i="0" u="none" strike="noStrike" cap="none" normalizeH="0" baseline="-25000" smtClean="0">
                          <a:ln>
                            <a:noFill/>
                          </a:ln>
                          <a:solidFill>
                            <a:srgbClr val="000000"/>
                          </a:solidFill>
                          <a:effectLst/>
                          <a:latin typeface="Calibri" pitchFamily="34" charset="0"/>
                        </a:rPr>
                        <a:t>/2</a:t>
                      </a:r>
                      <a:r>
                        <a:rPr kumimoji="0" lang="en-US" sz="1800" b="0" i="0" u="none" strike="noStrike" cap="none" normalizeH="0" baseline="0" smtClean="0">
                          <a:ln>
                            <a:noFill/>
                          </a:ln>
                          <a:solidFill>
                            <a:srgbClr val="000000"/>
                          </a:solidFill>
                          <a:effectLst/>
                          <a:latin typeface="Calibri" pitchFamily="34"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Rod" charset="-79"/>
                        </a:rPr>
                        <a:t>Twice the area under standard normal to the right of |z|</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00000"/>
                        </a:lnSpc>
                        <a:spcBef>
                          <a:spcPct val="0"/>
                        </a:spcBef>
                        <a:spcAft>
                          <a:spcPct val="0"/>
                        </a:spcAft>
                        <a:buClr>
                          <a:srgbClr val="000099"/>
                        </a:buClr>
                        <a:buSzTx/>
                        <a:buFontTx/>
                        <a:buNone/>
                        <a:tabLst/>
                      </a:pPr>
                      <a:r>
                        <a:rPr kumimoji="0" lang="en-US" sz="1800" b="0" i="0" u="none" strike="noStrike" cap="none" normalizeH="0" baseline="0" smtClean="0">
                          <a:ln>
                            <a:noFill/>
                          </a:ln>
                          <a:solidFill>
                            <a:srgbClr val="000000"/>
                          </a:solidFill>
                          <a:effectLst/>
                          <a:latin typeface="Calibri" pitchFamily="34" charset="0"/>
                        </a:rPr>
                        <a:t>* Note</a:t>
                      </a:r>
                    </a:p>
                    <a:p>
                      <a:pPr marL="0" marR="0" lvl="0" indent="0" algn="l" defTabSz="914400" rtl="0" eaLnBrk="1" fontAlgn="base" latinLnBrk="0" hangingPunct="1">
                        <a:lnSpc>
                          <a:spcPct val="100000"/>
                        </a:lnSpc>
                        <a:spcBef>
                          <a:spcPct val="0"/>
                        </a:spcBef>
                        <a:spcAft>
                          <a:spcPct val="0"/>
                        </a:spcAft>
                        <a:buClr>
                          <a:srgbClr val="000099"/>
                        </a:buClr>
                        <a:buSzTx/>
                        <a:buFontTx/>
                        <a:buNone/>
                        <a:tabLst/>
                      </a:pPr>
                      <a:r>
                        <a:rPr kumimoji="0" lang="en-US" sz="1800" b="0" i="0" u="none" strike="noStrike" cap="none" normalizeH="0" baseline="0" smtClean="0">
                          <a:ln>
                            <a:noFill/>
                          </a:ln>
                          <a:solidFill>
                            <a:srgbClr val="000000"/>
                          </a:solidFill>
                          <a:effectLst/>
                          <a:latin typeface="Calibri" pitchFamily="34" charset="0"/>
                        </a:rPr>
                        <a:t>For Two-Tailed Alternative </a:t>
                      </a:r>
                    </a:p>
                    <a:p>
                      <a:pPr marL="0" marR="0" lvl="0" indent="0" algn="l" defTabSz="914400" rtl="0" eaLnBrk="1" fontAlgn="base" latinLnBrk="0" hangingPunct="1">
                        <a:lnSpc>
                          <a:spcPct val="100000"/>
                        </a:lnSpc>
                        <a:spcBef>
                          <a:spcPct val="0"/>
                        </a:spcBef>
                        <a:spcAft>
                          <a:spcPct val="0"/>
                        </a:spcAft>
                        <a:buClr>
                          <a:srgbClr val="000099"/>
                        </a:buClr>
                        <a:buSzTx/>
                        <a:buFontTx/>
                        <a:buNone/>
                        <a:tabLst/>
                      </a:pPr>
                      <a:r>
                        <a:rPr kumimoji="0" lang="en-US" sz="1800" b="0" i="0" u="none" strike="noStrike" cap="none" normalizeH="0" baseline="0" smtClean="0">
                          <a:ln>
                            <a:noFill/>
                          </a:ln>
                          <a:solidFill>
                            <a:srgbClr val="000000"/>
                          </a:solidFill>
                          <a:effectLst/>
                          <a:latin typeface="Calibri" pitchFamily="34" charset="0"/>
                        </a:rPr>
                        <a:t>either </a:t>
                      </a:r>
                      <a:r>
                        <a:rPr kumimoji="0" lang="en-US" sz="1800" b="0" i="1" u="none" strike="noStrike" cap="none" normalizeH="0" baseline="0" smtClean="0">
                          <a:ln>
                            <a:noFill/>
                          </a:ln>
                          <a:solidFill>
                            <a:srgbClr val="000000"/>
                          </a:solidFill>
                          <a:effectLst/>
                          <a:latin typeface="Calibri" pitchFamily="34" charset="0"/>
                        </a:rPr>
                        <a:t>z</a:t>
                      </a:r>
                      <a:r>
                        <a:rPr kumimoji="0" lang="en-US" sz="1800" b="0" i="0" u="none" strike="noStrike" cap="none" normalizeH="0" baseline="0" smtClean="0">
                          <a:ln>
                            <a:noFill/>
                          </a:ln>
                          <a:solidFill>
                            <a:srgbClr val="000000"/>
                          </a:solidFill>
                          <a:effectLst/>
                          <a:latin typeface="Calibri" pitchFamily="34" charset="0"/>
                        </a:rPr>
                        <a:t> &gt; </a:t>
                      </a:r>
                      <a:r>
                        <a:rPr kumimoji="0" lang="en-US" sz="1800" b="0" i="1" u="none" strike="noStrike" cap="none" normalizeH="0" baseline="0" smtClean="0">
                          <a:ln>
                            <a:noFill/>
                          </a:ln>
                          <a:solidFill>
                            <a:srgbClr val="000000"/>
                          </a:solidFill>
                          <a:effectLst/>
                          <a:latin typeface="Calibri" pitchFamily="34" charset="0"/>
                        </a:rPr>
                        <a:t>z</a:t>
                      </a:r>
                      <a:r>
                        <a:rPr kumimoji="0" lang="en-US" sz="1800" b="0" i="0" u="none" strike="noStrike" cap="none" normalizeH="0" baseline="-25000" smtClean="0">
                          <a:ln>
                            <a:noFill/>
                          </a:ln>
                          <a:solidFill>
                            <a:srgbClr val="000000"/>
                          </a:solidFill>
                          <a:effectLst/>
                          <a:latin typeface="Calibri" pitchFamily="34" charset="0"/>
                        </a:rPr>
                        <a:t>a/2</a:t>
                      </a:r>
                      <a:r>
                        <a:rPr kumimoji="0" lang="en-US" sz="1800" b="0" i="0" u="none" strike="noStrike" cap="none" normalizeH="0" baseline="0" smtClean="0">
                          <a:ln>
                            <a:noFill/>
                          </a:ln>
                          <a:solidFill>
                            <a:srgbClr val="000000"/>
                          </a:solidFill>
                          <a:effectLst/>
                          <a:latin typeface="Calibri" pitchFamily="34" charset="0"/>
                        </a:rPr>
                        <a:t> or </a:t>
                      </a:r>
                      <a:r>
                        <a:rPr kumimoji="0" lang="en-US" sz="1800" b="0" i="1" u="none" strike="noStrike" cap="none" normalizeH="0" baseline="0" smtClean="0">
                          <a:ln>
                            <a:noFill/>
                          </a:ln>
                          <a:solidFill>
                            <a:srgbClr val="000000"/>
                          </a:solidFill>
                          <a:effectLst/>
                          <a:latin typeface="Calibri" pitchFamily="34" charset="0"/>
                        </a:rPr>
                        <a:t>z</a:t>
                      </a:r>
                      <a:r>
                        <a:rPr kumimoji="0" lang="en-US" sz="1800" b="0" i="0" u="none" strike="noStrike" cap="none" normalizeH="0" baseline="0" smtClean="0">
                          <a:ln>
                            <a:noFill/>
                          </a:ln>
                          <a:solidFill>
                            <a:srgbClr val="000000"/>
                          </a:solidFill>
                          <a:effectLst/>
                          <a:latin typeface="Calibri" pitchFamily="34" charset="0"/>
                        </a:rPr>
                        <a:t> &lt; –</a:t>
                      </a:r>
                      <a:r>
                        <a:rPr kumimoji="0" lang="en-US" sz="1800" b="0" i="1" u="none" strike="noStrike" cap="none" normalizeH="0" baseline="0" smtClean="0">
                          <a:ln>
                            <a:noFill/>
                          </a:ln>
                          <a:solidFill>
                            <a:srgbClr val="000000"/>
                          </a:solidFill>
                          <a:effectLst/>
                          <a:latin typeface="Calibri" pitchFamily="34" charset="0"/>
                        </a:rPr>
                        <a:t>z</a:t>
                      </a:r>
                      <a:r>
                        <a:rPr kumimoji="0" lang="en-US" sz="1800" b="0" i="0" u="none" strike="noStrike" cap="none" normalizeH="0" baseline="-25000" smtClean="0">
                          <a:ln>
                            <a:noFill/>
                          </a:ln>
                          <a:solidFill>
                            <a:srgbClr val="000000"/>
                          </a:solidFill>
                          <a:effectLst/>
                          <a:latin typeface="Calibri" pitchFamily="34" charset="0"/>
                        </a:rPr>
                        <a:t>a/2</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
        <p:nvSpPr>
          <p:cNvPr id="610332" name="Slide Number Placeholder 5"/>
          <p:cNvSpPr>
            <a:spLocks noGrp="1"/>
          </p:cNvSpPr>
          <p:nvPr>
            <p:ph type="sldNum" sz="quarter" idx="10"/>
          </p:nvPr>
        </p:nvSpPr>
        <p:spPr>
          <a:noFill/>
        </p:spPr>
        <p:txBody>
          <a:bodyPr/>
          <a:lstStyle/>
          <a:p>
            <a:r>
              <a:rPr lang="en-US" smtClean="0">
                <a:latin typeface="Arial" charset="0"/>
              </a:rPr>
              <a:t>9-</a:t>
            </a:r>
            <a:fld id="{107C4EEB-CF96-4163-984D-59B9022F6EBA}" type="slidenum">
              <a:rPr lang="en-US" smtClean="0">
                <a:latin typeface="Arial" charset="0"/>
              </a:rPr>
              <a:pPr/>
              <a:t>8</a:t>
            </a:fld>
            <a:endParaRPr lang="en-US" smtClean="0">
              <a:latin typeface="Arial" charset="0"/>
            </a:endParaRPr>
          </a:p>
        </p:txBody>
      </p:sp>
      <p:sp>
        <p:nvSpPr>
          <p:cNvPr id="610333" name="Rectangle 10"/>
          <p:cNvSpPr>
            <a:spLocks noChangeArrowheads="1"/>
          </p:cNvSpPr>
          <p:nvPr/>
        </p:nvSpPr>
        <p:spPr bwMode="auto">
          <a:xfrm>
            <a:off x="611188" y="981075"/>
            <a:ext cx="3470275" cy="352425"/>
          </a:xfrm>
          <a:prstGeom prst="rect">
            <a:avLst/>
          </a:prstGeom>
          <a:noFill/>
          <a:ln w="9525">
            <a:noFill/>
            <a:miter lim="800000"/>
            <a:headEnd/>
            <a:tailEnd/>
          </a:ln>
        </p:spPr>
        <p:txBody>
          <a:bodyPr wrap="none">
            <a:spAutoFit/>
          </a:bodyPr>
          <a:lstStyle/>
          <a:p>
            <a:pPr>
              <a:lnSpc>
                <a:spcPct val="95000"/>
              </a:lnSpc>
              <a:spcBef>
                <a:spcPct val="20000"/>
              </a:spcBef>
              <a:buClr>
                <a:schemeClr val="accent2"/>
              </a:buClr>
            </a:pPr>
            <a:r>
              <a:rPr lang="en-US" sz="1800">
                <a:solidFill>
                  <a:srgbClr val="CC0000"/>
                </a:solidFill>
              </a:rPr>
              <a:t>Null Hypothesis: H</a:t>
            </a:r>
            <a:r>
              <a:rPr lang="en-US" sz="1800" baseline="-25000">
                <a:solidFill>
                  <a:srgbClr val="CC0000"/>
                </a:solidFill>
              </a:rPr>
              <a:t>0</a:t>
            </a:r>
            <a:r>
              <a:rPr lang="en-US" sz="1800">
                <a:solidFill>
                  <a:srgbClr val="CC0000"/>
                </a:solidFill>
              </a:rPr>
              <a:t>: </a:t>
            </a:r>
            <a:r>
              <a:rPr lang="en-US" sz="1800">
                <a:solidFill>
                  <a:srgbClr val="CC0000"/>
                </a:solidFill>
                <a:latin typeface="Symbol" pitchFamily="18" charset="2"/>
              </a:rPr>
              <a:t>m</a:t>
            </a:r>
            <a:r>
              <a:rPr lang="en-US" sz="1800" baseline="-25000">
                <a:solidFill>
                  <a:srgbClr val="CC0000"/>
                </a:solidFill>
              </a:rPr>
              <a:t>1</a:t>
            </a:r>
            <a:r>
              <a:rPr lang="en-US" sz="1800">
                <a:solidFill>
                  <a:srgbClr val="CC0000"/>
                </a:solidFill>
              </a:rPr>
              <a:t> – </a:t>
            </a:r>
            <a:r>
              <a:rPr lang="en-US" sz="1800">
                <a:solidFill>
                  <a:srgbClr val="CC0000"/>
                </a:solidFill>
                <a:latin typeface="Symbol" pitchFamily="18" charset="2"/>
              </a:rPr>
              <a:t>m</a:t>
            </a:r>
            <a:r>
              <a:rPr lang="en-US" sz="1800" baseline="-25000">
                <a:solidFill>
                  <a:srgbClr val="CC0000"/>
                </a:solidFill>
              </a:rPr>
              <a:t>2</a:t>
            </a:r>
            <a:r>
              <a:rPr lang="en-US" sz="1800">
                <a:solidFill>
                  <a:srgbClr val="CC0000"/>
                </a:solidFill>
              </a:rPr>
              <a:t> = </a:t>
            </a:r>
            <a:r>
              <a:rPr lang="en-US" sz="1800" i="1">
                <a:solidFill>
                  <a:srgbClr val="CC0000"/>
                </a:solidFill>
              </a:rPr>
              <a:t>D</a:t>
            </a:r>
            <a:r>
              <a:rPr lang="en-US" sz="1800" baseline="-25000">
                <a:solidFill>
                  <a:srgbClr val="CC0000"/>
                </a:solidFill>
              </a:rPr>
              <a:t>0</a:t>
            </a:r>
            <a:endParaRPr lang="en-US" sz="1800"/>
          </a:p>
        </p:txBody>
      </p:sp>
      <p:sp>
        <p:nvSpPr>
          <p:cNvPr id="610334" name="TextBox 7"/>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L01</a:t>
            </a:r>
          </a:p>
        </p:txBody>
      </p:sp>
      <p:sp>
        <p:nvSpPr>
          <p:cNvPr id="610335" name="TextBox 11"/>
          <p:cNvSpPr txBox="1">
            <a:spLocks noChangeArrowheads="1"/>
          </p:cNvSpPr>
          <p:nvPr/>
        </p:nvSpPr>
        <p:spPr bwMode="auto">
          <a:xfrm>
            <a:off x="8458200" y="26035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L05</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28" y="0"/>
            <a:ext cx="7924800" cy="914400"/>
          </a:xfrm>
        </p:spPr>
        <p:txBody>
          <a:bodyPr>
            <a:noAutofit/>
          </a:bodyPr>
          <a:lstStyle/>
          <a:p>
            <a:pPr eaLnBrk="1" hangingPunct="1">
              <a:defRPr/>
            </a:pPr>
            <a:r>
              <a:rPr lang="en-US" sz="3200" dirty="0" smtClean="0"/>
              <a:t>Example 9.1: Bank Customer Waiting</a:t>
            </a:r>
            <a:br>
              <a:rPr lang="en-US" sz="3200" dirty="0" smtClean="0"/>
            </a:br>
            <a:r>
              <a:rPr lang="en-US" sz="3200" dirty="0" smtClean="0"/>
              <a:t>Time Case</a:t>
            </a:r>
            <a:endParaRPr lang="en-US" sz="3200" dirty="0"/>
          </a:p>
        </p:txBody>
      </p:sp>
      <p:sp>
        <p:nvSpPr>
          <p:cNvPr id="3" name="Content Placeholder 2"/>
          <p:cNvSpPr>
            <a:spLocks noGrp="1"/>
          </p:cNvSpPr>
          <p:nvPr>
            <p:ph idx="1"/>
          </p:nvPr>
        </p:nvSpPr>
        <p:spPr>
          <a:xfrm>
            <a:off x="636588" y="1066800"/>
            <a:ext cx="7924800" cy="5410200"/>
          </a:xfrm>
        </p:spPr>
        <p:txBody>
          <a:bodyPr/>
          <a:lstStyle/>
          <a:p>
            <a:pPr eaLnBrk="1" hangingPunct="1"/>
            <a:r>
              <a:rPr lang="en-US" smtClean="0"/>
              <a:t>Test the claim that the new system reduces the mean waiting time</a:t>
            </a:r>
          </a:p>
          <a:p>
            <a:pPr eaLnBrk="1" hangingPunct="1"/>
            <a:r>
              <a:rPr lang="en-US" smtClean="0"/>
              <a:t>Test at the </a:t>
            </a:r>
            <a:r>
              <a:rPr lang="en-US" smtClean="0">
                <a:latin typeface="Symbol" pitchFamily="18" charset="2"/>
              </a:rPr>
              <a:t>a</a:t>
            </a:r>
            <a:r>
              <a:rPr lang="en-US" smtClean="0"/>
              <a:t> = 0.05 significance level the null</a:t>
            </a:r>
          </a:p>
          <a:p>
            <a:pPr lvl="1" eaLnBrk="1" hangingPunct="1"/>
            <a:r>
              <a:rPr lang="en-US" smtClean="0"/>
              <a:t>H</a:t>
            </a:r>
            <a:r>
              <a:rPr lang="en-US" baseline="-25000" smtClean="0"/>
              <a:t>0</a:t>
            </a:r>
            <a:r>
              <a:rPr lang="en-US" smtClean="0"/>
              <a:t>: </a:t>
            </a:r>
            <a:r>
              <a:rPr lang="en-US" smtClean="0">
                <a:latin typeface="Symbol" pitchFamily="18" charset="2"/>
              </a:rPr>
              <a:t>m</a:t>
            </a:r>
            <a:r>
              <a:rPr lang="en-US" baseline="-25000" smtClean="0"/>
              <a:t>1</a:t>
            </a:r>
            <a:r>
              <a:rPr lang="en-US" smtClean="0"/>
              <a:t> – </a:t>
            </a:r>
            <a:r>
              <a:rPr lang="en-US" smtClean="0">
                <a:latin typeface="Symbol" pitchFamily="18" charset="2"/>
              </a:rPr>
              <a:t>m</a:t>
            </a:r>
            <a:r>
              <a:rPr lang="en-US" baseline="-25000" smtClean="0"/>
              <a:t>2</a:t>
            </a:r>
            <a:r>
              <a:rPr lang="en-US" smtClean="0"/>
              <a:t> = 0 against the alternative H</a:t>
            </a:r>
            <a:r>
              <a:rPr lang="en-US" baseline="-25000" smtClean="0"/>
              <a:t>a</a:t>
            </a:r>
            <a:r>
              <a:rPr lang="en-US" smtClean="0"/>
              <a:t>: </a:t>
            </a:r>
            <a:r>
              <a:rPr lang="en-US" smtClean="0">
                <a:latin typeface="Symbol" pitchFamily="18" charset="2"/>
              </a:rPr>
              <a:t>m</a:t>
            </a:r>
            <a:r>
              <a:rPr lang="en-US" baseline="-25000" smtClean="0"/>
              <a:t>1</a:t>
            </a:r>
            <a:r>
              <a:rPr lang="en-US" smtClean="0"/>
              <a:t> – </a:t>
            </a:r>
            <a:r>
              <a:rPr lang="en-US" smtClean="0">
                <a:latin typeface="Symbol" pitchFamily="18" charset="2"/>
              </a:rPr>
              <a:t>m</a:t>
            </a:r>
            <a:r>
              <a:rPr lang="en-US" baseline="-25000" smtClean="0"/>
              <a:t>2</a:t>
            </a:r>
            <a:r>
              <a:rPr lang="en-US" smtClean="0"/>
              <a:t> </a:t>
            </a:r>
            <a:r>
              <a:rPr lang="en-US" b="1" smtClean="0"/>
              <a:t>&gt;</a:t>
            </a:r>
            <a:r>
              <a:rPr lang="en-US" smtClean="0"/>
              <a:t> 0</a:t>
            </a:r>
          </a:p>
          <a:p>
            <a:pPr lvl="1" eaLnBrk="1" hangingPunct="1"/>
            <a:r>
              <a:rPr lang="en-US" smtClean="0"/>
              <a:t>Use the rejection rule H</a:t>
            </a:r>
            <a:r>
              <a:rPr lang="en-US" baseline="-25000" smtClean="0"/>
              <a:t>0</a:t>
            </a:r>
            <a:r>
              <a:rPr lang="en-US" smtClean="0"/>
              <a:t> if </a:t>
            </a:r>
            <a:r>
              <a:rPr lang="en-US" i="1" smtClean="0"/>
              <a:t>z</a:t>
            </a:r>
            <a:r>
              <a:rPr lang="en-US" smtClean="0"/>
              <a:t> &gt; </a:t>
            </a:r>
            <a:r>
              <a:rPr lang="en-US" i="1" smtClean="0"/>
              <a:t>z</a:t>
            </a:r>
            <a:r>
              <a:rPr lang="en-US" baseline="-25000" smtClean="0">
                <a:latin typeface="Symbol" pitchFamily="18" charset="2"/>
              </a:rPr>
              <a:t>a</a:t>
            </a:r>
            <a:r>
              <a:rPr lang="en-US" smtClean="0"/>
              <a:t> </a:t>
            </a:r>
          </a:p>
          <a:p>
            <a:pPr lvl="1" eaLnBrk="1" hangingPunct="1"/>
            <a:r>
              <a:rPr lang="en-US" smtClean="0"/>
              <a:t>At the 5% significance level, </a:t>
            </a:r>
            <a:r>
              <a:rPr lang="en-US" i="1" smtClean="0"/>
              <a:t>z</a:t>
            </a:r>
            <a:r>
              <a:rPr lang="en-US" baseline="-25000" smtClean="0">
                <a:latin typeface="Symbol" pitchFamily="18" charset="2"/>
              </a:rPr>
              <a:t>a</a:t>
            </a:r>
            <a:r>
              <a:rPr lang="en-US" smtClean="0"/>
              <a:t> = </a:t>
            </a:r>
            <a:r>
              <a:rPr lang="en-US" i="1" smtClean="0"/>
              <a:t>z</a:t>
            </a:r>
            <a:r>
              <a:rPr lang="en-US" baseline="-25000" smtClean="0"/>
              <a:t>0.05</a:t>
            </a:r>
            <a:r>
              <a:rPr lang="en-US" smtClean="0"/>
              <a:t> = 1.645</a:t>
            </a:r>
          </a:p>
          <a:p>
            <a:pPr lvl="1" eaLnBrk="1" hangingPunct="1"/>
            <a:r>
              <a:rPr lang="en-US" smtClean="0"/>
              <a:t>So reject H</a:t>
            </a:r>
            <a:r>
              <a:rPr lang="en-US" baseline="-25000" smtClean="0"/>
              <a:t>0</a:t>
            </a:r>
            <a:r>
              <a:rPr lang="en-US" smtClean="0"/>
              <a:t> if </a:t>
            </a:r>
            <a:r>
              <a:rPr lang="en-US" i="1" smtClean="0"/>
              <a:t>z</a:t>
            </a:r>
            <a:r>
              <a:rPr lang="en-US" smtClean="0"/>
              <a:t> &gt; 1.645</a:t>
            </a:r>
          </a:p>
          <a:p>
            <a:pPr eaLnBrk="1" hangingPunct="1"/>
            <a:r>
              <a:rPr lang="en-US" smtClean="0"/>
              <a:t>Use the sample and population data in Example 7.11 to calculate the test statistic</a:t>
            </a:r>
          </a:p>
          <a:p>
            <a:pPr eaLnBrk="1" hangingPunct="1"/>
            <a:endParaRPr lang="en-US" smtClean="0"/>
          </a:p>
          <a:p>
            <a:pPr lvl="1" eaLnBrk="1" hangingPunct="1"/>
            <a:endParaRPr lang="en-US" smtClean="0"/>
          </a:p>
        </p:txBody>
      </p:sp>
      <p:sp>
        <p:nvSpPr>
          <p:cNvPr id="601093" name="Slide Number Placeholder 3"/>
          <p:cNvSpPr>
            <a:spLocks noGrp="1"/>
          </p:cNvSpPr>
          <p:nvPr>
            <p:ph type="sldNum" sz="quarter" idx="10"/>
          </p:nvPr>
        </p:nvSpPr>
        <p:spPr>
          <a:noFill/>
        </p:spPr>
        <p:txBody>
          <a:bodyPr/>
          <a:lstStyle/>
          <a:p>
            <a:r>
              <a:rPr lang="en-US" smtClean="0">
                <a:latin typeface="Arial" charset="0"/>
              </a:rPr>
              <a:t>9-</a:t>
            </a:r>
            <a:fld id="{301CF7C6-4AAF-4023-8F0D-8649DB31E275}" type="slidenum">
              <a:rPr lang="en-US" smtClean="0">
                <a:latin typeface="Arial" charset="0"/>
              </a:rPr>
              <a:pPr/>
              <a:t>9</a:t>
            </a:fld>
            <a:endParaRPr lang="en-US" smtClean="0">
              <a:latin typeface="Arial" charset="0"/>
            </a:endParaRPr>
          </a:p>
        </p:txBody>
      </p:sp>
      <p:graphicFrame>
        <p:nvGraphicFramePr>
          <p:cNvPr id="601090" name="Object 2"/>
          <p:cNvGraphicFramePr>
            <a:graphicFrameLocks noChangeAspect="1"/>
          </p:cNvGraphicFramePr>
          <p:nvPr/>
        </p:nvGraphicFramePr>
        <p:xfrm>
          <a:off x="1763713" y="5084763"/>
          <a:ext cx="5456237" cy="1150937"/>
        </p:xfrm>
        <a:graphic>
          <a:graphicData uri="http://schemas.openxmlformats.org/presentationml/2006/ole">
            <p:oleObj spid="_x0000_s601090" name="Equation" r:id="rId3" imgW="3251160" imgH="685800" progId="Equation.3">
              <p:embed/>
            </p:oleObj>
          </a:graphicData>
        </a:graphic>
      </p:graphicFrame>
      <p:sp>
        <p:nvSpPr>
          <p:cNvPr id="601094" name="TextBox 5"/>
          <p:cNvSpPr txBox="1">
            <a:spLocks noChangeArrowheads="1"/>
          </p:cNvSpPr>
          <p:nvPr/>
        </p:nvSpPr>
        <p:spPr bwMode="auto">
          <a:xfrm>
            <a:off x="8458200" y="0"/>
            <a:ext cx="685800" cy="307975"/>
          </a:xfrm>
          <a:prstGeom prst="rect">
            <a:avLst/>
          </a:prstGeom>
          <a:noFill/>
          <a:ln w="9525">
            <a:noFill/>
            <a:miter lim="800000"/>
            <a:headEnd/>
            <a:tailEnd/>
          </a:ln>
        </p:spPr>
        <p:txBody>
          <a:bodyPr>
            <a:spAutoFit/>
          </a:bodyPr>
          <a:lstStyle/>
          <a:p>
            <a:pPr>
              <a:lnSpc>
                <a:spcPct val="95000"/>
              </a:lnSpc>
              <a:spcBef>
                <a:spcPct val="20000"/>
              </a:spcBef>
              <a:buClr>
                <a:schemeClr val="accent2"/>
              </a:buClr>
            </a:pPr>
            <a:r>
              <a:rPr lang="en-US" sz="1400">
                <a:solidFill>
                  <a:srgbClr val="FFC000"/>
                </a:solidFill>
              </a:rPr>
              <a:t>L02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601090"/>
                                        </p:tgtEl>
                                        <p:attrNameLst>
                                          <p:attrName>style.visibility</p:attrName>
                                        </p:attrNameLst>
                                      </p:cBhvr>
                                      <p:to>
                                        <p:strVal val="visible"/>
                                      </p:to>
                                    </p:set>
                                    <p:anim calcmode="lin" valueType="num">
                                      <p:cBhvr>
                                        <p:cTn id="27" dur="500" fill="hold"/>
                                        <p:tgtEl>
                                          <p:spTgt spid="601090"/>
                                        </p:tgtEl>
                                        <p:attrNameLst>
                                          <p:attrName>ppt_w</p:attrName>
                                        </p:attrNameLst>
                                      </p:cBhvr>
                                      <p:tavLst>
                                        <p:tav tm="0">
                                          <p:val>
                                            <p:fltVal val="0"/>
                                          </p:val>
                                        </p:tav>
                                        <p:tav tm="100000">
                                          <p:val>
                                            <p:strVal val="#ppt_w"/>
                                          </p:val>
                                        </p:tav>
                                      </p:tavLst>
                                    </p:anim>
                                    <p:anim calcmode="lin" valueType="num">
                                      <p:cBhvr>
                                        <p:cTn id="28" dur="500" fill="hold"/>
                                        <p:tgtEl>
                                          <p:spTgt spid="601090"/>
                                        </p:tgtEl>
                                        <p:attrNameLst>
                                          <p:attrName>ppt_h</p:attrName>
                                        </p:attrNameLst>
                                      </p:cBhvr>
                                      <p:tavLst>
                                        <p:tav tm="0">
                                          <p:val>
                                            <p:fltVal val="0"/>
                                          </p:val>
                                        </p:tav>
                                        <p:tav tm="100000">
                                          <p:val>
                                            <p:strVal val="#ppt_h"/>
                                          </p:val>
                                        </p:tav>
                                      </p:tavLst>
                                    </p:anim>
                                    <p:animEffect transition="in" filter="fade">
                                      <p:cBhvr>
                                        <p:cTn id="29" dur="500"/>
                                        <p:tgtEl>
                                          <p:spTgt spid="601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Bowerman">
  <a:themeElements>
    <a:clrScheme name="Custom 3">
      <a:dk1>
        <a:srgbClr val="000000"/>
      </a:dk1>
      <a:lt1>
        <a:srgbClr val="FFFFFF"/>
      </a:lt1>
      <a:dk2>
        <a:srgbClr val="FFFFFF"/>
      </a:dk2>
      <a:lt2>
        <a:srgbClr val="000066"/>
      </a:lt2>
      <a:accent1>
        <a:srgbClr val="BBE0E3"/>
      </a:accent1>
      <a:accent2>
        <a:srgbClr val="333399"/>
      </a:accent2>
      <a:accent3>
        <a:srgbClr val="FFFFFF"/>
      </a:accent3>
      <a:accent4>
        <a:srgbClr val="000000"/>
      </a:accent4>
      <a:accent5>
        <a:srgbClr val="DAEDEF"/>
      </a:accent5>
      <a:accent6>
        <a:srgbClr val="2D2D8A"/>
      </a:accent6>
      <a:hlink>
        <a:srgbClr val="C00000"/>
      </a:hlink>
      <a:folHlink>
        <a:srgbClr val="663300"/>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8100000" algn="ctr" rotWithShape="0">
            <a:schemeClr val="bg2">
              <a:alpha val="50000"/>
            </a:schemeClr>
          </a:outerShdw>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FFCC66"/>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8100000" algn="ctr" rotWithShape="0">
            <a:schemeClr val="bg2">
              <a:alpha val="50000"/>
            </a:schemeClr>
          </a:outerShdw>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FFCC66"/>
            </a:solidFill>
            <a:effectLst/>
            <a:latin typeface="Arial" charset="0"/>
          </a:defRPr>
        </a:defPPr>
      </a:lstStyle>
    </a:lnDef>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emplate 13">
        <a:dk1>
          <a:srgbClr val="000000"/>
        </a:dk1>
        <a:lt1>
          <a:srgbClr val="FFFFFF"/>
        </a:lt1>
        <a:dk2>
          <a:srgbClr val="FFFFFF"/>
        </a:dk2>
        <a:lt2>
          <a:srgbClr val="000066"/>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Bowerman</Template>
  <TotalTime>9988</TotalTime>
  <Words>3164</Words>
  <Application>Microsoft Office PowerPoint</Application>
  <PresentationFormat>On-screen Show (4:3)</PresentationFormat>
  <Paragraphs>441</Paragraphs>
  <Slides>57</Slides>
  <Notes>2</Notes>
  <HiddenSlides>0</HiddenSlides>
  <MMClips>0</MMClips>
  <ScaleCrop>false</ScaleCrop>
  <HeadingPairs>
    <vt:vector size="8" baseType="variant">
      <vt:variant>
        <vt:lpstr>Fonts Used</vt:lpstr>
      </vt:variant>
      <vt:variant>
        <vt:i4>8</vt:i4>
      </vt:variant>
      <vt:variant>
        <vt:lpstr>Design Template</vt:lpstr>
      </vt:variant>
      <vt:variant>
        <vt:i4>3</vt:i4>
      </vt:variant>
      <vt:variant>
        <vt:lpstr>Embedded OLE Servers</vt:lpstr>
      </vt:variant>
      <vt:variant>
        <vt:i4>1</vt:i4>
      </vt:variant>
      <vt:variant>
        <vt:lpstr>Slide Titles</vt:lpstr>
      </vt:variant>
      <vt:variant>
        <vt:i4>57</vt:i4>
      </vt:variant>
    </vt:vector>
  </HeadingPairs>
  <TitlesOfParts>
    <vt:vector size="69" baseType="lpstr">
      <vt:lpstr>Arial</vt:lpstr>
      <vt:lpstr>Calibri</vt:lpstr>
      <vt:lpstr>Times New Roman</vt:lpstr>
      <vt:lpstr>Book Antiqua</vt:lpstr>
      <vt:lpstr>Symbol</vt:lpstr>
      <vt:lpstr>Rod</vt:lpstr>
      <vt:lpstr>Trebuchet MS</vt:lpstr>
      <vt:lpstr>System</vt:lpstr>
      <vt:lpstr>Bowerman</vt:lpstr>
      <vt:lpstr>Bowerman</vt:lpstr>
      <vt:lpstr>Bowerman</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vector>
  </TitlesOfParts>
  <Manager>Wanda Zeman</Manager>
  <Company>McGraw-Hill/Irwin Companies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09</dc:title>
  <dc:subject>Comparing Population Means</dc:subject>
  <dc:creator>McGraw-Hill, edited and revised by Harvey Singer, George Mason University</dc:creator>
  <dc:description>Copyright 2006 McGraw-Hill/Irwin Companies, Inc.</dc:description>
  <cp:lastModifiedBy>amy_rydzanicz</cp:lastModifiedBy>
  <cp:revision>487</cp:revision>
  <dcterms:created xsi:type="dcterms:W3CDTF">2000-06-23T08:21:46Z</dcterms:created>
  <dcterms:modified xsi:type="dcterms:W3CDTF">2011-02-18T15:22:34Z</dcterms:modified>
</cp:coreProperties>
</file>