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80"/>
  </p:notesMasterIdLst>
  <p:sldIdLst>
    <p:sldId id="492" r:id="rId2"/>
    <p:sldId id="493" r:id="rId3"/>
    <p:sldId id="511" r:id="rId4"/>
    <p:sldId id="513" r:id="rId5"/>
    <p:sldId id="515" r:id="rId6"/>
    <p:sldId id="437" r:id="rId7"/>
    <p:sldId id="439" r:id="rId8"/>
    <p:sldId id="516" r:id="rId9"/>
    <p:sldId id="438" r:id="rId10"/>
    <p:sldId id="398" r:id="rId11"/>
    <p:sldId id="517" r:id="rId12"/>
    <p:sldId id="433" r:id="rId13"/>
    <p:sldId id="441" r:id="rId14"/>
    <p:sldId id="442" r:id="rId15"/>
    <p:sldId id="495" r:id="rId16"/>
    <p:sldId id="496" r:id="rId17"/>
    <p:sldId id="443" r:id="rId18"/>
    <p:sldId id="444" r:id="rId19"/>
    <p:sldId id="497" r:id="rId20"/>
    <p:sldId id="445" r:id="rId21"/>
    <p:sldId id="498" r:id="rId22"/>
    <p:sldId id="413" r:id="rId23"/>
    <p:sldId id="449" r:id="rId24"/>
    <p:sldId id="446" r:id="rId25"/>
    <p:sldId id="469" r:id="rId26"/>
    <p:sldId id="518" r:id="rId27"/>
    <p:sldId id="447" r:id="rId28"/>
    <p:sldId id="448" r:id="rId29"/>
    <p:sldId id="499" r:id="rId30"/>
    <p:sldId id="452" r:id="rId31"/>
    <p:sldId id="500" r:id="rId32"/>
    <p:sldId id="453" r:id="rId33"/>
    <p:sldId id="454" r:id="rId34"/>
    <p:sldId id="501" r:id="rId35"/>
    <p:sldId id="455" r:id="rId36"/>
    <p:sldId id="502" r:id="rId37"/>
    <p:sldId id="519" r:id="rId38"/>
    <p:sldId id="457" r:id="rId39"/>
    <p:sldId id="458" r:id="rId40"/>
    <p:sldId id="521" r:id="rId41"/>
    <p:sldId id="522" r:id="rId42"/>
    <p:sldId id="459" r:id="rId43"/>
    <p:sldId id="504" r:id="rId44"/>
    <p:sldId id="460" r:id="rId45"/>
    <p:sldId id="464" r:id="rId46"/>
    <p:sldId id="461" r:id="rId47"/>
    <p:sldId id="505" r:id="rId48"/>
    <p:sldId id="462" r:id="rId49"/>
    <p:sldId id="523" r:id="rId50"/>
    <p:sldId id="466" r:id="rId51"/>
    <p:sldId id="465" r:id="rId52"/>
    <p:sldId id="506" r:id="rId53"/>
    <p:sldId id="415" r:id="rId54"/>
    <p:sldId id="467" r:id="rId55"/>
    <p:sldId id="468" r:id="rId56"/>
    <p:sldId id="524" r:id="rId57"/>
    <p:sldId id="473" r:id="rId58"/>
    <p:sldId id="475" r:id="rId59"/>
    <p:sldId id="525" r:id="rId60"/>
    <p:sldId id="508" r:id="rId61"/>
    <p:sldId id="472" r:id="rId62"/>
    <p:sldId id="485" r:id="rId63"/>
    <p:sldId id="477" r:id="rId64"/>
    <p:sldId id="474" r:id="rId65"/>
    <p:sldId id="526" r:id="rId66"/>
    <p:sldId id="484" r:id="rId67"/>
    <p:sldId id="486" r:id="rId68"/>
    <p:sldId id="487" r:id="rId69"/>
    <p:sldId id="488" r:id="rId70"/>
    <p:sldId id="527" r:id="rId71"/>
    <p:sldId id="528" r:id="rId72"/>
    <p:sldId id="529" r:id="rId73"/>
    <p:sldId id="530" r:id="rId74"/>
    <p:sldId id="531" r:id="rId75"/>
    <p:sldId id="532" r:id="rId76"/>
    <p:sldId id="533" r:id="rId77"/>
    <p:sldId id="510" r:id="rId78"/>
    <p:sldId id="395" r:id="rId7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0099"/>
    <a:srgbClr val="660066"/>
    <a:srgbClr val="006600"/>
    <a:srgbClr val="CC0000"/>
    <a:srgbClr val="FFFFE5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8783" autoAdjust="0"/>
  </p:normalViewPr>
  <p:slideViewPr>
    <p:cSldViewPr snapToGrid="0">
      <p:cViewPr varScale="1">
        <p:scale>
          <a:sx n="95" d="100"/>
          <a:sy n="95" d="100"/>
        </p:scale>
        <p:origin x="-8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/>
            </a:lvl1pPr>
          </a:lstStyle>
          <a:p>
            <a:pPr>
              <a:defRPr/>
            </a:pPr>
            <a:fld id="{E482FF50-3911-4FBA-907B-212C4B1D0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61999-5785-46B4-B0B3-F402611A065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55" tIns="46988" rIns="95655" bIns="46988"/>
          <a:lstStyle/>
          <a:p>
            <a:endParaRPr lang="en-CA" smtClean="0"/>
          </a:p>
        </p:txBody>
      </p:sp>
      <p:sp>
        <p:nvSpPr>
          <p:cNvPr id="518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615C6-7BE9-4D01-9961-7BAC378D902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55" tIns="46988" rIns="95655" bIns="46988"/>
          <a:lstStyle/>
          <a:p>
            <a:endParaRPr lang="en-CA" smtClean="0"/>
          </a:p>
        </p:txBody>
      </p:sp>
      <p:sp>
        <p:nvSpPr>
          <p:cNvPr id="552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EA431-2EC3-4BD4-9926-158B517F8E5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55" tIns="46988" rIns="95655" bIns="46988"/>
          <a:lstStyle/>
          <a:p>
            <a:endParaRPr lang="en-CA" smtClean="0"/>
          </a:p>
        </p:txBody>
      </p:sp>
      <p:sp>
        <p:nvSpPr>
          <p:cNvPr id="534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7F8F0-785A-4C0C-B207-1DE6C9F99B1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55" tIns="46988" rIns="95655" bIns="46988"/>
          <a:lstStyle/>
          <a:p>
            <a:endParaRPr lang="en-CA" smtClean="0"/>
          </a:p>
        </p:txBody>
      </p:sp>
      <p:sp>
        <p:nvSpPr>
          <p:cNvPr id="536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400800"/>
            <a:ext cx="8839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endParaRPr lang="en-US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Bowerman 0002371 l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352425"/>
            <a:ext cx="4552950" cy="59229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00638" y="4953000"/>
            <a:ext cx="3713162" cy="3079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anchorCtr="1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Adapted by Peter Au, George Brown College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36525" y="6400800"/>
            <a:ext cx="8839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b="1" i="1">
                <a:solidFill>
                  <a:schemeClr val="bg1"/>
                </a:solidFill>
                <a:latin typeface="Book Antiqua" pitchFamily="18" charset="0"/>
              </a:rPr>
              <a:t>McGraw-Hill Ryerson                                                                                                  Copyright</a:t>
            </a:r>
            <a:r>
              <a:rPr lang="en-US" sz="120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1200" b="1" i="1">
                <a:solidFill>
                  <a:schemeClr val="bg1"/>
                </a:solidFill>
                <a:latin typeface="Book Antiqua" pitchFamily="18" charset="0"/>
              </a:rPr>
              <a:t>© 2011 McGraw-Hill Ryerson Limited.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895850" y="352425"/>
            <a:ext cx="4038600" cy="1238250"/>
          </a:xfrm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>
                <a:solidFill>
                  <a:srgbClr val="FFC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24425" y="1828800"/>
            <a:ext cx="4038600" cy="3810000"/>
          </a:xfrm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anchor="ctr" anchorCtr="1">
            <a:scene3d>
              <a:camera prst="obliqueTopLeft"/>
              <a:lightRig rig="threePt" dir="t"/>
            </a:scene3d>
            <a:sp3d extrusionH="57150" contourW="12700">
              <a:extrusionClr>
                <a:srgbClr val="663300"/>
              </a:extrusionClr>
              <a:contourClr>
                <a:srgbClr val="663300"/>
              </a:contourClr>
            </a:sp3d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E4D08DE2-7FD9-4053-8F8E-0F65792BA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19812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57912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7E9BF319-E745-49BF-8A4E-63E8326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0293" y="1225061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994" y="1218028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7028" y="387096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A7B6ADE8-BA94-47BB-ACD4-212AF54C4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427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394" y="121099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8129" y="121099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3259" y="3969434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129" y="39624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7C846413-EF2D-4C6C-BF55-E64BA662F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2" y="0"/>
            <a:ext cx="7924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461" y="1218028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63" y="1225062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4ABB0EDD-30C9-44A1-8CB6-A831487E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63" y="1066800"/>
            <a:ext cx="7924800" cy="5410200"/>
          </a:xfrm>
        </p:spPr>
        <p:txBody>
          <a:bodyPr/>
          <a:lstStyle>
            <a:lvl1pPr>
              <a:defRPr sz="28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8-</a:t>
            </a:r>
            <a:fld id="{D3126F30-9727-4D8E-85EA-B11A8F1C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608225FF-14B9-4D3D-BA53-DCCA756E3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394" y="1239129"/>
            <a:ext cx="3886200" cy="5181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129" y="1246163"/>
            <a:ext cx="3886200" cy="51816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163AC925-CEB3-4514-8745-27B446279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06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214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138F201F-9070-4012-812E-D2488098B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B27E2990-55A4-4256-8476-336FBADC7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947456BD-2B43-4BD4-AD3F-8A14BB4BA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C769F92D-705D-4217-85D3-E246E23A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8-</a:t>
            </a:r>
            <a:fld id="{6154E488-A213-4B52-9FCB-3DCDF9FFC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A8486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bliqueTopLeft"/>
              <a:lightRig rig="threePt" dir="t"/>
            </a:scene3d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238" y="122555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/>
              <a:t>8-</a:t>
            </a:r>
            <a:fld id="{8DF98860-0223-47D8-825D-F3B872154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0" y="6583363"/>
            <a:ext cx="4987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Copyright © 2011 McGraw-Hill Ryerson Limited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60007" dist="310007" dir="768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10.xml"/><Relationship Id="rId7" Type="http://schemas.openxmlformats.org/officeDocument/2006/relationships/slide" Target="slide7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slide" Target="slide42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8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7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Chapter 8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Hypothesis Testing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708775" y="4708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Type I and Type II Errors</a:t>
            </a:r>
          </a:p>
        </p:txBody>
      </p:sp>
      <p:sp>
        <p:nvSpPr>
          <p:cNvPr id="517122" name="Content Placeholder 7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Aft>
                <a:spcPct val="35000"/>
              </a:spcAft>
            </a:pPr>
            <a:r>
              <a:rPr lang="en-US" b="1" smtClean="0"/>
              <a:t>Type I Error:</a:t>
            </a:r>
            <a:r>
              <a:rPr lang="en-US" smtClean="0"/>
              <a:t>   Rejecting H</a:t>
            </a:r>
            <a:r>
              <a:rPr lang="en-US" baseline="-25000" smtClean="0"/>
              <a:t>0</a:t>
            </a:r>
            <a:r>
              <a:rPr lang="en-US" smtClean="0"/>
              <a:t> when it is true</a:t>
            </a:r>
          </a:p>
          <a:p>
            <a:pPr eaLnBrk="1" hangingPunct="1"/>
            <a:r>
              <a:rPr lang="en-US" b="1" smtClean="0"/>
              <a:t>Type II Error:  </a:t>
            </a:r>
            <a:r>
              <a:rPr lang="en-US" smtClean="0"/>
              <a:t>Failing to reject H</a:t>
            </a:r>
            <a:r>
              <a:rPr lang="en-US" baseline="-25000" smtClean="0"/>
              <a:t>0</a:t>
            </a:r>
            <a:r>
              <a:rPr lang="en-US" smtClean="0"/>
              <a:t> when it is false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171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7CFF7D13-2C9B-4FF6-ACB4-91F51A1BAC2A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7124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2854325"/>
          <a:ext cx="6221413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949450"/>
                <a:gridCol w="208280"/>
                <a:gridCol w="2032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State of Nature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True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False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Reject H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Type I Error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Correct Decision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 not Reject H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Correct Decision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Type II Error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/>
              <a:t>Error Probabilities</a:t>
            </a:r>
          </a:p>
        </p:txBody>
      </p:sp>
      <p:sp>
        <p:nvSpPr>
          <p:cNvPr id="519170" name="Content Placeholder 71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b="1" smtClean="0"/>
              <a:t>Type I Error:</a:t>
            </a:r>
            <a:r>
              <a:rPr lang="en-US" smtClean="0"/>
              <a:t> Rejecting H</a:t>
            </a:r>
            <a:r>
              <a:rPr lang="en-US" baseline="-25000" smtClean="0"/>
              <a:t>0</a:t>
            </a:r>
            <a:r>
              <a:rPr lang="en-US" smtClean="0"/>
              <a:t> when it is true</a:t>
            </a:r>
          </a:p>
          <a:p>
            <a:pPr lvl="1" eaLnBrk="1" hangingPunct="1"/>
            <a:r>
              <a:rPr lang="el-GR" smtClean="0"/>
              <a:t>α</a:t>
            </a:r>
            <a:r>
              <a:rPr lang="en-US" smtClean="0"/>
              <a:t> is the probability of making a Type I error</a:t>
            </a:r>
          </a:p>
          <a:p>
            <a:pPr lvl="1" eaLnBrk="1" hangingPunct="1"/>
            <a:r>
              <a:rPr lang="en-US" smtClean="0"/>
              <a:t>1 –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is the probability of </a:t>
            </a:r>
            <a:r>
              <a:rPr lang="en-US" u="sng" smtClean="0"/>
              <a:t>not</a:t>
            </a:r>
            <a:r>
              <a:rPr lang="en-US" smtClean="0"/>
              <a:t> making a Type I error</a:t>
            </a:r>
          </a:p>
          <a:p>
            <a:pPr eaLnBrk="1" hangingPunct="1">
              <a:spcBef>
                <a:spcPct val="15000"/>
              </a:spcBef>
            </a:pPr>
            <a:r>
              <a:rPr lang="en-US" b="1" smtClean="0"/>
              <a:t>Type II Error</a:t>
            </a:r>
            <a:r>
              <a:rPr lang="en-US" smtClean="0"/>
              <a:t>: Failing to reject H</a:t>
            </a:r>
            <a:r>
              <a:rPr lang="en-US" baseline="-25000" smtClean="0"/>
              <a:t>0</a:t>
            </a:r>
            <a:r>
              <a:rPr lang="en-US" smtClean="0"/>
              <a:t> when it is false</a:t>
            </a:r>
          </a:p>
          <a:p>
            <a:pPr lvl="1" eaLnBrk="1" hangingPunct="1">
              <a:spcBef>
                <a:spcPct val="15000"/>
              </a:spcBef>
            </a:pPr>
            <a:r>
              <a:rPr lang="el-GR" smtClean="0"/>
              <a:t>β</a:t>
            </a:r>
            <a:r>
              <a:rPr lang="en-US" smtClean="0"/>
              <a:t> is the probability of making a Type II error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1 – </a:t>
            </a:r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 is the probability of </a:t>
            </a:r>
            <a:r>
              <a:rPr lang="en-US" u="sng" smtClean="0"/>
              <a:t>not</a:t>
            </a:r>
            <a:r>
              <a:rPr lang="en-US" smtClean="0"/>
              <a:t> making a Type II error</a:t>
            </a:r>
          </a:p>
          <a:p>
            <a:pPr eaLnBrk="1" hangingPunct="1"/>
            <a:endParaRPr lang="en-US" smtClean="0"/>
          </a:p>
        </p:txBody>
      </p:sp>
      <p:sp>
        <p:nvSpPr>
          <p:cNvPr id="51917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23A59737-64E7-43FF-BC68-BE7C77DCB236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9172" name="Rectangle 53"/>
          <p:cNvSpPr>
            <a:spLocks noChangeArrowheads="1"/>
          </p:cNvSpPr>
          <p:nvPr/>
        </p:nvSpPr>
        <p:spPr bwMode="auto">
          <a:xfrm>
            <a:off x="4879975" y="4595813"/>
            <a:ext cx="15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CA"/>
          </a:p>
        </p:txBody>
      </p:sp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1200150" y="3940175"/>
          <a:ext cx="6221413" cy="148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949450"/>
                <a:gridCol w="208280"/>
                <a:gridCol w="2032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State of Nature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True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False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Reject H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1 -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α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 not Reject H</a:t>
                      </a:r>
                      <a:r>
                        <a:rPr lang="en-US" baseline="-25000" dirty="0" smtClean="0"/>
                        <a:t>0</a:t>
                      </a:r>
                      <a:endParaRPr lang="en-US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1 -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β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19197" name="TextBox 73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Typical Values</a:t>
            </a:r>
          </a:p>
        </p:txBody>
      </p:sp>
      <p:sp>
        <p:nvSpPr>
          <p:cNvPr id="555010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600" smtClean="0"/>
              <a:t>Usually set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to a low value</a:t>
            </a:r>
          </a:p>
          <a:p>
            <a:pPr lvl="1" eaLnBrk="1" hangingPunct="1"/>
            <a:r>
              <a:rPr lang="en-US" sz="2400" smtClean="0"/>
              <a:t>So that there is only a small chance of rejecting a true H</a:t>
            </a:r>
            <a:r>
              <a:rPr lang="en-US" sz="2400" baseline="-25000" smtClean="0"/>
              <a:t>0</a:t>
            </a:r>
            <a:endParaRPr lang="en-US" sz="2400" smtClean="0"/>
          </a:p>
          <a:p>
            <a:pPr lvl="1" eaLnBrk="1" hangingPunct="1"/>
            <a:r>
              <a:rPr lang="en-US" sz="2400" smtClean="0"/>
              <a:t>Typically,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= 0.05</a:t>
            </a:r>
          </a:p>
          <a:p>
            <a:pPr lvl="2" eaLnBrk="1" hangingPunct="1"/>
            <a:r>
              <a:rPr lang="en-US" sz="2200" smtClean="0"/>
              <a:t>For </a:t>
            </a:r>
            <a:r>
              <a:rPr lang="en-US" sz="2200" smtClean="0">
                <a:latin typeface="Symbol" pitchFamily="18" charset="2"/>
              </a:rPr>
              <a:t>a</a:t>
            </a:r>
            <a:r>
              <a:rPr lang="en-US" sz="2200" smtClean="0"/>
              <a:t> = 0.05, strong evidence is required to reject H</a:t>
            </a:r>
            <a:r>
              <a:rPr lang="en-US" sz="2200" baseline="-25000" smtClean="0"/>
              <a:t>0</a:t>
            </a:r>
            <a:endParaRPr lang="en-US" sz="2200" smtClean="0"/>
          </a:p>
          <a:p>
            <a:pPr lvl="2" eaLnBrk="1" hangingPunct="1"/>
            <a:r>
              <a:rPr lang="en-US" sz="2200" smtClean="0"/>
              <a:t>Usually choose </a:t>
            </a:r>
            <a:r>
              <a:rPr lang="en-US" sz="2200" smtClean="0">
                <a:latin typeface="Symbol" pitchFamily="18" charset="2"/>
              </a:rPr>
              <a:t>a</a:t>
            </a:r>
            <a:r>
              <a:rPr lang="en-US" sz="2200" smtClean="0"/>
              <a:t> between 0.01 and 0.05</a:t>
            </a:r>
          </a:p>
          <a:p>
            <a:pPr lvl="2" eaLnBrk="1" hangingPunct="1"/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0.01 requires very strong evidence is to reject H</a:t>
            </a:r>
            <a:r>
              <a:rPr lang="en-US" baseline="-25000" smtClean="0"/>
              <a:t>0</a:t>
            </a:r>
            <a:endParaRPr lang="en-US" smtClean="0"/>
          </a:p>
          <a:p>
            <a:pPr lvl="2" eaLnBrk="1" hangingPunct="1"/>
            <a:r>
              <a:rPr lang="en-US" smtClean="0"/>
              <a:t>Sometimes choose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as high as 0.10</a:t>
            </a:r>
          </a:p>
          <a:p>
            <a:pPr lvl="1" eaLnBrk="1" hangingPunct="1"/>
            <a:r>
              <a:rPr lang="en-US" sz="2400" smtClean="0"/>
              <a:t>Tradeoff between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and </a:t>
            </a:r>
            <a:r>
              <a:rPr lang="en-US" sz="2400" smtClean="0">
                <a:latin typeface="Symbol" pitchFamily="18" charset="2"/>
              </a:rPr>
              <a:t>b</a:t>
            </a:r>
            <a:endParaRPr lang="en-US" sz="2400" smtClean="0"/>
          </a:p>
          <a:p>
            <a:pPr lvl="2" eaLnBrk="1" hangingPunct="1"/>
            <a:r>
              <a:rPr lang="en-US" sz="2200" smtClean="0"/>
              <a:t>For fixed sample size, the lower we set </a:t>
            </a:r>
            <a:r>
              <a:rPr lang="en-US" sz="2200" smtClean="0">
                <a:latin typeface="Symbol" pitchFamily="18" charset="2"/>
              </a:rPr>
              <a:t>a</a:t>
            </a:r>
            <a:r>
              <a:rPr lang="en-US" sz="2200" smtClean="0"/>
              <a:t>, the higher is </a:t>
            </a:r>
            <a:r>
              <a:rPr lang="en-US" sz="2200" smtClean="0">
                <a:latin typeface="Symbol" pitchFamily="18" charset="2"/>
              </a:rPr>
              <a:t>b</a:t>
            </a:r>
          </a:p>
          <a:p>
            <a:pPr lvl="2" eaLnBrk="1" hangingPunct="1"/>
            <a:r>
              <a:rPr lang="en-US" smtClean="0"/>
              <a:t>The higher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, the lower </a:t>
            </a:r>
            <a:r>
              <a:rPr lang="en-US" smtClean="0">
                <a:latin typeface="Symbol" pitchFamily="18" charset="2"/>
              </a:rPr>
              <a:t>b</a:t>
            </a:r>
            <a:endParaRPr lang="en-US" smtClean="0"/>
          </a:p>
        </p:txBody>
      </p:sp>
      <p:sp>
        <p:nvSpPr>
          <p:cNvPr id="5550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E912CC95-64A0-4CBD-AC8C-8D6B5CB1357E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501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i="1" dirty="0" smtClean="0"/>
              <a:t>Z</a:t>
            </a:r>
            <a:r>
              <a:rPr lang="en-US" sz="3800" dirty="0" smtClean="0"/>
              <a:t> </a:t>
            </a:r>
            <a:r>
              <a:rPr lang="en-US" sz="3800" dirty="0"/>
              <a:t>Tests about a Population Mean</a:t>
            </a:r>
            <a:br>
              <a:rPr lang="en-US" sz="3800" dirty="0"/>
            </a:br>
            <a:r>
              <a:rPr lang="en-US" sz="2400" dirty="0"/>
              <a:t>(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 Known): One-Sided Alternatives</a:t>
            </a:r>
          </a:p>
        </p:txBody>
      </p:sp>
      <p:sp>
        <p:nvSpPr>
          <p:cNvPr id="571394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Test hypotheses about a population mean using the normal distribution</a:t>
            </a:r>
          </a:p>
          <a:p>
            <a:pPr lvl="1" eaLnBrk="1" hangingPunct="1"/>
            <a:r>
              <a:rPr lang="en-US" sz="2600" smtClean="0"/>
              <a:t>These tests are called </a:t>
            </a:r>
            <a:r>
              <a:rPr lang="en-US" sz="2600" i="1" smtClean="0"/>
              <a:t>Z</a:t>
            </a:r>
            <a:r>
              <a:rPr lang="en-US" sz="2600" smtClean="0"/>
              <a:t> tests</a:t>
            </a:r>
          </a:p>
          <a:p>
            <a:pPr lvl="1" eaLnBrk="1" hangingPunct="1"/>
            <a:r>
              <a:rPr lang="en-US" sz="2600" smtClean="0"/>
              <a:t>They require that the true value of the population standard deviation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 is known</a:t>
            </a:r>
          </a:p>
          <a:p>
            <a:pPr lvl="2" eaLnBrk="1" hangingPunct="1"/>
            <a:r>
              <a:rPr lang="en-US" smtClean="0"/>
              <a:t>In most real-world situations,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is not known</a:t>
            </a:r>
          </a:p>
          <a:p>
            <a:pPr lvl="3" eaLnBrk="1" hangingPunct="1"/>
            <a:r>
              <a:rPr lang="en-US" sz="2200" smtClean="0"/>
              <a:t>But often is estimated from </a:t>
            </a:r>
            <a:r>
              <a:rPr lang="en-US" sz="2200" i="1" smtClean="0"/>
              <a:t>s</a:t>
            </a:r>
            <a:r>
              <a:rPr lang="en-US" sz="2200" smtClean="0"/>
              <a:t> of a single sample</a:t>
            </a:r>
          </a:p>
          <a:p>
            <a:pPr lvl="3" eaLnBrk="1" hangingPunct="1"/>
            <a:r>
              <a:rPr lang="en-US" sz="2200" smtClean="0"/>
              <a:t>When </a:t>
            </a:r>
            <a:r>
              <a:rPr lang="en-US" sz="2200" smtClean="0">
                <a:latin typeface="Symbol" pitchFamily="18" charset="2"/>
              </a:rPr>
              <a:t>s</a:t>
            </a:r>
            <a:r>
              <a:rPr lang="en-US" sz="2200" smtClean="0"/>
              <a:t> is unknown, test hypotheses about a population mean using the </a:t>
            </a:r>
            <a:r>
              <a:rPr lang="en-US" sz="2200" b="1" i="1" smtClean="0"/>
              <a:t>t</a:t>
            </a:r>
            <a:r>
              <a:rPr lang="en-US" sz="2200" b="1" smtClean="0"/>
              <a:t> distribution</a:t>
            </a:r>
            <a:r>
              <a:rPr lang="en-US" sz="2200" smtClean="0"/>
              <a:t> (later)</a:t>
            </a:r>
            <a:endParaRPr lang="en-US" sz="2200" b="1" smtClean="0"/>
          </a:p>
          <a:p>
            <a:pPr lvl="2" eaLnBrk="1" hangingPunct="1"/>
            <a:r>
              <a:rPr lang="en-US" smtClean="0"/>
              <a:t>Here, assume that we know </a:t>
            </a:r>
            <a:r>
              <a:rPr lang="en-US" smtClean="0">
                <a:latin typeface="Symbol" pitchFamily="18" charset="2"/>
              </a:rPr>
              <a:t>s</a:t>
            </a:r>
            <a:endParaRPr lang="en-US" smtClean="0"/>
          </a:p>
          <a:p>
            <a:pPr eaLnBrk="1" hangingPunct="1"/>
            <a:r>
              <a:rPr lang="en-US" smtClean="0"/>
              <a:t>Test using a “rejection point rule”</a:t>
            </a:r>
          </a:p>
        </p:txBody>
      </p:sp>
      <p:sp>
        <p:nvSpPr>
          <p:cNvPr id="571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C1242962-01E5-4CE6-942F-152C5B2644A8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139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Steps in Testing a “Greater Than”</a:t>
            </a:r>
            <a:br>
              <a:rPr lang="en-US" sz="3800" dirty="0"/>
            </a:br>
            <a:r>
              <a:rPr lang="en-US" sz="2400" dirty="0"/>
              <a:t>Alternative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None/>
              <a:defRPr/>
            </a:pPr>
            <a:r>
              <a:rPr lang="en-US" sz="2700" dirty="0"/>
              <a:t>The steps are as follows: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State the null and alternative hypotheses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Specify the significance level </a:t>
            </a:r>
            <a:r>
              <a:rPr lang="en-US" sz="2700" dirty="0">
                <a:latin typeface="Symbol" pitchFamily="18" charset="2"/>
              </a:rPr>
              <a:t>a</a:t>
            </a:r>
            <a:endParaRPr lang="en-US" sz="2700" dirty="0"/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Select the test statistic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Determine the rejection rule for deciding whether or not to reject H</a:t>
            </a:r>
            <a:r>
              <a:rPr lang="en-US" sz="2700" baseline="-25000" dirty="0"/>
              <a:t>0</a:t>
            </a:r>
            <a:endParaRPr lang="en-US" sz="2700" dirty="0"/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Collect the sample data and calculate the value of the test statistic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Decide whether to reject H</a:t>
            </a:r>
            <a:r>
              <a:rPr lang="en-US" sz="2700" baseline="-25000" dirty="0"/>
              <a:t>0</a:t>
            </a:r>
            <a:r>
              <a:rPr lang="en-US" sz="2700" dirty="0"/>
              <a:t> by using the test statistic and the rejection rule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Interpret the statistical results in managerial terms and assess their practical importance</a:t>
            </a:r>
          </a:p>
          <a:p>
            <a:pPr marL="533400" indent="-533400" eaLnBrk="1" hangingPunct="1">
              <a:buFontTx/>
              <a:buAutoNum type="arabicPeriod"/>
              <a:defRPr/>
            </a:pPr>
            <a:endParaRPr lang="en-US" sz="2700" dirty="0"/>
          </a:p>
        </p:txBody>
      </p:sp>
      <p:sp>
        <p:nvSpPr>
          <p:cNvPr id="57549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6BC55333-4D81-4557-B2DF-E7113C084081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549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Steps in Testing a “Greater Than”</a:t>
            </a:r>
            <a:br>
              <a:rPr lang="en-US" sz="3800" dirty="0"/>
            </a:br>
            <a:r>
              <a:rPr lang="en-US" sz="2400" dirty="0"/>
              <a:t>Cable </a:t>
            </a:r>
            <a:r>
              <a:rPr lang="en-US" sz="2400" dirty="0" smtClean="0"/>
              <a:t>Subscriptions Example</a:t>
            </a:r>
            <a:endParaRPr lang="en-US" sz="2400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lnSpc>
                <a:spcPct val="80000"/>
              </a:lnSpc>
            </a:pPr>
            <a:r>
              <a:rPr lang="en-US" sz="2500" smtClean="0"/>
              <a:t>Cable TV companies claim that their full cable packages cost on average $50 per month</a:t>
            </a:r>
          </a:p>
          <a:p>
            <a:pPr marL="393700" indent="-393700" eaLnBrk="1" hangingPunct="1">
              <a:lnSpc>
                <a:spcPct val="80000"/>
              </a:lnSpc>
            </a:pPr>
            <a:r>
              <a:rPr lang="en-US" sz="2500" smtClean="0"/>
              <a:t>A marketing company wants to demonstrate that it is significantly higher</a:t>
            </a:r>
          </a:p>
          <a:p>
            <a:pPr marL="393700" indent="-393700" eaLnBrk="1" hangingPunct="1">
              <a:lnSpc>
                <a:spcPct val="80000"/>
              </a:lnSpc>
              <a:buFontTx/>
              <a:buAutoNum type="arabicPeriod"/>
            </a:pPr>
            <a:r>
              <a:rPr lang="en-US" sz="2500" smtClean="0"/>
              <a:t>State the null and alternative hypotheses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200" smtClean="0"/>
              <a:t>H</a:t>
            </a:r>
            <a:r>
              <a:rPr lang="en-US" sz="2200" baseline="-25000" smtClean="0"/>
              <a:t>0</a:t>
            </a:r>
            <a:r>
              <a:rPr lang="en-US" sz="2200" smtClean="0"/>
              <a:t>: </a:t>
            </a:r>
            <a:r>
              <a:rPr lang="en-US" sz="2200" smtClean="0">
                <a:sym typeface="Symbol" pitchFamily="18" charset="2"/>
              </a:rPr>
              <a:t></a:t>
            </a:r>
            <a:r>
              <a:rPr lang="en-US" sz="2200" smtClean="0"/>
              <a:t> </a:t>
            </a:r>
            <a:r>
              <a:rPr lang="en-US" sz="2200" b="1" smtClean="0">
                <a:sym typeface="Symbol" pitchFamily="18" charset="2"/>
              </a:rPr>
              <a:t></a:t>
            </a:r>
            <a:r>
              <a:rPr lang="en-US" sz="2200" smtClean="0"/>
              <a:t> 50</a:t>
            </a:r>
            <a:br>
              <a:rPr lang="en-US" sz="2200" smtClean="0"/>
            </a:br>
            <a:r>
              <a:rPr lang="en-US" sz="2200" smtClean="0"/>
              <a:t>H</a:t>
            </a:r>
            <a:r>
              <a:rPr lang="en-US" sz="2200" baseline="-25000" smtClean="0"/>
              <a:t>a</a:t>
            </a:r>
            <a:r>
              <a:rPr lang="en-US" sz="2200" smtClean="0"/>
              <a:t>: </a:t>
            </a:r>
            <a:r>
              <a:rPr lang="en-US" sz="2200" smtClean="0">
                <a:sym typeface="Symbol" pitchFamily="18" charset="2"/>
              </a:rPr>
              <a:t></a:t>
            </a:r>
            <a:r>
              <a:rPr lang="en-US" sz="2200" smtClean="0"/>
              <a:t> </a:t>
            </a:r>
            <a:r>
              <a:rPr lang="en-US" sz="2200" b="1" smtClean="0"/>
              <a:t>&gt;</a:t>
            </a:r>
            <a:r>
              <a:rPr lang="en-US" sz="2200" smtClean="0"/>
              <a:t> 50</a:t>
            </a:r>
          </a:p>
          <a:p>
            <a:pPr marL="1147763" lvl="2" indent="-227013" eaLnBrk="1" hangingPunct="1">
              <a:lnSpc>
                <a:spcPct val="80000"/>
              </a:lnSpc>
            </a:pPr>
            <a:r>
              <a:rPr lang="el-GR" smtClean="0">
                <a:cs typeface="Arial" charset="0"/>
              </a:rPr>
              <a:t>μ</a:t>
            </a:r>
            <a:r>
              <a:rPr lang="en-US" smtClean="0">
                <a:cs typeface="Arial" charset="0"/>
              </a:rPr>
              <a:t> is the hypothesized mean</a:t>
            </a:r>
            <a:endParaRPr lang="en-US" smtClean="0"/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200" smtClean="0"/>
              <a:t>We modify the hypothesis to </a:t>
            </a:r>
          </a:p>
          <a:p>
            <a:pPr marL="1147763" lvl="2" indent="-227013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H</a:t>
            </a:r>
            <a:r>
              <a:rPr lang="en-US" baseline="-25000" smtClean="0"/>
              <a:t>0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= 50</a:t>
            </a:r>
          </a:p>
          <a:p>
            <a:pPr marL="1147763" lvl="2" indent="-227013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H</a:t>
            </a:r>
            <a:r>
              <a:rPr lang="en-US" baseline="-25000" smtClean="0"/>
              <a:t>a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/>
              <a:t>&gt;</a:t>
            </a:r>
            <a:r>
              <a:rPr lang="en-US" smtClean="0"/>
              <a:t> 50 </a:t>
            </a:r>
          </a:p>
          <a:p>
            <a:pPr marL="1147763" lvl="2" indent="-227013" eaLnBrk="1" hangingPunct="1">
              <a:lnSpc>
                <a:spcPct val="80000"/>
              </a:lnSpc>
            </a:pPr>
            <a:r>
              <a:rPr lang="en-US" smtClean="0"/>
              <a:t>since if there is evidence to reject H</a:t>
            </a:r>
            <a:r>
              <a:rPr lang="en-US" baseline="-25000" smtClean="0"/>
              <a:t>0</a:t>
            </a:r>
            <a:r>
              <a:rPr lang="en-US" smtClean="0"/>
              <a:t> at </a:t>
            </a:r>
            <a:r>
              <a:rPr lang="el-GR" smtClean="0">
                <a:cs typeface="Arial" charset="0"/>
              </a:rPr>
              <a:t>μ</a:t>
            </a:r>
            <a:r>
              <a:rPr lang="en-US" smtClean="0">
                <a:cs typeface="Arial" charset="0"/>
              </a:rPr>
              <a:t> = 50 then there is evidence to reject it at </a:t>
            </a:r>
            <a:r>
              <a:rPr lang="el-GR" smtClean="0">
                <a:cs typeface="Arial" charset="0"/>
              </a:rPr>
              <a:t>μ</a:t>
            </a:r>
            <a:r>
              <a:rPr lang="en-US" smtClean="0">
                <a:cs typeface="Arial" charset="0"/>
              </a:rPr>
              <a:t> ≤ 50</a:t>
            </a:r>
          </a:p>
          <a:p>
            <a:pPr marL="393700" indent="-3937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500" smtClean="0"/>
              <a:t>Specify the significance level </a:t>
            </a:r>
            <a:r>
              <a:rPr lang="en-US" sz="2500" smtClean="0">
                <a:latin typeface="Symbol" pitchFamily="18" charset="2"/>
              </a:rPr>
              <a:t>a</a:t>
            </a:r>
            <a:endParaRPr lang="en-US" sz="2500" smtClean="0"/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mtClean="0"/>
              <a:t> </a:t>
            </a:r>
            <a:r>
              <a:rPr lang="en-US" sz="2200" smtClean="0">
                <a:latin typeface="Symbol" pitchFamily="18" charset="2"/>
              </a:rPr>
              <a:t>a</a:t>
            </a:r>
            <a:r>
              <a:rPr lang="en-US" sz="2200" smtClean="0"/>
              <a:t> = 0.05</a:t>
            </a:r>
          </a:p>
        </p:txBody>
      </p:sp>
      <p:sp>
        <p:nvSpPr>
          <p:cNvPr id="58982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1BE28D2B-EBA0-49DF-AF48-D07EE58559C4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982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/>
              <a:t>Steps in Testing a “Greater Than”</a:t>
            </a:r>
            <a:br>
              <a:rPr lang="en-US" sz="3800" dirty="0"/>
            </a:br>
            <a:r>
              <a:rPr lang="en-US" sz="2400" dirty="0" smtClean="0"/>
              <a:t>Cable </a:t>
            </a:r>
            <a:r>
              <a:rPr lang="en-US" sz="2400" dirty="0"/>
              <a:t>Subscriptions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3"/>
            </a:pPr>
            <a:r>
              <a:rPr lang="en-US" sz="2900" smtClean="0"/>
              <a:t>Select the test statistic</a:t>
            </a:r>
          </a:p>
          <a:p>
            <a:pPr marL="965200" lvl="1" indent="-457200" eaLnBrk="1" hangingPunct="1"/>
            <a:r>
              <a:rPr lang="en-US" sz="2600" smtClean="0"/>
              <a:t>Use the test statistic:</a:t>
            </a:r>
          </a:p>
          <a:p>
            <a:pPr marL="965200" lvl="1" indent="-457200" eaLnBrk="1" hangingPunct="1">
              <a:spcBef>
                <a:spcPct val="40000"/>
              </a:spcBef>
            </a:pPr>
            <a:endParaRPr lang="en-US" sz="2600" smtClean="0"/>
          </a:p>
          <a:p>
            <a:pPr marL="965200" lvl="1" indent="-457200" eaLnBrk="1" hangingPunct="1">
              <a:spcBef>
                <a:spcPct val="40000"/>
              </a:spcBef>
            </a:pPr>
            <a:endParaRPr lang="en-US" sz="2600" smtClean="0"/>
          </a:p>
          <a:p>
            <a:pPr marL="965200" lvl="1" indent="-457200" eaLnBrk="1" hangingPunct="1"/>
            <a:r>
              <a:rPr lang="en-US" sz="2600" smtClean="0"/>
              <a:t>A positive value of this this test statistic results from a sample mean that is greater than $50</a:t>
            </a:r>
          </a:p>
          <a:p>
            <a:pPr marL="1301750" lvl="2" indent="-381000" eaLnBrk="1" hangingPunct="1"/>
            <a:r>
              <a:rPr lang="en-US" smtClean="0"/>
              <a:t>Which provides evidence against H</a:t>
            </a:r>
            <a:r>
              <a:rPr lang="en-US" baseline="-25000" smtClean="0"/>
              <a:t>0</a:t>
            </a:r>
            <a:r>
              <a:rPr lang="en-US" smtClean="0"/>
              <a:t> in favor of H</a:t>
            </a:r>
            <a:r>
              <a:rPr lang="en-US" baseline="-25000" smtClean="0"/>
              <a:t>a</a:t>
            </a:r>
            <a:endParaRPr lang="en-US" smtClean="0"/>
          </a:p>
        </p:txBody>
      </p:sp>
      <p:sp>
        <p:nvSpPr>
          <p:cNvPr id="4505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68D5D209-3A75-46CA-8176-73B1C6854EC3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0569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  <p:graphicFrame>
        <p:nvGraphicFramePr>
          <p:cNvPr id="450565" name="Object 5"/>
          <p:cNvGraphicFramePr>
            <a:graphicFrameLocks noChangeAspect="1"/>
          </p:cNvGraphicFramePr>
          <p:nvPr/>
        </p:nvGraphicFramePr>
        <p:xfrm>
          <a:off x="3668713" y="2174875"/>
          <a:ext cx="2057400" cy="777875"/>
        </p:xfrm>
        <a:graphic>
          <a:graphicData uri="http://schemas.openxmlformats.org/presentationml/2006/ole">
            <p:oleObj spid="_x0000_s450565" name="Equation" r:id="rId3" imgW="1041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dirty="0"/>
              <a:t>Steps in Testing a “Greater Than”</a:t>
            </a:r>
            <a:br>
              <a:rPr lang="en-US" sz="3400" dirty="0"/>
            </a:br>
            <a:r>
              <a:rPr lang="en-US" sz="3400" dirty="0"/>
              <a:t> </a:t>
            </a:r>
            <a:r>
              <a:rPr lang="en-US" sz="2400" dirty="0"/>
              <a:t>Cable Subscriptions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buFontTx/>
              <a:buAutoNum type="arabicPeriod" startAt="4"/>
            </a:pPr>
            <a:r>
              <a:rPr lang="en-US" sz="2600" smtClean="0"/>
              <a:t>Determine the rejection rule for deciding whether or not to reject H</a:t>
            </a:r>
            <a:r>
              <a:rPr lang="en-US" sz="2600" baseline="-25000" smtClean="0"/>
              <a:t>0</a:t>
            </a:r>
            <a:endParaRPr lang="en-US" sz="2600" smtClean="0"/>
          </a:p>
          <a:p>
            <a:pPr marL="806450" lvl="1" indent="-298450" eaLnBrk="1" hangingPunct="1"/>
            <a:r>
              <a:rPr lang="en-US" sz="2400" smtClean="0"/>
              <a:t>To decide how large the test statistic must be to reject H</a:t>
            </a:r>
            <a:r>
              <a:rPr lang="en-US" sz="2400" baseline="-25000" smtClean="0"/>
              <a:t>0</a:t>
            </a:r>
            <a:r>
              <a:rPr lang="en-US" sz="2400" smtClean="0"/>
              <a:t> by setting the probability of a Type I error to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, do the following:</a:t>
            </a:r>
          </a:p>
          <a:p>
            <a:pPr marL="806450" lvl="1" indent="-298450" eaLnBrk="1" hangingPunct="1"/>
            <a:r>
              <a:rPr lang="en-US" sz="2400" smtClean="0"/>
              <a:t>The probability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is the area in the right-hand tail of the standard normal curve (one tailed test)</a:t>
            </a:r>
          </a:p>
          <a:p>
            <a:pPr marL="806450" lvl="1" indent="-298450" eaLnBrk="1" hangingPunct="1"/>
            <a:r>
              <a:rPr lang="en-US" sz="2400" smtClean="0"/>
              <a:t>Use the normal table to find the point </a:t>
            </a: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smtClean="0"/>
              <a:t> (called the rejection or critical point)</a:t>
            </a:r>
          </a:p>
          <a:p>
            <a:pPr marL="1147763" lvl="2" indent="-227013" eaLnBrk="1" hangingPunct="1"/>
            <a:r>
              <a:rPr lang="en-US" sz="2200" i="1" smtClean="0"/>
              <a:t>z</a:t>
            </a:r>
            <a:r>
              <a:rPr lang="en-US" sz="2200" baseline="-25000" smtClean="0">
                <a:latin typeface="Symbol" pitchFamily="18" charset="2"/>
              </a:rPr>
              <a:t>a</a:t>
            </a:r>
            <a:r>
              <a:rPr lang="en-US" sz="2200" smtClean="0"/>
              <a:t> is the point under the standard normal curve that gives a right-hand tail area equal to </a:t>
            </a:r>
            <a:r>
              <a:rPr lang="en-US" sz="2200" smtClean="0">
                <a:latin typeface="Symbol" pitchFamily="18" charset="2"/>
              </a:rPr>
              <a:t>a</a:t>
            </a:r>
            <a:endParaRPr lang="en-US" sz="2200" smtClean="0"/>
          </a:p>
          <a:p>
            <a:pPr marL="1147763" lvl="2" indent="-227013" eaLnBrk="1" hangingPunct="1"/>
            <a:r>
              <a:rPr lang="en-US" sz="2200" smtClean="0"/>
              <a:t>Since </a:t>
            </a:r>
            <a:r>
              <a:rPr lang="en-US" sz="2200" smtClean="0">
                <a:latin typeface="Symbol" pitchFamily="18" charset="2"/>
              </a:rPr>
              <a:t>a</a:t>
            </a:r>
            <a:r>
              <a:rPr lang="en-US" sz="2200" smtClean="0"/>
              <a:t> = 0.05 in the cable case, the rejection point is      </a:t>
            </a:r>
            <a:r>
              <a:rPr lang="en-US" sz="2200" i="1" smtClean="0"/>
              <a:t>z</a:t>
            </a:r>
            <a:r>
              <a:rPr lang="en-US" sz="2200" baseline="-25000" smtClean="0">
                <a:latin typeface="Symbol" pitchFamily="18" charset="2"/>
              </a:rPr>
              <a:t>a</a:t>
            </a:r>
            <a:r>
              <a:rPr lang="en-US" sz="2200" smtClean="0"/>
              <a:t> = </a:t>
            </a:r>
            <a:r>
              <a:rPr lang="en-US" sz="2200" i="1" smtClean="0"/>
              <a:t>z</a:t>
            </a:r>
            <a:r>
              <a:rPr lang="en-US" sz="2200" baseline="-25000" smtClean="0"/>
              <a:t>0.05</a:t>
            </a:r>
            <a:r>
              <a:rPr lang="en-US" sz="2200" smtClean="0"/>
              <a:t> = 1.645</a:t>
            </a: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13B4CACD-24E6-410A-890C-22EDB1EFE50E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634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dirty="0"/>
              <a:t>Steps in Testing a “Greater Than”</a:t>
            </a:r>
            <a:br>
              <a:rPr lang="en-US" sz="3400" dirty="0"/>
            </a:br>
            <a:r>
              <a:rPr lang="en-US" sz="3400" dirty="0"/>
              <a:t> </a:t>
            </a:r>
            <a:r>
              <a:rPr lang="en-US" sz="2400" dirty="0"/>
              <a:t>Cable Subscriptions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419100" indent="-419100" eaLnBrk="1" hangingPunct="1">
              <a:buFontTx/>
              <a:buAutoNum type="arabicPeriod" startAt="4"/>
            </a:pPr>
            <a:r>
              <a:rPr lang="en-US" sz="2900" smtClean="0"/>
              <a:t>Continued</a:t>
            </a:r>
          </a:p>
          <a:p>
            <a:pPr marL="831850" lvl="1" indent="-323850" eaLnBrk="1" hangingPunct="1"/>
            <a:r>
              <a:rPr lang="en-US" sz="2600" smtClean="0"/>
              <a:t>Reject H</a:t>
            </a:r>
            <a:r>
              <a:rPr lang="en-US" sz="2600" baseline="-25000" smtClean="0"/>
              <a:t>0</a:t>
            </a:r>
            <a:r>
              <a:rPr lang="en-US" sz="2600" smtClean="0"/>
              <a:t> in favor of H</a:t>
            </a:r>
            <a:r>
              <a:rPr lang="en-US" sz="2600" baseline="-25000" smtClean="0"/>
              <a:t>a</a:t>
            </a:r>
            <a:r>
              <a:rPr lang="en-US" sz="2600" smtClean="0"/>
              <a:t> if the test statistic </a:t>
            </a:r>
            <a:r>
              <a:rPr lang="en-US" sz="2600" i="1" smtClean="0"/>
              <a:t>z</a:t>
            </a:r>
            <a:r>
              <a:rPr lang="en-US" sz="2600" smtClean="0"/>
              <a:t> is greater than the rejection point </a:t>
            </a:r>
            <a:r>
              <a:rPr lang="en-US" sz="2600" i="1" noProof="1" smtClean="0"/>
              <a:t>z</a:t>
            </a:r>
            <a:r>
              <a:rPr lang="en-US" sz="2600" baseline="-25000" noProof="1" smtClean="0">
                <a:latin typeface="Symbol" pitchFamily="18" charset="2"/>
              </a:rPr>
              <a:t>a</a:t>
            </a:r>
            <a:endParaRPr lang="en-US" sz="2600" noProof="1" smtClean="0"/>
          </a:p>
          <a:p>
            <a:pPr marL="1147763" lvl="2" indent="-201613" eaLnBrk="1" hangingPunct="1"/>
            <a:r>
              <a:rPr lang="en-US" smtClean="0"/>
              <a:t>This is the rejection rule</a:t>
            </a:r>
          </a:p>
          <a:p>
            <a:pPr marL="831850" lvl="1" indent="-323850" eaLnBrk="1" hangingPunct="1"/>
            <a:r>
              <a:rPr lang="en-US" sz="2600" smtClean="0"/>
              <a:t>In the cable subscriptions example, the rejection rule is to reject H</a:t>
            </a:r>
            <a:r>
              <a:rPr lang="en-US" sz="2600" baseline="-25000" smtClean="0"/>
              <a:t>0</a:t>
            </a:r>
            <a:r>
              <a:rPr lang="en-US" sz="2600" smtClean="0"/>
              <a:t> if the calculated test statistic </a:t>
            </a:r>
          </a:p>
          <a:p>
            <a:pPr marL="831850" lvl="1" indent="-323850" eaLnBrk="1" hangingPunct="1">
              <a:buFontTx/>
              <a:buNone/>
            </a:pPr>
            <a:r>
              <a:rPr lang="en-US" sz="2600" i="1" smtClean="0"/>
              <a:t>	z</a:t>
            </a:r>
            <a:r>
              <a:rPr lang="en-US" sz="2600" smtClean="0"/>
              <a:t> is &gt; 1.645</a:t>
            </a:r>
          </a:p>
        </p:txBody>
      </p:sp>
      <p:sp>
        <p:nvSpPr>
          <p:cNvPr id="52736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BD491339-9250-482C-94F5-EBED5727F966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736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dirty="0"/>
              <a:t>Steps in Testing a “Greater Than”</a:t>
            </a:r>
            <a:br>
              <a:rPr lang="en-US" sz="3400" dirty="0"/>
            </a:br>
            <a:r>
              <a:rPr lang="en-US" sz="3400" dirty="0"/>
              <a:t> </a:t>
            </a:r>
            <a:r>
              <a:rPr lang="en-US" sz="2400" dirty="0"/>
              <a:t>Cable Subscriptions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5"/>
            </a:pPr>
            <a:r>
              <a:rPr lang="en-US" sz="2900" smtClean="0"/>
              <a:t>Collect the sample data and calculate the value of the test statistic</a:t>
            </a:r>
          </a:p>
          <a:p>
            <a:pPr marL="965200" lvl="1" indent="-457200" eaLnBrk="1" hangingPunct="1"/>
            <a:r>
              <a:rPr lang="en-US" sz="2600" smtClean="0"/>
              <a:t>Assume that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 is known and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 = $1.65</a:t>
            </a:r>
          </a:p>
          <a:p>
            <a:pPr marL="965200" lvl="1" indent="-457200" eaLnBrk="1" hangingPunct="1"/>
            <a:r>
              <a:rPr lang="en-US" sz="2600" smtClean="0"/>
              <a:t>For a sample of </a:t>
            </a:r>
            <a:r>
              <a:rPr lang="en-US" sz="2600" i="1" smtClean="0"/>
              <a:t>n</a:t>
            </a:r>
            <a:r>
              <a:rPr lang="en-US" sz="2600" smtClean="0"/>
              <a:t> = 40, we observed a value of</a:t>
            </a:r>
          </a:p>
          <a:p>
            <a:pPr marL="965200" lvl="1" indent="-457200" eaLnBrk="1" hangingPunct="1"/>
            <a:endParaRPr lang="en-US" sz="2600" smtClean="0"/>
          </a:p>
        </p:txBody>
      </p:sp>
      <p:sp>
        <p:nvSpPr>
          <p:cNvPr id="45159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823E5147-7E93-4B02-9000-38E17F19691E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451590" name="Object 6"/>
          <p:cNvGraphicFramePr>
            <a:graphicFrameLocks noChangeAspect="1"/>
          </p:cNvGraphicFramePr>
          <p:nvPr/>
        </p:nvGraphicFramePr>
        <p:xfrm>
          <a:off x="1657350" y="2970213"/>
          <a:ext cx="1533525" cy="382587"/>
        </p:xfrm>
        <a:graphic>
          <a:graphicData uri="http://schemas.openxmlformats.org/presentationml/2006/ole">
            <p:oleObj spid="_x0000_s451590" name="Equation" r:id="rId3" imgW="761760" imgH="190440" progId="Equation.3">
              <p:embed/>
            </p:oleObj>
          </a:graphicData>
        </a:graphic>
      </p:graphicFrame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2438400" y="3752850"/>
          <a:ext cx="4352925" cy="973138"/>
        </p:xfrm>
        <a:graphic>
          <a:graphicData uri="http://schemas.openxmlformats.org/presentationml/2006/ole">
            <p:oleObj spid="_x0000_s451591" name="Equation" r:id="rId4" imgW="1930320" imgH="431640" progId="Equation.3">
              <p:embed/>
            </p:oleObj>
          </a:graphicData>
        </a:graphic>
      </p:graphicFrame>
      <p:sp>
        <p:nvSpPr>
          <p:cNvPr id="451595" name="TextBox 10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Hypothesis Testing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8.1	</a:t>
            </a:r>
            <a:r>
              <a:rPr lang="en-US" smtClean="0">
                <a:hlinkClick r:id="rId2" action="ppaction://hlinksldjump" tooltip="Click this link to go to the section"/>
              </a:rPr>
              <a:t>Null and Alternative Hypotheses and Errors in Testing</a:t>
            </a:r>
            <a:endParaRPr lang="en-US" smtClean="0"/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8.2	</a:t>
            </a:r>
            <a:r>
              <a:rPr lang="en-US" u="sng" smtClean="0">
                <a:solidFill>
                  <a:schemeClr val="hlink"/>
                </a:solidFill>
              </a:rPr>
              <a:t>Type I </a:t>
            </a:r>
            <a:r>
              <a:rPr lang="en-US" u="sng" smtClean="0">
                <a:solidFill>
                  <a:schemeClr val="hlink"/>
                </a:solidFill>
                <a:hlinkClick r:id="rId3" action="ppaction://hlinksldjump"/>
              </a:rPr>
              <a:t>and</a:t>
            </a:r>
            <a:r>
              <a:rPr lang="en-US" u="sng" smtClean="0">
                <a:solidFill>
                  <a:schemeClr val="hlink"/>
                </a:solidFill>
              </a:rPr>
              <a:t> Type II Errors and Their Probabilities</a:t>
            </a:r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8.3	</a:t>
            </a:r>
            <a:r>
              <a:rPr lang="en-US" smtClean="0">
                <a:hlinkClick r:id="rId4" action="ppaction://hlinksldjump" tooltip="Click this link to go to the section"/>
              </a:rPr>
              <a:t>Z Tests about a Population Mean (</a:t>
            </a:r>
            <a:r>
              <a:rPr lang="en-US" smtClean="0">
                <a:latin typeface="Symbol" pitchFamily="18" charset="2"/>
                <a:hlinkClick r:id="rId4" action="ppaction://hlinksldjump" tooltip="Click this link to go to the section"/>
              </a:rPr>
              <a:t>s</a:t>
            </a:r>
            <a:r>
              <a:rPr lang="en-US" smtClean="0">
                <a:hlinkClick r:id="rId4" action="ppaction://hlinksldjump" tooltip="Click this link to go to the section"/>
              </a:rPr>
              <a:t> Known): One-Sided Alternatives</a:t>
            </a:r>
            <a:endParaRPr lang="en-US" smtClean="0"/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8.4	</a:t>
            </a:r>
            <a:r>
              <a:rPr lang="en-US" smtClean="0">
                <a:hlinkClick r:id="rId5" action="ppaction://hlinksldjump" tooltip="Click this link to go to the section"/>
              </a:rPr>
              <a:t>Z Tests about a Population Mean (</a:t>
            </a:r>
            <a:r>
              <a:rPr lang="en-US" smtClean="0">
                <a:latin typeface="Symbol" pitchFamily="18" charset="2"/>
                <a:hlinkClick r:id="rId5" action="ppaction://hlinksldjump" tooltip="Click this link to go to the section"/>
              </a:rPr>
              <a:t>s</a:t>
            </a:r>
            <a:r>
              <a:rPr lang="en-US" smtClean="0">
                <a:hlinkClick r:id="rId5" action="ppaction://hlinksldjump" tooltip="Click this link to go to the section"/>
              </a:rPr>
              <a:t> Known): Two-Sided Alternatives</a:t>
            </a:r>
            <a:endParaRPr lang="en-US" smtClean="0"/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8.5	</a:t>
            </a:r>
            <a:r>
              <a:rPr lang="en-US" smtClean="0">
                <a:hlinkClick r:id="rId6" action="ppaction://hlinksldjump" tooltip="Click this link to go to the section"/>
              </a:rPr>
              <a:t>t Tests about a Population Mean (</a:t>
            </a:r>
            <a:r>
              <a:rPr lang="en-US" smtClean="0">
                <a:latin typeface="Symbol" pitchFamily="18" charset="2"/>
                <a:hlinkClick r:id="rId6" action="ppaction://hlinksldjump" tooltip="Click this link to go to the section"/>
              </a:rPr>
              <a:t>s</a:t>
            </a:r>
            <a:r>
              <a:rPr lang="en-US" smtClean="0">
                <a:hlinkClick r:id="rId6" action="ppaction://hlinksldjump" tooltip="Click this link to go to the section"/>
              </a:rPr>
              <a:t> Unknown)</a:t>
            </a:r>
            <a:endParaRPr lang="en-US" smtClean="0"/>
          </a:p>
          <a:p>
            <a:pPr marL="914400" indent="-9144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8.6	</a:t>
            </a:r>
            <a:r>
              <a:rPr lang="en-US" u="sng" smtClean="0">
                <a:solidFill>
                  <a:schemeClr val="hlink"/>
                </a:solidFill>
              </a:rPr>
              <a:t>Z Tests </a:t>
            </a:r>
            <a:r>
              <a:rPr lang="en-US" u="sng" smtClean="0">
                <a:solidFill>
                  <a:schemeClr val="hlink"/>
                </a:solidFill>
                <a:hlinkClick r:id="rId7" action="ppaction://hlinksldjump"/>
              </a:rPr>
              <a:t>about</a:t>
            </a:r>
            <a:r>
              <a:rPr lang="en-US" u="sng" smtClean="0">
                <a:solidFill>
                  <a:schemeClr val="hlink"/>
                </a:solidFill>
              </a:rPr>
              <a:t> a </a:t>
            </a:r>
            <a:r>
              <a:rPr lang="en-US" u="sng" smtClean="0">
                <a:solidFill>
                  <a:schemeClr val="hlink"/>
                </a:solidFill>
                <a:hlinkClick r:id="rId8" action="ppaction://hlinksldjump"/>
              </a:rPr>
              <a:t>Population</a:t>
            </a:r>
            <a:r>
              <a:rPr lang="en-US" u="sng" smtClean="0">
                <a:solidFill>
                  <a:schemeClr val="hlink"/>
                </a:solidFill>
              </a:rPr>
              <a:t> Proportion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6D27D9AA-9CBF-4032-82E7-419A36D10354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dirty="0"/>
              <a:t>Steps in Testing a “Greater Than”</a:t>
            </a:r>
            <a:br>
              <a:rPr lang="en-US" sz="3400" dirty="0"/>
            </a:br>
            <a:r>
              <a:rPr lang="en-US" sz="3400" dirty="0"/>
              <a:t> </a:t>
            </a:r>
            <a:r>
              <a:rPr lang="en-US" sz="2400" dirty="0"/>
              <a:t>Cable Subscriptions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3000" smtClean="0"/>
              <a:t>Decide whether to reject H</a:t>
            </a:r>
            <a:r>
              <a:rPr lang="en-US" sz="3000" baseline="-25000" smtClean="0"/>
              <a:t>0</a:t>
            </a:r>
            <a:r>
              <a:rPr lang="en-US" sz="3000" smtClean="0"/>
              <a:t> by using the test statistic and the rejection rule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z="2600" smtClean="0"/>
              <a:t>Compare the value of the test statistic to the rejection point according to the rejection rule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z="2600" smtClean="0"/>
              <a:t>In the cable case,  </a:t>
            </a:r>
          </a:p>
          <a:p>
            <a:pPr marL="806450" lvl="1" indent="-298450" eaLnBrk="1" hangingPunct="1">
              <a:lnSpc>
                <a:spcPct val="90000"/>
              </a:lnSpc>
              <a:buFontTx/>
              <a:buNone/>
            </a:pPr>
            <a:r>
              <a:rPr lang="en-US" sz="2600" i="1" smtClean="0"/>
              <a:t>	z</a:t>
            </a:r>
            <a:r>
              <a:rPr lang="en-US" sz="2600" smtClean="0"/>
              <a:t> = 2.20 (test statistic)</a:t>
            </a:r>
          </a:p>
          <a:p>
            <a:pPr marL="806450" lvl="1" indent="-298450"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</a:t>
            </a:r>
            <a:r>
              <a:rPr lang="en-US" sz="2600" i="1" smtClean="0"/>
              <a:t>z</a:t>
            </a:r>
            <a:r>
              <a:rPr lang="en-US" sz="2600" baseline="-25000" smtClean="0"/>
              <a:t>0.05</a:t>
            </a:r>
            <a:r>
              <a:rPr lang="en-US" sz="2600" smtClean="0"/>
              <a:t> = 1.645 (rejection point)</a:t>
            </a:r>
          </a:p>
          <a:p>
            <a:pPr marL="806450" lvl="1" indent="-298450"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2.20 &gt; 1.645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z="2600" smtClean="0"/>
              <a:t>Therefore reject H</a:t>
            </a:r>
            <a:r>
              <a:rPr lang="en-US" sz="2600" baseline="-25000" smtClean="0"/>
              <a:t>0</a:t>
            </a:r>
            <a:r>
              <a:rPr lang="en-US" sz="2600" smtClean="0"/>
              <a:t>: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</a:t>
            </a:r>
            <a:r>
              <a:rPr lang="en-US" sz="2600" smtClean="0">
                <a:cs typeface="Times New Roman" pitchFamily="18" charset="0"/>
              </a:rPr>
              <a:t>≤</a:t>
            </a:r>
            <a:r>
              <a:rPr lang="en-US" sz="2600" smtClean="0"/>
              <a:t> 50 in favor of H</a:t>
            </a:r>
            <a:r>
              <a:rPr lang="en-US" sz="2600" baseline="-25000" smtClean="0"/>
              <a:t>a</a:t>
            </a:r>
            <a:r>
              <a:rPr lang="en-US" sz="2600" smtClean="0"/>
              <a:t>: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</a:t>
            </a:r>
            <a:r>
              <a:rPr lang="en-US" sz="2600" b="1" smtClean="0"/>
              <a:t>&gt;</a:t>
            </a:r>
            <a:r>
              <a:rPr lang="en-US" sz="2600" smtClean="0"/>
              <a:t> 50 at the 0.05 significance level</a:t>
            </a:r>
          </a:p>
          <a:p>
            <a:pPr marL="1206500" lvl="2" indent="-298450" eaLnBrk="1" hangingPunct="1">
              <a:lnSpc>
                <a:spcPct val="90000"/>
              </a:lnSpc>
            </a:pPr>
            <a:r>
              <a:rPr lang="en-US" smtClean="0"/>
              <a:t>Have rejected H</a:t>
            </a:r>
            <a:r>
              <a:rPr lang="en-US" baseline="-25000" smtClean="0"/>
              <a:t>0</a:t>
            </a:r>
            <a:r>
              <a:rPr lang="en-US" smtClean="0"/>
              <a:t> by using a test that allows only a 5% chance of wrongly rejecting H</a:t>
            </a:r>
            <a:r>
              <a:rPr lang="en-US" baseline="-25000" smtClean="0"/>
              <a:t>0</a:t>
            </a:r>
            <a:endParaRPr lang="en-US" smtClean="0"/>
          </a:p>
          <a:p>
            <a:pPr marL="1206500" lvl="2" indent="-298450" eaLnBrk="1" hangingPunct="1">
              <a:lnSpc>
                <a:spcPct val="90000"/>
              </a:lnSpc>
            </a:pPr>
            <a:r>
              <a:rPr lang="en-US" smtClean="0"/>
              <a:t>This result is “statistically significant” at the 0.05 level</a:t>
            </a:r>
          </a:p>
        </p:txBody>
      </p:sp>
      <p:sp>
        <p:nvSpPr>
          <p:cNvPr id="529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E63F06C8-4DD2-4BA8-B737-CA72DF2C5116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941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  <p:sp>
        <p:nvSpPr>
          <p:cNvPr id="529413" name="TextBox 5"/>
          <p:cNvSpPr txBox="1">
            <a:spLocks noChangeArrowheads="1"/>
          </p:cNvSpPr>
          <p:nvPr/>
        </p:nvSpPr>
        <p:spPr bwMode="auto">
          <a:xfrm>
            <a:off x="8458200" y="24765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“Greater Than”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2400" dirty="0"/>
              <a:t>Cable Subscriptions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buFontTx/>
              <a:buAutoNum type="arabicPeriod" startAt="7"/>
            </a:pPr>
            <a:r>
              <a:rPr lang="en-US" sz="3000" smtClean="0"/>
              <a:t>Interpret the statistical results in managerial terms and assess their practical importance</a:t>
            </a:r>
          </a:p>
          <a:p>
            <a:pPr marL="806450" lvl="1" indent="-298450" eaLnBrk="1" hangingPunct="1"/>
            <a:r>
              <a:rPr lang="en-US" sz="2600" smtClean="0"/>
              <a:t>We conclude that it appears as though the mean full cable subscription package is more than $50</a:t>
            </a:r>
          </a:p>
        </p:txBody>
      </p:sp>
      <p:sp>
        <p:nvSpPr>
          <p:cNvPr id="530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C5C5521D-0F66-4C26-8B61-A4B25660ED3F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0436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L05</a:t>
            </a:r>
          </a:p>
        </p:txBody>
      </p:sp>
      <p:sp>
        <p:nvSpPr>
          <p:cNvPr id="530437" name="TextBox 6"/>
          <p:cNvSpPr txBox="1">
            <a:spLocks noChangeArrowheads="1"/>
          </p:cNvSpPr>
          <p:nvPr/>
        </p:nvSpPr>
        <p:spPr bwMode="auto">
          <a:xfrm>
            <a:off x="8458200" y="24765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Steps in Testing a “Greater Than”</a:t>
            </a:r>
            <a:br>
              <a:rPr lang="en-US" sz="3600"/>
            </a:br>
            <a:r>
              <a:rPr lang="en-US" sz="3600"/>
              <a:t> </a:t>
            </a:r>
            <a:r>
              <a:rPr lang="en-US" sz="2400"/>
              <a:t>Cable Subscriptions</a:t>
            </a:r>
          </a:p>
        </p:txBody>
      </p:sp>
      <p:sp>
        <p:nvSpPr>
          <p:cNvPr id="531458" name="Content Placeholder 11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mtClean="0"/>
              <a:t>Testing H</a:t>
            </a:r>
            <a:r>
              <a:rPr lang="en-US" baseline="-25000" smtClean="0"/>
              <a:t>0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>
                <a:sym typeface="Symbol" pitchFamily="18" charset="2"/>
              </a:rPr>
              <a:t>=</a:t>
            </a:r>
            <a:r>
              <a:rPr lang="en-US" smtClean="0"/>
              <a:t> 50 versus H</a:t>
            </a:r>
            <a:r>
              <a:rPr lang="en-US" baseline="-25000" smtClean="0"/>
              <a:t>a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/>
              <a:t>&gt;</a:t>
            </a:r>
            <a:r>
              <a:rPr lang="en-US" smtClean="0"/>
              <a:t> 50 for (a) </a:t>
            </a:r>
            <a:r>
              <a:rPr lang="el-GR" smtClean="0"/>
              <a:t>α</a:t>
            </a:r>
            <a:r>
              <a:rPr lang="en-US" smtClean="0"/>
              <a:t> = 0.05 and (b) </a:t>
            </a:r>
            <a:r>
              <a:rPr lang="el-GR" smtClean="0"/>
              <a:t>α</a:t>
            </a:r>
            <a:r>
              <a:rPr lang="en-US" smtClean="0"/>
              <a:t> = 0.01</a:t>
            </a:r>
          </a:p>
          <a:p>
            <a:pPr eaLnBrk="1" hangingPunct="1"/>
            <a:endParaRPr lang="en-US" smtClean="0"/>
          </a:p>
        </p:txBody>
      </p:sp>
      <p:sp>
        <p:nvSpPr>
          <p:cNvPr id="531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34328DCE-8B19-432B-A530-C19322DD59C1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31460" name="Picture 12" descr="figure 8.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88" y="2003425"/>
            <a:ext cx="67325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61" name="TextBox 13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Effect of </a:t>
            </a:r>
            <a:r>
              <a:rPr lang="en-US">
                <a:latin typeface="Symbol" pitchFamily="18" charset="2"/>
              </a:rPr>
              <a:t>a</a:t>
            </a:r>
          </a:p>
        </p:txBody>
      </p:sp>
      <p:sp>
        <p:nvSpPr>
          <p:cNvPr id="532482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At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0.01, the rejection point is </a:t>
            </a:r>
            <a:r>
              <a:rPr lang="en-US" i="1" smtClean="0"/>
              <a:t>z</a:t>
            </a:r>
            <a:r>
              <a:rPr lang="en-US" baseline="-25000" smtClean="0"/>
              <a:t>0.01</a:t>
            </a:r>
            <a:r>
              <a:rPr lang="en-US" smtClean="0"/>
              <a:t> = 2.33</a:t>
            </a:r>
          </a:p>
          <a:p>
            <a:pPr eaLnBrk="1" hangingPunct="1"/>
            <a:r>
              <a:rPr lang="en-US" smtClean="0"/>
              <a:t>In the previous example, the test statistic </a:t>
            </a:r>
            <a:br>
              <a:rPr lang="en-US" smtClean="0"/>
            </a:br>
            <a:r>
              <a:rPr lang="en-US" i="1" smtClean="0"/>
              <a:t>z</a:t>
            </a:r>
            <a:r>
              <a:rPr lang="en-US" smtClean="0"/>
              <a:t> = 2.20 is </a:t>
            </a:r>
            <a:r>
              <a:rPr lang="en-US" b="1" smtClean="0"/>
              <a:t>&lt;</a:t>
            </a:r>
            <a:r>
              <a:rPr lang="en-US" smtClean="0"/>
              <a:t> </a:t>
            </a:r>
            <a:r>
              <a:rPr lang="en-US" i="1" smtClean="0"/>
              <a:t>z</a:t>
            </a:r>
            <a:r>
              <a:rPr lang="en-US" baseline="-25000" smtClean="0"/>
              <a:t>0.01</a:t>
            </a:r>
            <a:r>
              <a:rPr lang="en-US" smtClean="0"/>
              <a:t> = 2.33</a:t>
            </a:r>
          </a:p>
          <a:p>
            <a:pPr eaLnBrk="1" hangingPunct="1"/>
            <a:r>
              <a:rPr lang="en-US" smtClean="0"/>
              <a:t>Therefore, cannot reject H</a:t>
            </a:r>
            <a:r>
              <a:rPr lang="en-US" baseline="-25000" smtClean="0"/>
              <a:t>0</a:t>
            </a:r>
            <a:r>
              <a:rPr lang="en-US" smtClean="0"/>
              <a:t> in favor of H</a:t>
            </a:r>
            <a:r>
              <a:rPr lang="en-US" baseline="-25000" smtClean="0"/>
              <a:t>a</a:t>
            </a:r>
            <a:r>
              <a:rPr lang="en-US" smtClean="0"/>
              <a:t> at the    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0.01 significance level</a:t>
            </a:r>
          </a:p>
          <a:p>
            <a:pPr lvl="1" eaLnBrk="1" hangingPunct="1"/>
            <a:r>
              <a:rPr lang="en-US" sz="2600" smtClean="0"/>
              <a:t>This is the opposite conclusion reached with           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= 0.05</a:t>
            </a:r>
          </a:p>
          <a:p>
            <a:pPr lvl="1" eaLnBrk="1" hangingPunct="1"/>
            <a:r>
              <a:rPr lang="en-US" sz="2600" smtClean="0"/>
              <a:t>So, the smaller we set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, the larger is the rejection point, and the stronger is the statistical evidence that is required to reject the null hypothesis H</a:t>
            </a:r>
            <a:r>
              <a:rPr lang="en-US" sz="2600" baseline="-25000" smtClean="0"/>
              <a:t>0</a:t>
            </a:r>
            <a:endParaRPr lang="en-US" sz="2600" smtClean="0"/>
          </a:p>
        </p:txBody>
      </p:sp>
      <p:sp>
        <p:nvSpPr>
          <p:cNvPr id="532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3AE2A74A-0FC3-4E73-B052-70207FDDCADC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48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dirty="0"/>
              <a:t>The p-Value</a:t>
            </a:r>
          </a:p>
        </p:txBody>
      </p:sp>
      <p:sp>
        <p:nvSpPr>
          <p:cNvPr id="533506" name="Content Placeholder 8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000" smtClean="0"/>
              <a:t>The </a:t>
            </a:r>
            <a:r>
              <a:rPr lang="en-US" sz="2000" b="1" smtClean="0"/>
              <a:t>p-value</a:t>
            </a:r>
            <a:r>
              <a:rPr lang="en-US" sz="2000" smtClean="0"/>
              <a:t> or the </a:t>
            </a:r>
            <a:r>
              <a:rPr lang="en-US" sz="2000" b="1" smtClean="0"/>
              <a:t>observed level of significance</a:t>
            </a:r>
            <a:r>
              <a:rPr lang="en-US" sz="2000" smtClean="0"/>
              <a:t> is the probability of the obtaining the sample result if the null hypothesis H</a:t>
            </a:r>
            <a:r>
              <a:rPr lang="en-US" sz="2000" baseline="-25000" smtClean="0"/>
              <a:t>0</a:t>
            </a:r>
            <a:r>
              <a:rPr lang="en-US" sz="2000" smtClean="0"/>
              <a:t> is true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The p-value is a conditional probability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It measures the level of support there is for H</a:t>
            </a:r>
            <a:r>
              <a:rPr lang="en-US" baseline="-25000" smtClean="0"/>
              <a:t>0</a:t>
            </a:r>
            <a:r>
              <a:rPr lang="en-US" smtClean="0"/>
              <a:t> given the observed data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If the p-value is low, then that suggests that your data does not support H</a:t>
            </a:r>
            <a:r>
              <a:rPr lang="en-US" baseline="-25000" smtClean="0"/>
              <a:t>0</a:t>
            </a:r>
            <a:endParaRPr lang="en-US" smtClean="0"/>
          </a:p>
          <a:p>
            <a:pPr lvl="1" eaLnBrk="1" hangingPunct="1">
              <a:spcBef>
                <a:spcPct val="15000"/>
              </a:spcBef>
            </a:pPr>
            <a:r>
              <a:rPr lang="en-US" smtClean="0"/>
              <a:t>If the p-value is not low, then that suggests that your data does support H</a:t>
            </a:r>
            <a:r>
              <a:rPr lang="en-US" baseline="-25000" smtClean="0"/>
              <a:t>0</a:t>
            </a:r>
          </a:p>
          <a:p>
            <a:pPr lvl="1" eaLnBrk="1" hangingPunct="1">
              <a:spcBef>
                <a:spcPct val="15000"/>
              </a:spcBef>
            </a:pPr>
            <a:endParaRPr lang="en-US" b="1" u="sng" smtClean="0"/>
          </a:p>
          <a:p>
            <a:pPr lvl="1" eaLnBrk="1" hangingPunct="1">
              <a:spcBef>
                <a:spcPct val="15000"/>
              </a:spcBef>
            </a:pPr>
            <a:r>
              <a:rPr lang="en-US" b="1" u="sng" smtClean="0"/>
              <a:t>Rules:</a:t>
            </a:r>
          </a:p>
          <a:p>
            <a:pPr marL="400050" lvl="2" eaLnBrk="1" hangingPunct="1">
              <a:spcBef>
                <a:spcPct val="15000"/>
              </a:spcBef>
            </a:pPr>
            <a:r>
              <a:rPr lang="en-US" smtClean="0"/>
              <a:t>1.  If the p-value &lt; </a:t>
            </a:r>
            <a:r>
              <a:rPr lang="en-US" smtClean="0">
                <a:sym typeface="Symbol" pitchFamily="18" charset="2"/>
              </a:rPr>
              <a:t>, then we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MUST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REJECT H</a:t>
            </a:r>
            <a:r>
              <a:rPr lang="en-US" baseline="-25000" smtClean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400050" lvl="2" eaLnBrk="1" hangingPunct="1">
              <a:spcBef>
                <a:spcPct val="15000"/>
              </a:spcBef>
            </a:pPr>
            <a:r>
              <a:rPr lang="en-US" smtClean="0">
                <a:sym typeface="Symbol" pitchFamily="18" charset="2"/>
              </a:rPr>
              <a:t>2.  If the p-value &gt; </a:t>
            </a:r>
            <a:r>
              <a:rPr lang="en-US" smtClean="0"/>
              <a:t>, then we </a:t>
            </a:r>
            <a:r>
              <a:rPr lang="en-US" smtClean="0">
                <a:solidFill>
                  <a:srgbClr val="FF0000"/>
                </a:solidFill>
              </a:rPr>
              <a:t>CANNOT REJECT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H</a:t>
            </a:r>
            <a:r>
              <a:rPr lang="en-US" baseline="-25000" smtClean="0">
                <a:solidFill>
                  <a:srgbClr val="FF0000"/>
                </a:solidFill>
                <a:sym typeface="Symbol" pitchFamily="18" charset="2"/>
              </a:rPr>
              <a:t>0</a:t>
            </a:r>
            <a:endParaRPr lang="en-US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ct val="15000"/>
              </a:spcBef>
            </a:pPr>
            <a:endParaRPr lang="en-US" smtClean="0"/>
          </a:p>
          <a:p>
            <a:pPr lvl="1" eaLnBrk="1" hangingPunct="1">
              <a:spcBef>
                <a:spcPct val="15000"/>
              </a:spcBef>
            </a:pPr>
            <a:r>
              <a:rPr lang="en-US" b="1" u="sng" smtClean="0"/>
              <a:t>Note</a:t>
            </a:r>
            <a:r>
              <a:rPr lang="en-US" b="1" smtClean="0"/>
              <a:t>:</a:t>
            </a:r>
            <a:r>
              <a:rPr lang="en-US" smtClean="0"/>
              <a:t>  The p-value is the smallest value of </a:t>
            </a:r>
            <a:r>
              <a:rPr lang="en-US" smtClean="0">
                <a:sym typeface="Symbol" pitchFamily="18" charset="2"/>
              </a:rPr>
              <a:t></a:t>
            </a:r>
            <a:r>
              <a:rPr lang="en-US" smtClean="0"/>
              <a:t> for which we can reject H</a:t>
            </a:r>
            <a:r>
              <a:rPr lang="en-US" baseline="-25000" smtClean="0"/>
              <a:t>0</a:t>
            </a:r>
          </a:p>
          <a:p>
            <a:pPr eaLnBrk="1" hangingPunct="1"/>
            <a:endParaRPr lang="en-US" smtClean="0"/>
          </a:p>
        </p:txBody>
      </p:sp>
      <p:sp>
        <p:nvSpPr>
          <p:cNvPr id="5335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97D16742-E0B9-477C-8647-01E5F3785707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3508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The p-Value for “Greater Than”</a:t>
            </a:r>
            <a:br>
              <a:rPr lang="en-US" sz="3800" dirty="0"/>
            </a:br>
            <a:r>
              <a:rPr lang="en-US" sz="2400" dirty="0"/>
              <a:t>Alternative</a:t>
            </a:r>
          </a:p>
        </p:txBody>
      </p:sp>
      <p:sp>
        <p:nvSpPr>
          <p:cNvPr id="535554" name="Content Placeholder 5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en-US" smtClean="0"/>
              <a:t>For a greater than alternative, the p-value is the probability of observing a value of the test statistic greater than or equal to </a:t>
            </a:r>
            <a:r>
              <a:rPr lang="en-US" i="1" smtClean="0"/>
              <a:t>z</a:t>
            </a:r>
            <a:r>
              <a:rPr lang="en-US" smtClean="0"/>
              <a:t> when H</a:t>
            </a:r>
            <a:r>
              <a:rPr lang="en-US" baseline="-25000" smtClean="0"/>
              <a:t>0</a:t>
            </a:r>
            <a:r>
              <a:rPr lang="en-US" smtClean="0"/>
              <a:t> is true</a:t>
            </a:r>
          </a:p>
          <a:p>
            <a:pPr eaLnBrk="1" hangingPunct="1">
              <a:spcAft>
                <a:spcPct val="20000"/>
              </a:spcAft>
            </a:pPr>
            <a:r>
              <a:rPr lang="en-US" smtClean="0"/>
              <a:t>Use p-value as an alternative to testing a greater than alternative with a </a:t>
            </a:r>
            <a:r>
              <a:rPr lang="en-US" i="1" smtClean="0"/>
              <a:t>z</a:t>
            </a:r>
            <a:r>
              <a:rPr lang="en-US" smtClean="0"/>
              <a:t> test statistic (rejection point)</a:t>
            </a:r>
          </a:p>
          <a:p>
            <a:pPr eaLnBrk="1" hangingPunct="1"/>
            <a:endParaRPr lang="en-US" smtClean="0"/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C6E60C88-BC13-4B6D-B7CA-F8A102F259CD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555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428" y="-1"/>
            <a:ext cx="7924800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The p-value for “Greater Than”</a:t>
            </a:r>
            <a:br>
              <a:rPr lang="en-US" sz="4000" dirty="0" smtClean="0"/>
            </a:br>
            <a:r>
              <a:rPr lang="en-US" sz="2400" dirty="0" smtClean="0"/>
              <a:t>Cable Subscriptions</a:t>
            </a:r>
            <a:endParaRPr lang="en-US" sz="2400" dirty="0"/>
          </a:p>
        </p:txBody>
      </p:sp>
      <p:sp>
        <p:nvSpPr>
          <p:cNvPr id="537602" name="Content Placeholder 5"/>
          <p:cNvSpPr>
            <a:spLocks noGrp="1"/>
          </p:cNvSpPr>
          <p:nvPr>
            <p:ph sz="half" idx="1"/>
          </p:nvPr>
        </p:nvSpPr>
        <p:spPr>
          <a:xfrm>
            <a:off x="601663" y="1239838"/>
            <a:ext cx="3886200" cy="5181600"/>
          </a:xfrm>
        </p:spPr>
        <p:txBody>
          <a:bodyPr/>
          <a:lstStyle/>
          <a:p>
            <a:pPr eaLnBrk="1" hangingPunct="1"/>
            <a:r>
              <a:rPr lang="en-US" smtClean="0"/>
              <a:t>Testing H</a:t>
            </a:r>
            <a:r>
              <a:rPr lang="en-US" baseline="-25000" smtClean="0"/>
              <a:t>0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>
                <a:sym typeface="Symbol" pitchFamily="18" charset="2"/>
              </a:rPr>
              <a:t></a:t>
            </a:r>
            <a:r>
              <a:rPr lang="en-US" smtClean="0"/>
              <a:t> 50 vs. H</a:t>
            </a:r>
            <a:r>
              <a:rPr lang="en-US" baseline="-25000" smtClean="0"/>
              <a:t>a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/>
              <a:t>&gt;</a:t>
            </a:r>
            <a:r>
              <a:rPr lang="en-US" smtClean="0"/>
              <a:t> 50 using rejection points in (a) and p-value in (b)</a:t>
            </a:r>
            <a:endParaRPr lang="en-US" smtClean="0">
              <a:solidFill>
                <a:srgbClr val="000099"/>
              </a:solidFill>
            </a:endParaRPr>
          </a:p>
          <a:p>
            <a:pPr eaLnBrk="1" hangingPunct="1"/>
            <a:r>
              <a:rPr lang="en-US" smtClean="0"/>
              <a:t>Have to modify steps </a:t>
            </a:r>
            <a:r>
              <a:rPr lang="en-US" smtClean="0">
                <a:hlinkClick r:id="rId2" action="ppaction://hlinksldjump"/>
              </a:rPr>
              <a:t>4, 5, and 6 </a:t>
            </a:r>
            <a:r>
              <a:rPr lang="en-US" smtClean="0"/>
              <a:t>of the previous procedure to use p-values</a:t>
            </a:r>
          </a:p>
          <a:p>
            <a:pPr eaLnBrk="1" hangingPunct="1"/>
            <a:endParaRPr lang="en-US" smtClean="0"/>
          </a:p>
        </p:txBody>
      </p:sp>
      <p:pic>
        <p:nvPicPr>
          <p:cNvPr id="537603" name="Content Placeholder 7" descr="figure 8.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52913" y="1371600"/>
            <a:ext cx="4700587" cy="4283075"/>
          </a:xfrm>
        </p:spPr>
      </p:pic>
      <p:sp>
        <p:nvSpPr>
          <p:cNvPr id="537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8-</a:t>
            </a:r>
            <a:fld id="{46EB2724-BB8D-4367-8E18-7F6C0F7951D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37605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Using a p-value to Test a</a:t>
            </a:r>
            <a:br>
              <a:rPr lang="en-US" sz="3600" dirty="0"/>
            </a:br>
            <a:r>
              <a:rPr lang="en-US" sz="2400" dirty="0"/>
              <a:t>“Greater Than” Alternative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>
            <a:normAutofit lnSpcReduction="10000"/>
          </a:bodyPr>
          <a:lstStyle/>
          <a:p>
            <a:pPr marL="466725" indent="-466725" eaLnBrk="1" hangingPunct="1">
              <a:buFontTx/>
              <a:buAutoNum type="arabicPeriod" startAt="4"/>
              <a:defRPr/>
            </a:pPr>
            <a:r>
              <a:rPr lang="en-US" sz="3000" dirty="0"/>
              <a:t>Collect the sample data and compute the value of the test statistic</a:t>
            </a:r>
          </a:p>
          <a:p>
            <a:pPr marL="860425" lvl="1" indent="-279400" eaLnBrk="1" hangingPunct="1">
              <a:defRPr/>
            </a:pPr>
            <a:r>
              <a:rPr lang="en-US" sz="2600" dirty="0"/>
              <a:t>In the cable subscriptions example, the value of the test statistic was calculated to be </a:t>
            </a:r>
          </a:p>
          <a:p>
            <a:pPr marL="860425" lvl="1" indent="-279400" eaLnBrk="1" hangingPunct="1">
              <a:buFontTx/>
              <a:buNone/>
              <a:defRPr/>
            </a:pPr>
            <a:r>
              <a:rPr lang="en-US" sz="2600" i="1" dirty="0"/>
              <a:t>	z</a:t>
            </a:r>
            <a:r>
              <a:rPr lang="en-US" sz="2600" dirty="0"/>
              <a:t> = 2.20</a:t>
            </a:r>
          </a:p>
          <a:p>
            <a:pPr marL="466725" indent="-466725" eaLnBrk="1" hangingPunct="1">
              <a:buFontTx/>
              <a:buAutoNum type="arabicPeriod" startAt="5"/>
              <a:defRPr/>
            </a:pPr>
            <a:r>
              <a:rPr lang="en-US" sz="3000" dirty="0"/>
              <a:t>Calculate the p-value by </a:t>
            </a:r>
            <a:r>
              <a:rPr lang="en-US" sz="3000" dirty="0" smtClean="0"/>
              <a:t>using the </a:t>
            </a:r>
            <a:r>
              <a:rPr lang="en-US" sz="3000" dirty="0"/>
              <a:t>test statistic value</a:t>
            </a:r>
          </a:p>
          <a:p>
            <a:pPr marL="860425" lvl="1" indent="-279400" eaLnBrk="1" hangingPunct="1">
              <a:defRPr/>
            </a:pPr>
            <a:r>
              <a:rPr lang="en-US" sz="2600" dirty="0"/>
              <a:t>The area under the standard normal curve in the right-hand tail to the right of the test statistic </a:t>
            </a:r>
            <a:r>
              <a:rPr lang="en-US" sz="2600" i="1" dirty="0"/>
              <a:t>z</a:t>
            </a:r>
            <a:r>
              <a:rPr lang="en-US" sz="2600" dirty="0"/>
              <a:t> = 2.20 is the p-value</a:t>
            </a:r>
          </a:p>
          <a:p>
            <a:pPr marL="860425" lvl="1" indent="-279400" eaLnBrk="1" hangingPunct="1">
              <a:defRPr/>
            </a:pPr>
            <a:r>
              <a:rPr lang="en-US" sz="2600" dirty="0"/>
              <a:t>The area is 0.5 – 0.4861 = 0.0139</a:t>
            </a:r>
          </a:p>
          <a:p>
            <a:pPr marL="860425" lvl="1" indent="-279400" eaLnBrk="1" hangingPunct="1">
              <a:defRPr/>
            </a:pPr>
            <a:r>
              <a:rPr lang="en-US" sz="2600" dirty="0"/>
              <a:t>The p-value is 0.0139</a:t>
            </a:r>
          </a:p>
        </p:txBody>
      </p:sp>
      <p:sp>
        <p:nvSpPr>
          <p:cNvPr id="538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62A29E6C-8A44-4883-82DC-C981F22DA8BB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862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Steps Using a p-value to Test a</a:t>
            </a:r>
            <a:br>
              <a:rPr lang="en-US" sz="3600"/>
            </a:br>
            <a:r>
              <a:rPr lang="en-US" sz="2400"/>
              <a:t>“Greater Than” Alternative Continued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US" sz="2600" smtClean="0"/>
              <a:t>Continued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If H</a:t>
            </a:r>
            <a:r>
              <a:rPr lang="en-US" sz="2400" baseline="-25000" smtClean="0"/>
              <a:t>0</a:t>
            </a:r>
            <a:r>
              <a:rPr lang="en-US" sz="2400" smtClean="0"/>
              <a:t> is true, the probability is 0.0139 of obtaining a sample whose mean is $50.575 or higher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This is a very low probability and it appears as though H</a:t>
            </a:r>
            <a:r>
              <a:rPr lang="en-US" sz="2400" baseline="-25000" smtClean="0"/>
              <a:t>0</a:t>
            </a:r>
            <a:r>
              <a:rPr lang="en-US" sz="2400" smtClean="0"/>
              <a:t> is not true and should therefore be rejected</a:t>
            </a:r>
          </a:p>
          <a:p>
            <a:pPr marL="393700" indent="-393700" eaLnBrk="1" hangingPunct="1">
              <a:lnSpc>
                <a:spcPct val="80000"/>
              </a:lnSpc>
              <a:buFontTx/>
              <a:buAutoNum type="arabicPeriod" startAt="6"/>
            </a:pPr>
            <a:r>
              <a:rPr lang="en-US" sz="2600" u="sng" smtClean="0"/>
              <a:t>Rejection Rule:</a:t>
            </a:r>
            <a:r>
              <a:rPr lang="en-US" sz="2600" smtClean="0"/>
              <a:t>  We will reject H</a:t>
            </a:r>
            <a:r>
              <a:rPr lang="en-US" sz="2600" baseline="-25000" smtClean="0"/>
              <a:t>0</a:t>
            </a:r>
            <a:r>
              <a:rPr lang="en-US" sz="2600" smtClean="0"/>
              <a:t> if the p-value is less than </a:t>
            </a:r>
            <a:r>
              <a:rPr lang="en-US" sz="2600" smtClean="0">
                <a:latin typeface="Symbol" pitchFamily="18" charset="2"/>
              </a:rPr>
              <a:t>a</a:t>
            </a:r>
            <a:endParaRPr lang="en-US" sz="2600" smtClean="0"/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In the cable case,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was set to 0.05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The calculated p-value of 0.0139 is </a:t>
            </a:r>
            <a:r>
              <a:rPr lang="en-US" sz="2400" b="1" smtClean="0"/>
              <a:t>&lt;</a:t>
            </a:r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= 0.05</a:t>
            </a:r>
          </a:p>
          <a:p>
            <a:pPr marL="1147763" lvl="2" indent="-227013" eaLnBrk="1" hangingPunct="1">
              <a:lnSpc>
                <a:spcPct val="80000"/>
              </a:lnSpc>
            </a:pPr>
            <a:r>
              <a:rPr lang="en-US" sz="2200" smtClean="0"/>
              <a:t>This implies that the test statistic </a:t>
            </a:r>
            <a:r>
              <a:rPr lang="en-US" sz="2200" i="1" smtClean="0"/>
              <a:t>z</a:t>
            </a:r>
            <a:r>
              <a:rPr lang="en-US" sz="2200" smtClean="0"/>
              <a:t> = 2.20 is </a:t>
            </a:r>
            <a:r>
              <a:rPr lang="en-US" sz="2200" b="1" smtClean="0"/>
              <a:t>&gt;</a:t>
            </a:r>
            <a:r>
              <a:rPr lang="en-US" sz="2200" smtClean="0"/>
              <a:t> the rejection point </a:t>
            </a:r>
            <a:r>
              <a:rPr lang="en-US" sz="2200" i="1" smtClean="0"/>
              <a:t>z</a:t>
            </a:r>
            <a:r>
              <a:rPr lang="en-US" sz="2200" baseline="-25000" smtClean="0"/>
              <a:t>0.05</a:t>
            </a:r>
            <a:r>
              <a:rPr lang="en-US" sz="2200" smtClean="0"/>
              <a:t> = 1.645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Therefore reject H</a:t>
            </a:r>
            <a:r>
              <a:rPr lang="en-US" sz="2400" baseline="-25000" smtClean="0"/>
              <a:t>0</a:t>
            </a:r>
            <a:r>
              <a:rPr lang="en-US" sz="2400" smtClean="0"/>
              <a:t> at the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= 0.05 significance level</a:t>
            </a:r>
          </a:p>
        </p:txBody>
      </p:sp>
      <p:sp>
        <p:nvSpPr>
          <p:cNvPr id="539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39707982-D794-4829-8DA5-587A276D1256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965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  <p:sp>
        <p:nvSpPr>
          <p:cNvPr id="539653" name="TextBox 5"/>
          <p:cNvSpPr txBox="1">
            <a:spLocks noChangeArrowheads="1"/>
          </p:cNvSpPr>
          <p:nvPr/>
        </p:nvSpPr>
        <p:spPr bwMode="auto">
          <a:xfrm>
            <a:off x="8458200" y="2667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“Less Than”</a:t>
            </a:r>
            <a:br>
              <a:rPr lang="en-US" sz="3600" dirty="0"/>
            </a:br>
            <a:r>
              <a:rPr lang="en-US" sz="3600" dirty="0"/>
              <a:t>Alternative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None/>
              <a:defRPr/>
            </a:pPr>
            <a:r>
              <a:rPr lang="en-US" sz="2700" dirty="0"/>
              <a:t>The steps are as follows: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State the null and alternative hypotheses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Specify the significance level </a:t>
            </a:r>
            <a:r>
              <a:rPr lang="en-US" sz="2700" dirty="0">
                <a:latin typeface="Symbol" pitchFamily="18" charset="2"/>
              </a:rPr>
              <a:t>a</a:t>
            </a:r>
            <a:endParaRPr lang="en-US" sz="2700" dirty="0"/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Select the test statistic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Determine the rejection rule for deciding whether or not to reject H</a:t>
            </a:r>
            <a:r>
              <a:rPr lang="en-US" sz="2700" baseline="-25000" dirty="0"/>
              <a:t>0</a:t>
            </a:r>
            <a:endParaRPr lang="en-US" sz="2700" dirty="0"/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Collect the sample data and calculate the value of the test statistic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Decide whether to reject H</a:t>
            </a:r>
            <a:r>
              <a:rPr lang="en-US" sz="2700" baseline="-25000" dirty="0"/>
              <a:t>0</a:t>
            </a:r>
            <a:r>
              <a:rPr lang="en-US" sz="2700" dirty="0"/>
              <a:t> by using the test statistic and the rejection rule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Interpret the statistical results in managerial terms and assess their practical importance</a:t>
            </a:r>
          </a:p>
          <a:p>
            <a:pPr marL="533400" indent="-533400" eaLnBrk="1" hangingPunct="1">
              <a:buFontTx/>
              <a:buAutoNum type="arabicPeriod"/>
              <a:defRPr/>
            </a:pPr>
            <a:endParaRPr lang="en-US" sz="2700" dirty="0"/>
          </a:p>
        </p:txBody>
      </p:sp>
      <p:sp>
        <p:nvSpPr>
          <p:cNvPr id="54067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0829CFDE-D358-492E-A79D-E533BB27AE2C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Null and Alternative Hypotheses</a:t>
            </a:r>
            <a:endParaRPr lang="en-US" dirty="0"/>
          </a:p>
        </p:txBody>
      </p:sp>
      <p:sp>
        <p:nvSpPr>
          <p:cNvPr id="19458" name="Content Placeholder 3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/>
              <a:t>null hypothesis</a:t>
            </a:r>
            <a:r>
              <a:rPr lang="en-US" smtClean="0"/>
              <a:t>, denoted </a:t>
            </a:r>
            <a:r>
              <a:rPr lang="en-US" b="1" smtClean="0"/>
              <a:t>H</a:t>
            </a:r>
            <a:r>
              <a:rPr lang="en-US" b="1" baseline="-25000" smtClean="0"/>
              <a:t>0</a:t>
            </a:r>
            <a:r>
              <a:rPr lang="en-US" smtClean="0"/>
              <a:t>, is a statement of the basic proposition being tested. The statement generally represents the </a:t>
            </a:r>
            <a:r>
              <a:rPr lang="en-US" i="1" smtClean="0"/>
              <a:t>status quo</a:t>
            </a:r>
            <a:r>
              <a:rPr lang="en-US" smtClean="0"/>
              <a:t> and is not rejected unless there is convincing sample evidence that it is false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/>
              <a:t>alternative </a:t>
            </a:r>
            <a:r>
              <a:rPr lang="en-US" smtClean="0"/>
              <a:t>or</a:t>
            </a:r>
            <a:r>
              <a:rPr lang="en-US" b="1" smtClean="0"/>
              <a:t> research hypothesis</a:t>
            </a:r>
            <a:r>
              <a:rPr lang="en-US" smtClean="0"/>
              <a:t>, denoted </a:t>
            </a:r>
            <a:r>
              <a:rPr lang="en-US" b="1" smtClean="0"/>
              <a:t>H</a:t>
            </a:r>
            <a:r>
              <a:rPr lang="en-US" b="1" baseline="-25000" smtClean="0"/>
              <a:t>a</a:t>
            </a:r>
            <a:r>
              <a:rPr lang="en-US" smtClean="0"/>
              <a:t>, is an alternative (to the null hypothesis) statement that will be accepted only if there is convincing sample evidence that it is true</a:t>
            </a:r>
          </a:p>
          <a:p>
            <a:pPr eaLnBrk="1" hangingPunct="1"/>
            <a:endParaRPr lang="en-US" smtClean="0"/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DF391F43-99A9-427F-8874-8396BD48F9CB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/>
              <a:t>Steps in Testing a “Less Than”</a:t>
            </a:r>
            <a:br>
              <a:rPr lang="en-US" sz="3800" dirty="0"/>
            </a:br>
            <a:r>
              <a:rPr lang="en-US" sz="2400" dirty="0"/>
              <a:t>Alternative in Payment Time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buFontTx/>
              <a:buAutoNum type="arabicPeriod"/>
            </a:pPr>
            <a:r>
              <a:rPr lang="en-US" sz="2900" smtClean="0"/>
              <a:t>State the null and alternative hypotheses</a:t>
            </a:r>
          </a:p>
          <a:p>
            <a:pPr marL="806450" lvl="1" indent="-298450" eaLnBrk="1" hangingPunct="1"/>
            <a:r>
              <a:rPr lang="en-US" sz="2600" smtClean="0"/>
              <a:t>In the payment time case</a:t>
            </a:r>
          </a:p>
          <a:p>
            <a:pPr marL="1206500" lvl="2" indent="-298450" eaLnBrk="1" hangingPunct="1"/>
            <a:r>
              <a:rPr lang="en-US" sz="2600" smtClean="0"/>
              <a:t>H</a:t>
            </a:r>
            <a:r>
              <a:rPr lang="en-US" sz="2600" baseline="-25000" smtClean="0"/>
              <a:t>0</a:t>
            </a:r>
            <a:r>
              <a:rPr lang="en-US" sz="2600" smtClean="0"/>
              <a:t>: </a:t>
            </a:r>
            <a:r>
              <a:rPr lang="en-US" sz="2600" smtClean="0">
                <a:sym typeface="Symbol" pitchFamily="18" charset="2"/>
              </a:rPr>
              <a:t></a:t>
            </a:r>
            <a:r>
              <a:rPr lang="en-US" sz="2600" smtClean="0"/>
              <a:t> </a:t>
            </a:r>
            <a:r>
              <a:rPr lang="en-US" sz="2600" smtClean="0">
                <a:cs typeface="Arial" charset="0"/>
                <a:sym typeface="Symbol" pitchFamily="18" charset="2"/>
              </a:rPr>
              <a:t>≥</a:t>
            </a:r>
            <a:r>
              <a:rPr lang="en-US" sz="2600" smtClean="0"/>
              <a:t> 19.5 vs. H</a:t>
            </a:r>
            <a:r>
              <a:rPr lang="en-US" sz="2600" baseline="-25000" smtClean="0"/>
              <a:t>a</a:t>
            </a:r>
            <a:r>
              <a:rPr lang="en-US" sz="2600" smtClean="0"/>
              <a:t>: </a:t>
            </a:r>
            <a:r>
              <a:rPr lang="en-US" sz="2600" smtClean="0">
                <a:sym typeface="Symbol" pitchFamily="18" charset="2"/>
              </a:rPr>
              <a:t></a:t>
            </a:r>
            <a:r>
              <a:rPr lang="en-US" sz="2600" smtClean="0"/>
              <a:t> </a:t>
            </a:r>
            <a:r>
              <a:rPr lang="en-US" sz="2600" b="1" smtClean="0"/>
              <a:t>&lt;</a:t>
            </a:r>
            <a:r>
              <a:rPr lang="en-US" sz="2600" smtClean="0"/>
              <a:t> 19.5, where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is the mean bill payment time (in days)</a:t>
            </a:r>
          </a:p>
          <a:p>
            <a:pPr marL="393700" indent="-393700" eaLnBrk="1" hangingPunct="1">
              <a:buFontTx/>
              <a:buAutoNum type="arabicPeriod"/>
            </a:pPr>
            <a:r>
              <a:rPr lang="en-US" sz="2900" smtClean="0"/>
              <a:t>Specify the significance level </a:t>
            </a:r>
            <a:r>
              <a:rPr lang="en-US" sz="2900" smtClean="0">
                <a:latin typeface="Symbol" pitchFamily="18" charset="2"/>
              </a:rPr>
              <a:t>a</a:t>
            </a:r>
            <a:endParaRPr lang="en-US" sz="2900" smtClean="0"/>
          </a:p>
          <a:p>
            <a:pPr marL="806450" lvl="1" indent="-298450" eaLnBrk="1" hangingPunct="1"/>
            <a:r>
              <a:rPr lang="en-US" sz="2600" smtClean="0"/>
              <a:t>In the payment time case, set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= 0.01</a:t>
            </a:r>
          </a:p>
        </p:txBody>
      </p:sp>
      <p:sp>
        <p:nvSpPr>
          <p:cNvPr id="54169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DF4FC7CF-206A-4D87-BAEA-39E0B1A58368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170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Steps in Testing a “Less Than”</a:t>
            </a:r>
            <a:br>
              <a:rPr lang="en-US" sz="3800" dirty="0"/>
            </a:br>
            <a:r>
              <a:rPr lang="en-US" sz="2400" dirty="0"/>
              <a:t>Alternative in Payment Time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3"/>
            </a:pPr>
            <a:r>
              <a:rPr lang="en-US" sz="2900" smtClean="0"/>
              <a:t>Select the test statistic</a:t>
            </a:r>
          </a:p>
          <a:p>
            <a:pPr marL="965200" lvl="1" indent="-457200" eaLnBrk="1" hangingPunct="1"/>
            <a:r>
              <a:rPr lang="en-US" sz="2600" smtClean="0"/>
              <a:t>In the payment time case, use the test statistic</a:t>
            </a:r>
          </a:p>
          <a:p>
            <a:pPr marL="965200" lvl="1" indent="-457200" eaLnBrk="1" hangingPunct="1">
              <a:spcBef>
                <a:spcPct val="40000"/>
              </a:spcBef>
            </a:pPr>
            <a:endParaRPr lang="en-US" sz="2600" smtClean="0"/>
          </a:p>
          <a:p>
            <a:pPr marL="965200" lvl="1" indent="-457200" eaLnBrk="1" hangingPunct="1">
              <a:spcBef>
                <a:spcPct val="40000"/>
              </a:spcBef>
            </a:pPr>
            <a:endParaRPr lang="en-US" sz="2600" smtClean="0"/>
          </a:p>
          <a:p>
            <a:pPr marL="965200" lvl="1" indent="-457200" eaLnBrk="1" hangingPunct="1"/>
            <a:r>
              <a:rPr lang="en-US" sz="2600" smtClean="0"/>
              <a:t>A negative value of this this test statistic results from a sample mean that is less than 19.5 days</a:t>
            </a:r>
          </a:p>
          <a:p>
            <a:pPr marL="1301750" lvl="2" indent="-381000" eaLnBrk="1" hangingPunct="1"/>
            <a:r>
              <a:rPr lang="en-US" smtClean="0"/>
              <a:t>Which provides evidence against H</a:t>
            </a:r>
            <a:r>
              <a:rPr lang="en-US" baseline="-25000" smtClean="0"/>
              <a:t>0</a:t>
            </a:r>
            <a:r>
              <a:rPr lang="en-US" smtClean="0"/>
              <a:t> in favor of H</a:t>
            </a:r>
            <a:r>
              <a:rPr lang="en-US" baseline="-25000" smtClean="0"/>
              <a:t>a</a:t>
            </a:r>
            <a:endParaRPr lang="en-US" smtClean="0"/>
          </a:p>
        </p:txBody>
      </p:sp>
      <p:sp>
        <p:nvSpPr>
          <p:cNvPr id="45568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3C8BBE8E-54F1-4C61-8AE8-404A1226028C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455685" name="Object 5"/>
          <p:cNvGraphicFramePr>
            <a:graphicFrameLocks noChangeAspect="1"/>
          </p:cNvGraphicFramePr>
          <p:nvPr/>
        </p:nvGraphicFramePr>
        <p:xfrm>
          <a:off x="2946400" y="2143125"/>
          <a:ext cx="2978150" cy="920750"/>
        </p:xfrm>
        <a:graphic>
          <a:graphicData uri="http://schemas.openxmlformats.org/presentationml/2006/ole">
            <p:oleObj spid="_x0000_s455685" name="Equation" r:id="rId3" imgW="1396800" imgH="431640" progId="Equation.3">
              <p:embed/>
            </p:oleObj>
          </a:graphicData>
        </a:graphic>
      </p:graphicFrame>
      <p:sp>
        <p:nvSpPr>
          <p:cNvPr id="455689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“Less Than”</a:t>
            </a:r>
            <a:br>
              <a:rPr lang="en-US" sz="3600" dirty="0"/>
            </a:br>
            <a:r>
              <a:rPr lang="en-US" sz="2400" dirty="0"/>
              <a:t>Alternative in Payment Time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spcBef>
                <a:spcPct val="15000"/>
              </a:spcBef>
              <a:buFontTx/>
              <a:buAutoNum type="arabicPeriod" startAt="4"/>
            </a:pPr>
            <a:r>
              <a:rPr lang="en-US" sz="2600" smtClean="0"/>
              <a:t>Determine the rejection rule for deciding whether or not to reject H</a:t>
            </a:r>
            <a:r>
              <a:rPr lang="en-US" sz="2600" baseline="-25000" smtClean="0"/>
              <a:t>0</a:t>
            </a:r>
            <a:endParaRPr lang="en-US" sz="2600" smtClean="0"/>
          </a:p>
          <a:p>
            <a:pPr marL="806450" lvl="1" indent="-298450" eaLnBrk="1" hangingPunct="1">
              <a:spcBef>
                <a:spcPct val="15000"/>
              </a:spcBef>
            </a:pPr>
            <a:r>
              <a:rPr lang="en-US" sz="2400" smtClean="0"/>
              <a:t>To decide how much less than 0 the test statistic must be to reject H</a:t>
            </a:r>
            <a:r>
              <a:rPr lang="en-US" sz="2400" baseline="-25000" smtClean="0"/>
              <a:t>0</a:t>
            </a:r>
            <a:r>
              <a:rPr lang="en-US" sz="2400" smtClean="0"/>
              <a:t> by setting the probability of a Type I error to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, do the following:</a:t>
            </a:r>
          </a:p>
          <a:p>
            <a:pPr marL="1206500" lvl="2" indent="-298450" eaLnBrk="1" hangingPunct="1">
              <a:spcBef>
                <a:spcPct val="15000"/>
              </a:spcBef>
            </a:pPr>
            <a:r>
              <a:rPr lang="en-US" sz="2400" smtClean="0"/>
              <a:t>The probability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is the area in the left-hand tail of the standard normal curve</a:t>
            </a:r>
          </a:p>
          <a:p>
            <a:pPr marL="1206500" lvl="2" indent="-298450" eaLnBrk="1" hangingPunct="1">
              <a:spcBef>
                <a:spcPct val="15000"/>
              </a:spcBef>
            </a:pPr>
            <a:r>
              <a:rPr lang="en-US" sz="2400" smtClean="0"/>
              <a:t>Use normal table to find the rejection point </a:t>
            </a:r>
            <a:r>
              <a:rPr lang="en-US" sz="2400" smtClean="0">
                <a:cs typeface="Times New Roman" pitchFamily="18" charset="0"/>
              </a:rPr>
              <a:t>–</a:t>
            </a:r>
            <a:r>
              <a:rPr lang="en-US" sz="2400" i="1" noProof="1" smtClean="0"/>
              <a:t>z</a:t>
            </a:r>
            <a:r>
              <a:rPr lang="en-US" sz="2400" baseline="-25000" noProof="1" smtClean="0">
                <a:latin typeface="Symbol" pitchFamily="18" charset="2"/>
              </a:rPr>
              <a:t>a</a:t>
            </a:r>
            <a:endParaRPr lang="en-US" sz="2400" noProof="1" smtClean="0"/>
          </a:p>
          <a:p>
            <a:pPr marL="1206500" lvl="2" indent="-298450" eaLnBrk="1" hangingPunct="1">
              <a:spcBef>
                <a:spcPct val="15000"/>
              </a:spcBef>
            </a:pPr>
            <a:r>
              <a:rPr lang="en-US" sz="2200" i="1" smtClean="0">
                <a:cs typeface="Times New Roman" pitchFamily="18" charset="0"/>
              </a:rPr>
              <a:t>–</a:t>
            </a:r>
            <a:r>
              <a:rPr lang="en-US" sz="2200" i="1" smtClean="0"/>
              <a:t>z</a:t>
            </a:r>
            <a:r>
              <a:rPr lang="en-US" sz="2200" baseline="-25000" smtClean="0">
                <a:latin typeface="Symbol" pitchFamily="18" charset="2"/>
              </a:rPr>
              <a:t>a</a:t>
            </a:r>
            <a:r>
              <a:rPr lang="en-US" sz="2200" smtClean="0"/>
              <a:t> </a:t>
            </a:r>
            <a:r>
              <a:rPr lang="en-US" sz="2200" smtClean="0">
                <a:cs typeface="Times New Roman" pitchFamily="18" charset="0"/>
              </a:rPr>
              <a:t>is the negative of </a:t>
            </a:r>
            <a:r>
              <a:rPr lang="en-US" sz="2200" i="1" noProof="1" smtClean="0"/>
              <a:t>z</a:t>
            </a:r>
            <a:r>
              <a:rPr lang="en-US" sz="2200" baseline="-25000" noProof="1" smtClean="0">
                <a:latin typeface="Symbol" pitchFamily="18" charset="2"/>
              </a:rPr>
              <a:t>a</a:t>
            </a:r>
            <a:endParaRPr lang="en-US" sz="2200" i="1" noProof="1" smtClean="0">
              <a:cs typeface="Times New Roman" pitchFamily="18" charset="0"/>
            </a:endParaRPr>
          </a:p>
          <a:p>
            <a:pPr marL="1206500" lvl="2" indent="-298450" eaLnBrk="1" hangingPunct="1">
              <a:spcBef>
                <a:spcPct val="15000"/>
              </a:spcBef>
            </a:pPr>
            <a:r>
              <a:rPr lang="en-US" sz="2200" i="1" smtClean="0">
                <a:cs typeface="Times New Roman" pitchFamily="18" charset="0"/>
              </a:rPr>
              <a:t>–</a:t>
            </a:r>
            <a:r>
              <a:rPr lang="en-US" sz="2200" i="1" smtClean="0"/>
              <a:t>z</a:t>
            </a:r>
            <a:r>
              <a:rPr lang="en-US" sz="2200" baseline="-25000" smtClean="0">
                <a:latin typeface="Symbol" pitchFamily="18" charset="2"/>
              </a:rPr>
              <a:t>a</a:t>
            </a:r>
            <a:r>
              <a:rPr lang="en-US" sz="2200" smtClean="0"/>
              <a:t> is the point on the horizontal axis under the standard normal curve that gives a left-hand tail area equal to </a:t>
            </a:r>
            <a:r>
              <a:rPr lang="en-US" sz="2200" smtClean="0">
                <a:latin typeface="Symbol" pitchFamily="18" charset="2"/>
              </a:rPr>
              <a:t>a</a:t>
            </a:r>
            <a:endParaRPr lang="en-US" sz="2200" smtClean="0"/>
          </a:p>
        </p:txBody>
      </p:sp>
      <p:sp>
        <p:nvSpPr>
          <p:cNvPr id="543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38FD361F-F29C-412F-918A-288F447227FA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374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“Less Than”</a:t>
            </a:r>
            <a:br>
              <a:rPr lang="en-US" sz="3600" dirty="0"/>
            </a:br>
            <a:r>
              <a:rPr lang="en-US" sz="2400" dirty="0"/>
              <a:t>Alternative in Payment Time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419100" indent="-419100" eaLnBrk="1" hangingPunct="1">
              <a:buFontTx/>
              <a:buAutoNum type="arabicPeriod" startAt="4"/>
            </a:pPr>
            <a:r>
              <a:rPr lang="en-US" sz="2900" smtClean="0"/>
              <a:t>Continued</a:t>
            </a:r>
          </a:p>
          <a:p>
            <a:pPr marL="831850" lvl="1" indent="-323850" eaLnBrk="1" hangingPunct="1">
              <a:spcBef>
                <a:spcPct val="15000"/>
              </a:spcBef>
            </a:pPr>
            <a:r>
              <a:rPr lang="en-US" sz="2600" smtClean="0"/>
              <a:t>Because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= 0.01 in the payment time case, the rejection point is </a:t>
            </a:r>
            <a:r>
              <a:rPr lang="en-US" sz="2600" smtClean="0">
                <a:cs typeface="Times New Roman" pitchFamily="18" charset="0"/>
              </a:rPr>
              <a:t>–</a:t>
            </a:r>
            <a:r>
              <a:rPr lang="en-US" sz="2600" i="1" noProof="1" smtClean="0"/>
              <a:t>z</a:t>
            </a:r>
            <a:r>
              <a:rPr lang="en-US" sz="2600" baseline="-25000" noProof="1" smtClean="0">
                <a:latin typeface="Symbol" pitchFamily="18" charset="2"/>
              </a:rPr>
              <a:t>a</a:t>
            </a:r>
            <a:r>
              <a:rPr lang="en-US" sz="2600" smtClean="0"/>
              <a:t> = </a:t>
            </a:r>
            <a:r>
              <a:rPr lang="en-US" sz="2600" smtClean="0">
                <a:cs typeface="Times New Roman" pitchFamily="18" charset="0"/>
              </a:rPr>
              <a:t>–</a:t>
            </a:r>
            <a:r>
              <a:rPr lang="en-US" sz="2600" i="1" smtClean="0"/>
              <a:t>z</a:t>
            </a:r>
            <a:r>
              <a:rPr lang="en-US" sz="2600" baseline="-25000" smtClean="0"/>
              <a:t>0.01</a:t>
            </a:r>
            <a:r>
              <a:rPr lang="en-US" sz="2600" smtClean="0"/>
              <a:t> = </a:t>
            </a:r>
            <a:r>
              <a:rPr lang="en-US" sz="2600" smtClean="0">
                <a:cs typeface="Times New Roman" pitchFamily="18" charset="0"/>
              </a:rPr>
              <a:t>–</a:t>
            </a:r>
            <a:r>
              <a:rPr lang="en-US" sz="2600" smtClean="0"/>
              <a:t>2.33</a:t>
            </a:r>
          </a:p>
          <a:p>
            <a:pPr marL="831850" lvl="1" indent="-323850" eaLnBrk="1" hangingPunct="1"/>
            <a:r>
              <a:rPr lang="en-US" sz="2600" smtClean="0"/>
              <a:t>Reject H</a:t>
            </a:r>
            <a:r>
              <a:rPr lang="en-US" sz="2600" baseline="-25000" smtClean="0"/>
              <a:t>0</a:t>
            </a:r>
            <a:r>
              <a:rPr lang="en-US" sz="2600" smtClean="0"/>
              <a:t> in favor of H</a:t>
            </a:r>
            <a:r>
              <a:rPr lang="en-US" sz="2600" baseline="-25000" smtClean="0"/>
              <a:t>a</a:t>
            </a:r>
            <a:r>
              <a:rPr lang="en-US" sz="2600" smtClean="0"/>
              <a:t> if the test statistic </a:t>
            </a:r>
            <a:r>
              <a:rPr lang="en-US" sz="2600" i="1" smtClean="0"/>
              <a:t>z</a:t>
            </a:r>
            <a:r>
              <a:rPr lang="en-US" sz="2600" smtClean="0"/>
              <a:t> is calculated to be less than the rejection point ( </a:t>
            </a:r>
            <a:r>
              <a:rPr lang="en-US" sz="2600" smtClean="0">
                <a:cs typeface="Times New Roman" pitchFamily="18" charset="0"/>
              </a:rPr>
              <a:t>–</a:t>
            </a:r>
            <a:r>
              <a:rPr lang="en-US" sz="2600" i="1" noProof="1" smtClean="0"/>
              <a:t>z</a:t>
            </a:r>
            <a:r>
              <a:rPr lang="el-GR" sz="2600" i="1" baseline="-25000" noProof="1" smtClean="0"/>
              <a:t>α</a:t>
            </a:r>
            <a:r>
              <a:rPr lang="el-GR" sz="2600" noProof="1" smtClean="0">
                <a:latin typeface="Symbol" pitchFamily="18" charset="2"/>
              </a:rPr>
              <a:t>)</a:t>
            </a:r>
            <a:endParaRPr lang="el-GR" sz="2600" noProof="1" smtClean="0"/>
          </a:p>
          <a:p>
            <a:pPr marL="1147763" lvl="2" indent="-201613" eaLnBrk="1" hangingPunct="1"/>
            <a:r>
              <a:rPr lang="en-US" smtClean="0"/>
              <a:t>This is the rejection rule</a:t>
            </a:r>
          </a:p>
          <a:p>
            <a:pPr marL="831850" lvl="1" indent="-323850" eaLnBrk="1" hangingPunct="1"/>
            <a:r>
              <a:rPr lang="en-US" sz="2600" smtClean="0"/>
              <a:t>In the payment time case, the rejection rule is to reject H</a:t>
            </a:r>
            <a:r>
              <a:rPr lang="en-US" sz="2600" baseline="-25000" smtClean="0"/>
              <a:t>0</a:t>
            </a:r>
            <a:r>
              <a:rPr lang="en-US" sz="2600" smtClean="0"/>
              <a:t> if the calculated test statistic is less than  </a:t>
            </a:r>
            <a:r>
              <a:rPr lang="en-US" sz="2600" smtClean="0">
                <a:cs typeface="Times New Roman" pitchFamily="18" charset="0"/>
              </a:rPr>
              <a:t>–</a:t>
            </a:r>
            <a:r>
              <a:rPr lang="en-US" sz="2600" smtClean="0"/>
              <a:t>2.33</a:t>
            </a:r>
            <a:endParaRPr lang="en-US" smtClean="0"/>
          </a:p>
        </p:txBody>
      </p:sp>
      <p:sp>
        <p:nvSpPr>
          <p:cNvPr id="54477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9FA9A149-FB39-4396-83BD-869548459C36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477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“Less Than”</a:t>
            </a:r>
            <a:br>
              <a:rPr lang="en-US" sz="3600" dirty="0"/>
            </a:br>
            <a:r>
              <a:rPr lang="en-US" sz="2400" dirty="0"/>
              <a:t>Alternative in Payment Time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45670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5"/>
            </a:pPr>
            <a:r>
              <a:rPr lang="en-US" sz="2900" smtClean="0"/>
              <a:t>Collect the sample data and calculate the value of the test statistic</a:t>
            </a:r>
          </a:p>
          <a:p>
            <a:pPr marL="965200" lvl="1" indent="-457200" eaLnBrk="1" hangingPunct="1"/>
            <a:r>
              <a:rPr lang="en-US" sz="2600" smtClean="0"/>
              <a:t>In the payment time case, assume that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 is known and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 = 4.2 days</a:t>
            </a:r>
          </a:p>
          <a:p>
            <a:pPr marL="965200" lvl="1" indent="-457200" eaLnBrk="1" hangingPunct="1"/>
            <a:r>
              <a:rPr lang="en-US" sz="2600" smtClean="0"/>
              <a:t>For a sample of </a:t>
            </a:r>
            <a:r>
              <a:rPr lang="en-US" sz="2600" i="1" smtClean="0"/>
              <a:t>n</a:t>
            </a:r>
            <a:r>
              <a:rPr lang="en-US" sz="2600" smtClean="0"/>
              <a:t> = 65, x-bar = 18.1077 days: </a:t>
            </a:r>
          </a:p>
          <a:p>
            <a:pPr marL="965200" lvl="1" indent="-457200" eaLnBrk="1" hangingPunct="1"/>
            <a:endParaRPr lang="en-US" sz="2600" smtClean="0"/>
          </a:p>
          <a:p>
            <a:pPr marL="965200" lvl="1" indent="-457200" eaLnBrk="1" hangingPunct="1"/>
            <a:endParaRPr lang="en-US" sz="2600" smtClean="0"/>
          </a:p>
        </p:txBody>
      </p:sp>
      <p:sp>
        <p:nvSpPr>
          <p:cNvPr id="45671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57A0BC6D-C220-41DB-A5EC-DAF06EFB6962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6714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  <p:graphicFrame>
        <p:nvGraphicFramePr>
          <p:cNvPr id="456710" name="Object 6"/>
          <p:cNvGraphicFramePr>
            <a:graphicFrameLocks noChangeAspect="1"/>
          </p:cNvGraphicFramePr>
          <p:nvPr/>
        </p:nvGraphicFramePr>
        <p:xfrm>
          <a:off x="2054225" y="3759200"/>
          <a:ext cx="4899025" cy="920750"/>
        </p:xfrm>
        <a:graphic>
          <a:graphicData uri="http://schemas.openxmlformats.org/presentationml/2006/ole">
            <p:oleObj spid="_x0000_s456710" name="Equation" r:id="rId3" imgW="2298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“Less Than”</a:t>
            </a:r>
            <a:br>
              <a:rPr lang="en-US" sz="3600" dirty="0"/>
            </a:br>
            <a:r>
              <a:rPr lang="en-US" sz="2400" dirty="0"/>
              <a:t>Alternative in Payment Time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buFontTx/>
              <a:buAutoNum type="arabicPeriod" startAt="6"/>
            </a:pPr>
            <a:r>
              <a:rPr lang="en-US" sz="3000" smtClean="0"/>
              <a:t>Decide whether to reject H</a:t>
            </a:r>
            <a:r>
              <a:rPr lang="en-US" sz="3000" baseline="-25000" smtClean="0"/>
              <a:t>0</a:t>
            </a:r>
            <a:r>
              <a:rPr lang="en-US" sz="3000" smtClean="0"/>
              <a:t> by using the test statistic and the rejection rule</a:t>
            </a:r>
          </a:p>
          <a:p>
            <a:pPr marL="806450" lvl="1" indent="-298450" eaLnBrk="1" hangingPunct="1"/>
            <a:r>
              <a:rPr lang="en-US" sz="2600" smtClean="0"/>
              <a:t>Compare the value of the test statistic to the rejection point according to the rejection rule</a:t>
            </a:r>
          </a:p>
          <a:p>
            <a:pPr marL="806450" lvl="1" indent="-298450" eaLnBrk="1" hangingPunct="1"/>
            <a:r>
              <a:rPr lang="en-US" sz="2600" smtClean="0"/>
              <a:t>In the payment time case, </a:t>
            </a:r>
            <a:r>
              <a:rPr lang="en-US" sz="2600" i="1" smtClean="0"/>
              <a:t>z</a:t>
            </a:r>
            <a:r>
              <a:rPr lang="en-US" sz="2600" smtClean="0"/>
              <a:t> = </a:t>
            </a:r>
            <a:r>
              <a:rPr lang="en-US" sz="2600" smtClean="0">
                <a:cs typeface="Times New Roman" pitchFamily="18" charset="0"/>
              </a:rPr>
              <a:t>–</a:t>
            </a:r>
            <a:r>
              <a:rPr lang="en-US" sz="2600" smtClean="0"/>
              <a:t>2.67 is less than -</a:t>
            </a:r>
            <a:r>
              <a:rPr lang="en-US" sz="2600" i="1" smtClean="0"/>
              <a:t>z</a:t>
            </a:r>
            <a:r>
              <a:rPr lang="en-US" sz="2600" baseline="-25000" smtClean="0"/>
              <a:t>0.01</a:t>
            </a:r>
            <a:r>
              <a:rPr lang="en-US" sz="2600" smtClean="0"/>
              <a:t> = </a:t>
            </a:r>
            <a:r>
              <a:rPr lang="en-US" sz="2600" smtClean="0">
                <a:cs typeface="Times New Roman" pitchFamily="18" charset="0"/>
              </a:rPr>
              <a:t>–</a:t>
            </a:r>
            <a:r>
              <a:rPr lang="en-US" sz="2600" smtClean="0"/>
              <a:t>2.33</a:t>
            </a:r>
          </a:p>
          <a:p>
            <a:pPr marL="806450" lvl="1" indent="-298450" eaLnBrk="1" hangingPunct="1"/>
            <a:r>
              <a:rPr lang="en-US" sz="2600" smtClean="0"/>
              <a:t>Therefore reject H</a:t>
            </a:r>
            <a:r>
              <a:rPr lang="en-US" sz="2600" baseline="-25000" smtClean="0"/>
              <a:t>0</a:t>
            </a:r>
            <a:r>
              <a:rPr lang="en-US" sz="2600" smtClean="0"/>
              <a:t>: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</a:t>
            </a:r>
            <a:r>
              <a:rPr lang="en-US" sz="2600" b="1" smtClean="0">
                <a:cs typeface="Times New Roman" pitchFamily="18" charset="0"/>
              </a:rPr>
              <a:t>≥</a:t>
            </a:r>
            <a:r>
              <a:rPr lang="en-US" sz="2600" smtClean="0"/>
              <a:t> 19.5 in favor of</a:t>
            </a:r>
            <a:br>
              <a:rPr lang="en-US" sz="2600" smtClean="0"/>
            </a:br>
            <a:r>
              <a:rPr lang="en-US" sz="2600" smtClean="0"/>
              <a:t>H</a:t>
            </a:r>
            <a:r>
              <a:rPr lang="en-US" sz="2600" baseline="-25000" smtClean="0"/>
              <a:t>a</a:t>
            </a:r>
            <a:r>
              <a:rPr lang="en-US" sz="2600" smtClean="0"/>
              <a:t>: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</a:t>
            </a:r>
            <a:r>
              <a:rPr lang="en-US" sz="2600" b="1" smtClean="0"/>
              <a:t>&lt;</a:t>
            </a:r>
            <a:r>
              <a:rPr lang="en-US" sz="2600" smtClean="0"/>
              <a:t> 19.5 at the 0.01 significance level</a:t>
            </a:r>
          </a:p>
          <a:p>
            <a:pPr marL="1147763" lvl="2" indent="-227013" eaLnBrk="1" hangingPunct="1"/>
            <a:r>
              <a:rPr lang="en-US" smtClean="0"/>
              <a:t>Have rejected H</a:t>
            </a:r>
            <a:r>
              <a:rPr lang="en-US" baseline="-25000" smtClean="0"/>
              <a:t>0</a:t>
            </a:r>
            <a:r>
              <a:rPr lang="en-US" smtClean="0"/>
              <a:t> by using a test that allows only a 1% chance of wrongly rejecting H</a:t>
            </a:r>
            <a:r>
              <a:rPr lang="en-US" baseline="-25000" smtClean="0"/>
              <a:t>0</a:t>
            </a:r>
            <a:endParaRPr lang="en-US" smtClean="0"/>
          </a:p>
          <a:p>
            <a:pPr marL="1147763" lvl="2" indent="-227013" eaLnBrk="1" hangingPunct="1"/>
            <a:r>
              <a:rPr lang="en-US" smtClean="0"/>
              <a:t>This result is “statistically significant” at the 0.01 level</a:t>
            </a:r>
          </a:p>
        </p:txBody>
      </p:sp>
      <p:sp>
        <p:nvSpPr>
          <p:cNvPr id="546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49A28C2B-C42C-4E59-9D79-8F1ED373A745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682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“Less Than”</a:t>
            </a:r>
            <a:br>
              <a:rPr lang="en-US" sz="3600" dirty="0"/>
            </a:br>
            <a:r>
              <a:rPr lang="en-US" sz="2400" dirty="0"/>
              <a:t>Alternative in Payment Time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buFontTx/>
              <a:buAutoNum type="arabicPeriod" startAt="7"/>
            </a:pPr>
            <a:r>
              <a:rPr lang="en-US" sz="3000" smtClean="0"/>
              <a:t>Interpret the statistical results in managerial terms and assess their practical importance</a:t>
            </a:r>
          </a:p>
          <a:p>
            <a:pPr marL="806450" lvl="1" indent="-298450" eaLnBrk="1" hangingPunct="1"/>
            <a:r>
              <a:rPr lang="en-US" sz="2600" smtClean="0"/>
              <a:t>We can conclude that the mean bill payment time of the new billing system appears to be less than 19.5 days</a:t>
            </a:r>
          </a:p>
          <a:p>
            <a:pPr marL="806450" lvl="1" indent="-298450" eaLnBrk="1" hangingPunct="1"/>
            <a:r>
              <a:rPr lang="en-US" sz="2600" smtClean="0"/>
              <a:t>This is a substantial improvement over the old system by more than 50%</a:t>
            </a:r>
          </a:p>
        </p:txBody>
      </p:sp>
      <p:sp>
        <p:nvSpPr>
          <p:cNvPr id="547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142C623D-803C-4973-A010-B120AAAA01E8}" type="slidenum">
              <a:rPr lang="en-US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784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p-value for “Less Than”</a:t>
            </a:r>
            <a:br>
              <a:rPr lang="en-US" dirty="0" smtClean="0"/>
            </a:br>
            <a:r>
              <a:rPr lang="en-US" sz="2400" dirty="0" smtClean="0"/>
              <a:t>The Payment Time Case</a:t>
            </a:r>
            <a:endParaRPr lang="en-US" dirty="0"/>
          </a:p>
        </p:txBody>
      </p:sp>
      <p:sp>
        <p:nvSpPr>
          <p:cNvPr id="548866" name="Content Placeholder 5"/>
          <p:cNvSpPr>
            <a:spLocks noGrp="1"/>
          </p:cNvSpPr>
          <p:nvPr>
            <p:ph sz="half" idx="1"/>
          </p:nvPr>
        </p:nvSpPr>
        <p:spPr>
          <a:xfrm>
            <a:off x="458788" y="1239838"/>
            <a:ext cx="3886200" cy="51816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Testing H</a:t>
            </a:r>
            <a:r>
              <a:rPr lang="en-US" baseline="-25000" smtClean="0"/>
              <a:t>0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>
                <a:cs typeface="Times New Roman" pitchFamily="18" charset="0"/>
                <a:sym typeface="Symbol" pitchFamily="18" charset="2"/>
              </a:rPr>
              <a:t>≥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 19.5</a:t>
            </a:r>
            <a:r>
              <a:rPr lang="en-US" b="1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mtClean="0"/>
              <a:t>vs. 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en-US" smtClean="0"/>
              <a:t>	H</a:t>
            </a:r>
            <a:r>
              <a:rPr lang="en-US" baseline="-25000" smtClean="0"/>
              <a:t>a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/>
              <a:t>&lt;</a:t>
            </a:r>
            <a:r>
              <a:rPr lang="en-US" smtClean="0"/>
              <a:t> 19.5 using rejection points in (a) and p-value in (b)</a:t>
            </a:r>
          </a:p>
          <a:p>
            <a:pPr eaLnBrk="1" hangingPunct="1">
              <a:spcBef>
                <a:spcPct val="10000"/>
              </a:spcBef>
            </a:pPr>
            <a:endParaRPr lang="en-US" smtClean="0"/>
          </a:p>
          <a:p>
            <a:pPr lvl="1" eaLnBrk="1" hangingPunct="1"/>
            <a:r>
              <a:rPr lang="en-US" smtClean="0"/>
              <a:t>Have to modify steps </a:t>
            </a:r>
            <a:r>
              <a:rPr lang="en-US" smtClean="0">
                <a:hlinkClick r:id="rId2" action="ppaction://hlinksldjump"/>
              </a:rPr>
              <a:t>4, 5, and 6</a:t>
            </a:r>
            <a:r>
              <a:rPr lang="en-US" smtClean="0"/>
              <a:t> of the previous procedure to use p-values</a:t>
            </a:r>
          </a:p>
          <a:p>
            <a:pPr eaLnBrk="1" hangingPunct="1"/>
            <a:endParaRPr lang="en-US" smtClean="0"/>
          </a:p>
        </p:txBody>
      </p:sp>
      <p:pic>
        <p:nvPicPr>
          <p:cNvPr id="548867" name="Content Placeholder 7" descr="figure 8.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7838" y="1646238"/>
            <a:ext cx="4808537" cy="2970212"/>
          </a:xfrm>
        </p:spPr>
      </p:pic>
      <p:sp>
        <p:nvSpPr>
          <p:cNvPr id="548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8-</a:t>
            </a:r>
            <a:fld id="{1F759123-7C03-4329-9CF0-32FE0C031AAD}" type="slidenum">
              <a:rPr lang="en-US" smtClean="0">
                <a:latin typeface="Arial" charset="0"/>
              </a:rPr>
              <a:pPr/>
              <a:t>37</a:t>
            </a:fld>
            <a:endParaRPr lang="en-US" smtClean="0">
              <a:latin typeface="Arial" charset="0"/>
            </a:endParaRPr>
          </a:p>
        </p:txBody>
      </p:sp>
      <p:sp>
        <p:nvSpPr>
          <p:cNvPr id="548869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Steps Using a p-value to Test a</a:t>
            </a:r>
            <a:br>
              <a:rPr lang="en-US" sz="3600"/>
            </a:br>
            <a:r>
              <a:rPr lang="en-US" sz="2400"/>
              <a:t>“Less Than” Alternative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466725" indent="-466725" eaLnBrk="1" hangingPunct="1">
              <a:buFontTx/>
              <a:buAutoNum type="arabicPeriod" startAt="4"/>
            </a:pPr>
            <a:r>
              <a:rPr lang="en-US" smtClean="0"/>
              <a:t>Collect the sample data and compute the value of the test statistic</a:t>
            </a:r>
          </a:p>
          <a:p>
            <a:pPr marL="860425" lvl="1" indent="-279400" eaLnBrk="1" hangingPunct="1"/>
            <a:r>
              <a:rPr lang="en-US" sz="2600" smtClean="0"/>
              <a:t>In the payment time case, the value of the test statistic was calculated to be </a:t>
            </a:r>
            <a:r>
              <a:rPr lang="en-US" sz="2600" i="1" smtClean="0"/>
              <a:t>z</a:t>
            </a:r>
            <a:r>
              <a:rPr lang="en-US" sz="2600" smtClean="0"/>
              <a:t> = </a:t>
            </a:r>
            <a:r>
              <a:rPr lang="en-US" sz="2600" smtClean="0">
                <a:cs typeface="Times New Roman" pitchFamily="18" charset="0"/>
              </a:rPr>
              <a:t>–2.67</a:t>
            </a:r>
            <a:endParaRPr lang="en-US" sz="2600" smtClean="0"/>
          </a:p>
          <a:p>
            <a:pPr marL="466725" indent="-466725" eaLnBrk="1" hangingPunct="1">
              <a:buFontTx/>
              <a:buAutoNum type="arabicPeriod" startAt="5"/>
            </a:pPr>
            <a:r>
              <a:rPr lang="en-US" smtClean="0"/>
              <a:t>Calculate the p-value using the test statistic value</a:t>
            </a:r>
          </a:p>
          <a:p>
            <a:pPr marL="860425" lvl="1" indent="-279400" eaLnBrk="1" hangingPunct="1"/>
            <a:r>
              <a:rPr lang="en-US" sz="2600" smtClean="0"/>
              <a:t>In the payment time case, the area under the standard normal curve in the left-hand tail to the left of the test statistic z = </a:t>
            </a:r>
            <a:r>
              <a:rPr lang="en-US" sz="2600" smtClean="0">
                <a:cs typeface="Times New Roman" pitchFamily="18" charset="0"/>
              </a:rPr>
              <a:t>–2.67</a:t>
            </a:r>
            <a:endParaRPr lang="en-US" sz="2600" smtClean="0"/>
          </a:p>
          <a:p>
            <a:pPr marL="860425" lvl="1" indent="-279400" eaLnBrk="1" hangingPunct="1"/>
            <a:r>
              <a:rPr lang="en-US" sz="2600" smtClean="0"/>
              <a:t>The area is 0.5 – 0.4962 = 0.0038</a:t>
            </a:r>
          </a:p>
          <a:p>
            <a:pPr marL="860425" lvl="1" indent="-279400" eaLnBrk="1" hangingPunct="1"/>
            <a:r>
              <a:rPr lang="en-US" sz="2600" smtClean="0"/>
              <a:t>The p-value is 0.0038</a:t>
            </a:r>
          </a:p>
        </p:txBody>
      </p:sp>
      <p:sp>
        <p:nvSpPr>
          <p:cNvPr id="549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CB1FFBE3-7C34-4F78-BAE7-A71E82FE6061}" type="slidenum">
              <a:rPr lang="en-US" smtClean="0">
                <a:latin typeface="Arial" charset="0"/>
                <a:cs typeface="Arial" charset="0"/>
              </a:rPr>
              <a:pPr/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4989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Steps Using a p-value to Test a</a:t>
            </a:r>
            <a:br>
              <a:rPr lang="en-US" sz="3600"/>
            </a:br>
            <a:r>
              <a:rPr lang="en-US" sz="2400"/>
              <a:t>“Less Than” Alternative Continued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lnSpc>
                <a:spcPct val="80000"/>
              </a:lnSpc>
              <a:buFontTx/>
              <a:buAutoNum type="arabicPeriod" startAt="5"/>
            </a:pPr>
            <a:r>
              <a:rPr lang="en-US" sz="2600" smtClean="0"/>
              <a:t>Continued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If H</a:t>
            </a:r>
            <a:r>
              <a:rPr lang="en-US" sz="2400" baseline="-25000" smtClean="0"/>
              <a:t>0</a:t>
            </a:r>
            <a:r>
              <a:rPr lang="en-US" sz="2400" smtClean="0"/>
              <a:t> is true, then the probability is 0.0038 of obtaining a sample whose mean is as low as 18.1077 days or lower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This is a very low probability and it appears as though H</a:t>
            </a:r>
            <a:r>
              <a:rPr lang="en-US" sz="2400" baseline="-25000" smtClean="0"/>
              <a:t>0</a:t>
            </a:r>
            <a:r>
              <a:rPr lang="en-US" sz="2400" smtClean="0"/>
              <a:t> is not true and should therefore be rejected</a:t>
            </a:r>
          </a:p>
          <a:p>
            <a:pPr marL="393700" indent="-393700" eaLnBrk="1" hangingPunct="1">
              <a:lnSpc>
                <a:spcPct val="80000"/>
              </a:lnSpc>
              <a:buFontTx/>
              <a:buAutoNum type="arabicPeriod" startAt="6"/>
            </a:pPr>
            <a:r>
              <a:rPr lang="en-US" sz="2600" smtClean="0"/>
              <a:t>Reject H</a:t>
            </a:r>
            <a:r>
              <a:rPr lang="en-US" sz="2600" baseline="-25000" smtClean="0"/>
              <a:t>0</a:t>
            </a:r>
            <a:r>
              <a:rPr lang="en-US" sz="2600" smtClean="0"/>
              <a:t> if the p-value is less than </a:t>
            </a:r>
            <a:r>
              <a:rPr lang="en-US" sz="2600" smtClean="0">
                <a:latin typeface="Symbol" pitchFamily="18" charset="2"/>
              </a:rPr>
              <a:t>a</a:t>
            </a:r>
            <a:endParaRPr lang="en-US" sz="2600" smtClean="0"/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In the payment time case,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was 0.01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The calculated p-value of 0.0038 is </a:t>
            </a:r>
            <a:r>
              <a:rPr lang="en-US" sz="2400" b="1" smtClean="0"/>
              <a:t>&lt;</a:t>
            </a:r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= 0.01</a:t>
            </a:r>
          </a:p>
          <a:p>
            <a:pPr marL="1147763" lvl="2" indent="-227013" eaLnBrk="1" hangingPunct="1">
              <a:lnSpc>
                <a:spcPct val="80000"/>
              </a:lnSpc>
            </a:pPr>
            <a:r>
              <a:rPr lang="en-US" sz="2200" smtClean="0"/>
              <a:t>This implies that the test statistic </a:t>
            </a:r>
            <a:r>
              <a:rPr lang="en-US" sz="2200" i="1" smtClean="0"/>
              <a:t>z</a:t>
            </a:r>
            <a:r>
              <a:rPr lang="en-US" sz="2200" smtClean="0"/>
              <a:t> = </a:t>
            </a:r>
            <a:r>
              <a:rPr lang="en-US" sz="2200" smtClean="0">
                <a:cs typeface="Times New Roman" pitchFamily="18" charset="0"/>
              </a:rPr>
              <a:t>–2.67</a:t>
            </a:r>
            <a:r>
              <a:rPr lang="en-US" sz="2200" smtClean="0"/>
              <a:t> is less than the rejection point </a:t>
            </a:r>
            <a:r>
              <a:rPr lang="en-US" sz="2200" smtClean="0">
                <a:cs typeface="Times New Roman" pitchFamily="18" charset="0"/>
              </a:rPr>
              <a:t>–</a:t>
            </a:r>
            <a:r>
              <a:rPr lang="en-US" sz="2200" i="1" smtClean="0"/>
              <a:t>z</a:t>
            </a:r>
            <a:r>
              <a:rPr lang="en-US" sz="2200" baseline="-25000" smtClean="0"/>
              <a:t>0.01</a:t>
            </a:r>
            <a:r>
              <a:rPr lang="en-US" sz="2200" smtClean="0"/>
              <a:t> = </a:t>
            </a:r>
            <a:r>
              <a:rPr lang="en-US" sz="2200" smtClean="0">
                <a:cs typeface="Times New Roman" pitchFamily="18" charset="0"/>
              </a:rPr>
              <a:t>–</a:t>
            </a:r>
            <a:r>
              <a:rPr lang="en-US" sz="2200" smtClean="0"/>
              <a:t>2.33</a:t>
            </a:r>
          </a:p>
          <a:p>
            <a:pPr marL="806450" lvl="1" indent="-298450" eaLnBrk="1" hangingPunct="1">
              <a:lnSpc>
                <a:spcPct val="80000"/>
              </a:lnSpc>
            </a:pPr>
            <a:r>
              <a:rPr lang="en-US" sz="2400" smtClean="0"/>
              <a:t>Therefore, reject H</a:t>
            </a:r>
            <a:r>
              <a:rPr lang="en-US" sz="2400" baseline="-25000" smtClean="0"/>
              <a:t>0</a:t>
            </a:r>
            <a:r>
              <a:rPr lang="en-US" sz="2400" smtClean="0"/>
              <a:t> at the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= 0.01 significance level</a:t>
            </a:r>
          </a:p>
        </p:txBody>
      </p:sp>
      <p:sp>
        <p:nvSpPr>
          <p:cNvPr id="550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9F20CE75-C0FB-41B6-A74B-445CEA2D697C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091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8.1: Payment Time Case</a:t>
            </a:r>
            <a:br>
              <a:rPr lang="en-US" dirty="0" smtClean="0"/>
            </a:br>
            <a:r>
              <a:rPr lang="en-US" sz="2700" dirty="0" smtClean="0"/>
              <a:t>Types of Hypotheses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>
            <a:normAutofit/>
          </a:bodyPr>
          <a:lstStyle/>
          <a:p>
            <a:pPr marL="347663" indent="-347663" defTabSz="681038" eaLnBrk="1" hangingPunct="1"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With a new billing system, the mean bill paying time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is hoped</a:t>
            </a:r>
          </a:p>
          <a:p>
            <a:pPr marL="347663" indent="-347663" defTabSz="681038" eaLnBrk="1" hangingPunct="1"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to be less than 19.5 days</a:t>
            </a:r>
          </a:p>
          <a:p>
            <a:pPr marL="747713" lvl="1" indent="-347663" defTabSz="681038" eaLnBrk="1" hangingPunct="1"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The alternative hypothesis H</a:t>
            </a:r>
            <a:r>
              <a:rPr lang="en-US" baseline="-25000" dirty="0" smtClean="0"/>
              <a:t>a</a:t>
            </a:r>
            <a:r>
              <a:rPr lang="en-US" dirty="0" smtClean="0"/>
              <a:t> is that the new billing system has a</a:t>
            </a:r>
          </a:p>
          <a:p>
            <a:pPr marL="347663" indent="-347663" defTabSz="681038" eaLnBrk="1" hangingPunct="1">
              <a:buFontTx/>
              <a:buNone/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	mean payment time that is less than 19.5 days</a:t>
            </a:r>
          </a:p>
          <a:p>
            <a:pPr marL="747713" lvl="1" indent="-347663" defTabSz="681038" eaLnBrk="1" hangingPunct="1"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With the old billing system, the mean bill paying time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was close to but not less than 39 days, so much more than 19.5 days</a:t>
            </a:r>
          </a:p>
          <a:p>
            <a:pPr marL="347663" indent="-347663" defTabSz="681038" eaLnBrk="1" hangingPunct="1"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The null hypothesis H</a:t>
            </a:r>
            <a:r>
              <a:rPr lang="en-US" baseline="-25000" dirty="0" smtClean="0"/>
              <a:t>0</a:t>
            </a:r>
            <a:r>
              <a:rPr lang="en-US" dirty="0" smtClean="0"/>
              <a:t> is that the new billing system has a mean payment time close to but not less than 39 days (which is more than 19.5 days)</a:t>
            </a:r>
            <a:endParaRPr lang="en-US" b="1" dirty="0" smtClean="0"/>
          </a:p>
          <a:p>
            <a:pPr marL="747713" lvl="1" indent="-347663" defTabSz="681038" eaLnBrk="1" hangingPunct="1"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b="1" dirty="0" smtClean="0"/>
              <a:t>One-Sided, “Less Than” Alternative</a:t>
            </a:r>
          </a:p>
          <a:p>
            <a:pPr marL="747713" lvl="1" indent="-347663" defTabSz="681038" eaLnBrk="1" hangingPunct="1">
              <a:spcBef>
                <a:spcPct val="50000"/>
              </a:spcBef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dirty="0" smtClean="0">
                <a:sym typeface="Symbol" pitchFamily="18" charset="2"/>
              </a:rPr>
              <a:t> </a:t>
            </a:r>
            <a:r>
              <a:rPr lang="en-US" b="1" dirty="0" smtClean="0">
                <a:sym typeface="Symbol" pitchFamily="18" charset="2"/>
              </a:rPr>
              <a:t>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smtClean="0"/>
              <a:t>19.5    vs.H</a:t>
            </a:r>
            <a:r>
              <a:rPr lang="en-US" baseline="-25000" smtClean="0"/>
              <a:t>a</a:t>
            </a:r>
            <a:r>
              <a:rPr lang="en-US" dirty="0" smtClean="0"/>
              <a:t>: </a:t>
            </a:r>
            <a:r>
              <a:rPr lang="en-US" dirty="0" smtClean="0">
                <a:sym typeface="Symbol" pitchFamily="18" charset="2"/>
              </a:rPr>
              <a:t></a:t>
            </a:r>
            <a:r>
              <a:rPr lang="en-US" dirty="0" smtClean="0"/>
              <a:t> </a:t>
            </a:r>
            <a:r>
              <a:rPr lang="en-US" b="1" dirty="0" smtClean="0"/>
              <a:t>&lt;</a:t>
            </a:r>
            <a:r>
              <a:rPr lang="en-US" dirty="0" smtClean="0"/>
              <a:t> 19.5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3773E565-0D8D-4FB1-B41D-CC49502EAA4A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Summary of Testing a One-Sided</a:t>
            </a:r>
            <a:br>
              <a:rPr lang="en-US" sz="4000" dirty="0" smtClean="0"/>
            </a:br>
            <a:r>
              <a:rPr lang="en-US" sz="4000" dirty="0" smtClean="0"/>
              <a:t>Alternative Using a Test Statistic</a:t>
            </a:r>
            <a:endParaRPr lang="en-US" sz="4000" dirty="0"/>
          </a:p>
        </p:txBody>
      </p:sp>
      <p:sp>
        <p:nvSpPr>
          <p:cNvPr id="520197" name="Content Placeholder 2"/>
          <p:cNvSpPr>
            <a:spLocks noGrp="1"/>
          </p:cNvSpPr>
          <p:nvPr>
            <p:ph idx="1"/>
          </p:nvPr>
        </p:nvSpPr>
        <p:spPr>
          <a:xfrm>
            <a:off x="674688" y="1057275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is known we can use a z test to test H</a:t>
            </a:r>
            <a:r>
              <a:rPr lang="en-US" baseline="-25000" smtClean="0"/>
              <a:t>0</a:t>
            </a:r>
            <a:endParaRPr lang="en-US" smtClean="0"/>
          </a:p>
          <a:p>
            <a:pPr eaLnBrk="1" hangingPunct="1"/>
            <a:r>
              <a:rPr lang="en-US" smtClean="0"/>
              <a:t> We can </a:t>
            </a:r>
            <a:r>
              <a:rPr lang="en-US" b="1" smtClean="0"/>
              <a:t>reject H</a:t>
            </a:r>
            <a:r>
              <a:rPr lang="en-US" b="1" baseline="-25000" smtClean="0"/>
              <a:t>0</a:t>
            </a:r>
            <a:r>
              <a:rPr lang="en-US" b="1" smtClean="0"/>
              <a:t>: </a:t>
            </a:r>
            <a:r>
              <a:rPr lang="en-US" b="1" smtClean="0">
                <a:sym typeface="Symbol" pitchFamily="18" charset="2"/>
              </a:rPr>
              <a:t></a:t>
            </a:r>
            <a:r>
              <a:rPr lang="en-US" b="1" smtClean="0"/>
              <a:t> = </a:t>
            </a:r>
            <a:r>
              <a:rPr lang="en-US" b="1" smtClean="0">
                <a:sym typeface="Symbol" pitchFamily="18" charset="2"/>
              </a:rPr>
              <a:t></a:t>
            </a:r>
            <a:r>
              <a:rPr lang="en-US" b="1" baseline="-25000" smtClean="0"/>
              <a:t>0</a:t>
            </a:r>
            <a:r>
              <a:rPr lang="en-US" b="1" smtClean="0"/>
              <a:t> at the </a:t>
            </a:r>
            <a:r>
              <a:rPr lang="en-US" b="1" smtClean="0">
                <a:sym typeface="Symbol" pitchFamily="18" charset="2"/>
              </a:rPr>
              <a:t> level of significance</a:t>
            </a:r>
            <a:r>
              <a:rPr lang="en-US" smtClean="0">
                <a:sym typeface="Symbol" pitchFamily="18" charset="2"/>
              </a:rPr>
              <a:t> (probability of Type I error equal to )</a:t>
            </a:r>
            <a:r>
              <a:rPr lang="en-US" smtClean="0"/>
              <a:t> if and only if the appropriate </a:t>
            </a:r>
            <a:r>
              <a:rPr lang="en-US" b="1" smtClean="0"/>
              <a:t>rejection point rule</a:t>
            </a:r>
            <a:r>
              <a:rPr lang="en-US" smtClean="0"/>
              <a:t> holds</a:t>
            </a:r>
          </a:p>
          <a:p>
            <a:pPr eaLnBrk="1" hangingPunct="1"/>
            <a:endParaRPr lang="en-US" smtClean="0"/>
          </a:p>
        </p:txBody>
      </p:sp>
      <p:sp>
        <p:nvSpPr>
          <p:cNvPr id="5201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B199A082-0470-4504-8D95-F2036D4FF628}" type="slidenum">
              <a:rPr lang="en-US" smtClean="0">
                <a:latin typeface="Arial" charset="0"/>
                <a:cs typeface="Arial" charset="0"/>
              </a:rPr>
              <a:pPr/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20218" name="Group 26"/>
          <p:cNvGraphicFramePr>
            <a:graphicFrameLocks noGrp="1"/>
          </p:cNvGraphicFramePr>
          <p:nvPr/>
        </p:nvGraphicFramePr>
        <p:xfrm>
          <a:off x="1581150" y="3616325"/>
          <a:ext cx="6096000" cy="1919288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 Statistic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Alternative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Reject 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if: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&gt;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&gt; -</a:t>
                      </a:r>
                      <a:r>
                        <a:rPr kumimoji="0" lang="en-US" sz="18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&lt;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&lt; -</a:t>
                      </a:r>
                      <a:r>
                        <a:rPr kumimoji="0" lang="en-US" sz="1800" b="0" i="1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0195" name="Object 3"/>
          <p:cNvGraphicFramePr>
            <a:graphicFrameLocks noChangeAspect="1"/>
          </p:cNvGraphicFramePr>
          <p:nvPr/>
        </p:nvGraphicFramePr>
        <p:xfrm>
          <a:off x="1965325" y="4548188"/>
          <a:ext cx="1028700" cy="673100"/>
        </p:xfrm>
        <a:graphic>
          <a:graphicData uri="http://schemas.openxmlformats.org/presentationml/2006/ole">
            <p:oleObj spid="_x0000_s520195" name="Equation" r:id="rId3" imgW="660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Summary of Testing a One-Sided </a:t>
            </a:r>
            <a:r>
              <a:rPr lang="en-US" sz="2800" dirty="0" smtClean="0"/>
              <a:t>Alternative Using a p-value</a:t>
            </a:r>
            <a:endParaRPr lang="en-US" dirty="0"/>
          </a:p>
        </p:txBody>
      </p:sp>
      <p:sp>
        <p:nvSpPr>
          <p:cNvPr id="521220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the population variance is known, we can </a:t>
            </a:r>
            <a:r>
              <a:rPr lang="en-US" b="1" smtClean="0"/>
              <a:t>reject </a:t>
            </a:r>
          </a:p>
          <a:p>
            <a:pPr eaLnBrk="1" hangingPunct="1">
              <a:buFontTx/>
              <a:buNone/>
            </a:pPr>
            <a:r>
              <a:rPr lang="en-US" b="1" smtClean="0"/>
              <a:t>	H</a:t>
            </a:r>
            <a:r>
              <a:rPr lang="en-US" b="1" baseline="-25000" smtClean="0"/>
              <a:t>0</a:t>
            </a:r>
            <a:r>
              <a:rPr lang="en-US" b="1" smtClean="0"/>
              <a:t>: </a:t>
            </a:r>
            <a:r>
              <a:rPr lang="en-US" b="1" smtClean="0">
                <a:sym typeface="Symbol" pitchFamily="18" charset="2"/>
              </a:rPr>
              <a:t></a:t>
            </a:r>
            <a:r>
              <a:rPr lang="en-US" b="1" smtClean="0"/>
              <a:t> = </a:t>
            </a:r>
            <a:r>
              <a:rPr lang="en-US" b="1" smtClean="0">
                <a:sym typeface="Symbol" pitchFamily="18" charset="2"/>
              </a:rPr>
              <a:t></a:t>
            </a:r>
            <a:r>
              <a:rPr lang="en-US" b="1" baseline="-25000" smtClean="0"/>
              <a:t>0</a:t>
            </a:r>
            <a:r>
              <a:rPr lang="en-US" b="1" smtClean="0"/>
              <a:t> at the </a:t>
            </a:r>
            <a:r>
              <a:rPr lang="en-US" b="1" smtClean="0">
                <a:sym typeface="Symbol" pitchFamily="18" charset="2"/>
              </a:rPr>
              <a:t> level of significance</a:t>
            </a:r>
            <a:r>
              <a:rPr lang="en-US" smtClean="0">
                <a:sym typeface="Symbol" pitchFamily="18" charset="2"/>
              </a:rPr>
              <a:t> (probability of Type I error equal to )</a:t>
            </a:r>
            <a:r>
              <a:rPr lang="en-US" smtClean="0"/>
              <a:t> if and only if the corresponding p-value is less than the specified </a:t>
            </a:r>
            <a:r>
              <a:rPr lang="en-US" smtClean="0">
                <a:sym typeface="Symbol" pitchFamily="18" charset="2"/>
              </a:rPr>
              <a:t>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212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1BCB4E92-01CD-490F-B09A-65595C551AA5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81150" y="3616325"/>
          <a:ext cx="6096000" cy="192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Statistic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Alternative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Reject 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if: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&gt;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value &lt; </a:t>
                      </a: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&lt;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value &lt; </a:t>
                      </a:r>
                      <a:r>
                        <a:rPr kumimoji="0" lang="en-US" sz="18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521218" name="Object 2"/>
          <p:cNvGraphicFramePr>
            <a:graphicFrameLocks noChangeAspect="1"/>
          </p:cNvGraphicFramePr>
          <p:nvPr/>
        </p:nvGraphicFramePr>
        <p:xfrm>
          <a:off x="2033588" y="4529138"/>
          <a:ext cx="1011237" cy="681037"/>
        </p:xfrm>
        <a:graphic>
          <a:graphicData uri="http://schemas.openxmlformats.org/presentationml/2006/ole">
            <p:oleObj spid="_x0000_s521218" name="Equation" r:id="rId3" imgW="5839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i="1" dirty="0" smtClean="0"/>
              <a:t>Z</a:t>
            </a:r>
            <a:r>
              <a:rPr lang="en-US" sz="3800" dirty="0" smtClean="0"/>
              <a:t> </a:t>
            </a:r>
            <a:r>
              <a:rPr lang="en-US" sz="3800" dirty="0"/>
              <a:t>Tests about a Population Mean</a:t>
            </a:r>
            <a:br>
              <a:rPr lang="en-US" sz="3800" dirty="0"/>
            </a:br>
            <a:r>
              <a:rPr lang="en-US" sz="2400" dirty="0"/>
              <a:t>(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 Known): Two-Sided Alternatives</a:t>
            </a:r>
          </a:p>
        </p:txBody>
      </p:sp>
      <p:sp>
        <p:nvSpPr>
          <p:cNvPr id="556034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Testing a “not equal to” alternative hypothesis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The sampling distribution of all possible sample means is modeled by a normal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Require that the true value of the population standard deviation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 is known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What’s new and different here?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The area corresponding to the significance level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is evenly split into </a:t>
            </a:r>
            <a:r>
              <a:rPr lang="en-US" sz="2600" b="1" smtClean="0"/>
              <a:t>both the right- and left-hand tails of the standard normal curve</a:t>
            </a:r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69578D78-301B-4CB9-8EE3-CE1E7F4B1537}" type="slidenum">
              <a:rPr lang="en-US" smtClean="0">
                <a:latin typeface="Arial" charset="0"/>
                <a:cs typeface="Arial" charset="0"/>
              </a:rPr>
              <a:pPr/>
              <a:t>42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Steps in Testing a “Not Equal To”</a:t>
            </a:r>
            <a:br>
              <a:rPr lang="en-US" sz="4000" dirty="0"/>
            </a:br>
            <a:r>
              <a:rPr lang="en-US" sz="4000" dirty="0"/>
              <a:t>Alternative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buFontTx/>
              <a:buNone/>
              <a:defRPr/>
            </a:pPr>
            <a:r>
              <a:rPr lang="en-US" sz="2700" dirty="0"/>
              <a:t>The steps are as follows: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State the null and alternative hypotheses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Specify the significance level </a:t>
            </a:r>
            <a:r>
              <a:rPr lang="en-US" sz="2700" dirty="0">
                <a:latin typeface="Symbol" pitchFamily="18" charset="2"/>
              </a:rPr>
              <a:t>a</a:t>
            </a:r>
            <a:endParaRPr lang="en-US" sz="2700" dirty="0"/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Select the test statistic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Determine the rejection rule for deciding whether or not to reject H</a:t>
            </a:r>
            <a:r>
              <a:rPr lang="en-US" sz="2700" baseline="-25000" dirty="0"/>
              <a:t>0</a:t>
            </a:r>
            <a:endParaRPr lang="en-US" sz="2700" dirty="0"/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Collect the sample data and calculate the value of the test statistic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Decide whether to reject H</a:t>
            </a:r>
            <a:r>
              <a:rPr lang="en-US" sz="2700" baseline="-25000" dirty="0"/>
              <a:t>0</a:t>
            </a:r>
            <a:r>
              <a:rPr lang="en-US" sz="2700" dirty="0"/>
              <a:t> by using the test statistic and the rejection rule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z="2700" dirty="0"/>
              <a:t>Interpret the statistical results in managerial terms and assess their practical importance</a:t>
            </a:r>
          </a:p>
          <a:p>
            <a:pPr marL="533400" indent="-533400" eaLnBrk="1" hangingPunct="1">
              <a:buFontTx/>
              <a:buAutoNum type="arabicPeriod"/>
              <a:defRPr/>
            </a:pPr>
            <a:endParaRPr lang="en-US" sz="2700" dirty="0"/>
          </a:p>
        </p:txBody>
      </p:sp>
      <p:sp>
        <p:nvSpPr>
          <p:cNvPr id="55705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2444BF72-3531-468B-A9AF-A89CC9B7CA70}" type="slidenum">
              <a:rPr lang="en-US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/>
              <a:t>Steps in Testing a “Not Equal To”</a:t>
            </a:r>
            <a:br>
              <a:rPr lang="en-US" sz="3800" dirty="0"/>
            </a:br>
            <a:r>
              <a:rPr lang="en-US" sz="2400" dirty="0"/>
              <a:t>Alternative in Camshaft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buFontTx/>
              <a:buAutoNum type="arabicPeriod"/>
            </a:pPr>
            <a:r>
              <a:rPr lang="en-US" sz="2900" smtClean="0"/>
              <a:t>State the null and alternative hypotheses</a:t>
            </a:r>
          </a:p>
          <a:p>
            <a:pPr marL="806450" lvl="1" indent="-298450" eaLnBrk="1" hangingPunct="1"/>
            <a:r>
              <a:rPr lang="en-US" sz="2600" smtClean="0"/>
              <a:t>In the camshaft case, H</a:t>
            </a:r>
            <a:r>
              <a:rPr lang="en-US" sz="2600" baseline="-25000" smtClean="0"/>
              <a:t>0</a:t>
            </a:r>
            <a:r>
              <a:rPr lang="en-US" sz="2600" smtClean="0"/>
              <a:t>: </a:t>
            </a:r>
            <a:r>
              <a:rPr lang="en-US" sz="2600" smtClean="0">
                <a:sym typeface="Symbol" pitchFamily="18" charset="2"/>
              </a:rPr>
              <a:t></a:t>
            </a:r>
            <a:r>
              <a:rPr lang="en-US" sz="2600" smtClean="0"/>
              <a:t> </a:t>
            </a:r>
            <a:r>
              <a:rPr lang="en-US" sz="2600" b="1" smtClean="0">
                <a:sym typeface="Symbol" pitchFamily="18" charset="2"/>
              </a:rPr>
              <a:t>=</a:t>
            </a:r>
            <a:r>
              <a:rPr lang="en-US" sz="2600" smtClean="0"/>
              <a:t> 4.5 vs. </a:t>
            </a:r>
          </a:p>
          <a:p>
            <a:pPr marL="806450" lvl="1" indent="-298450" eaLnBrk="1" hangingPunct="1">
              <a:buFontTx/>
              <a:buNone/>
            </a:pPr>
            <a:r>
              <a:rPr lang="en-US" sz="2600" smtClean="0"/>
              <a:t>	H</a:t>
            </a:r>
            <a:r>
              <a:rPr lang="en-US" sz="2600" baseline="-25000" smtClean="0"/>
              <a:t>a</a:t>
            </a:r>
            <a:r>
              <a:rPr lang="en-US" sz="2600" smtClean="0"/>
              <a:t>: </a:t>
            </a:r>
            <a:r>
              <a:rPr lang="en-US" sz="2600" smtClean="0">
                <a:sym typeface="Symbol" pitchFamily="18" charset="2"/>
              </a:rPr>
              <a:t></a:t>
            </a:r>
            <a:r>
              <a:rPr lang="en-US" sz="2600" smtClean="0"/>
              <a:t> </a:t>
            </a:r>
            <a:r>
              <a:rPr lang="en-US" sz="2600" b="1" smtClean="0">
                <a:cs typeface="Times New Roman" pitchFamily="18" charset="0"/>
              </a:rPr>
              <a:t>≠</a:t>
            </a:r>
            <a:r>
              <a:rPr lang="en-US" sz="2600" smtClean="0"/>
              <a:t> 4.5, where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is the mean hardness depth of the camshaft (in mm)</a:t>
            </a:r>
          </a:p>
          <a:p>
            <a:pPr marL="393700" indent="-393700" eaLnBrk="1" hangingPunct="1">
              <a:buFontTx/>
              <a:buAutoNum type="arabicPeriod"/>
            </a:pPr>
            <a:r>
              <a:rPr lang="en-US" sz="2900" smtClean="0"/>
              <a:t>Specify the significance level </a:t>
            </a:r>
            <a:r>
              <a:rPr lang="en-US" sz="2900" smtClean="0">
                <a:latin typeface="Symbol" pitchFamily="18" charset="2"/>
              </a:rPr>
              <a:t>a</a:t>
            </a:r>
            <a:endParaRPr lang="en-US" sz="2900" smtClean="0"/>
          </a:p>
          <a:p>
            <a:pPr marL="806450" lvl="1" indent="-298450" eaLnBrk="1" hangingPunct="1"/>
            <a:r>
              <a:rPr lang="en-US" sz="2600" smtClean="0"/>
              <a:t>In the camshaft case, set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= 0.05</a:t>
            </a:r>
          </a:p>
          <a:p>
            <a:pPr marL="393700" indent="-393700" eaLnBrk="1" hangingPunct="1">
              <a:buFontTx/>
              <a:buAutoNum type="arabicPeriod"/>
            </a:pPr>
            <a:r>
              <a:rPr lang="en-US" sz="2900" smtClean="0"/>
              <a:t>Select the test statistic</a:t>
            </a:r>
          </a:p>
          <a:p>
            <a:pPr marL="806450" lvl="1" indent="-298450" eaLnBrk="1" hangingPunct="1"/>
            <a:r>
              <a:rPr lang="en-US" sz="2600" smtClean="0"/>
              <a:t>In the camshaft case, use the test statistic:</a:t>
            </a:r>
          </a:p>
        </p:txBody>
      </p:sp>
      <p:sp>
        <p:nvSpPr>
          <p:cNvPr id="39117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F5C95B62-0A02-4D69-8EF8-70F6815FEA8A}" type="slidenum">
              <a:rPr lang="en-US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391173" name="Object 5"/>
          <p:cNvGraphicFramePr>
            <a:graphicFrameLocks noChangeAspect="1"/>
          </p:cNvGraphicFramePr>
          <p:nvPr/>
        </p:nvGraphicFramePr>
        <p:xfrm>
          <a:off x="3289300" y="5053013"/>
          <a:ext cx="2439988" cy="838200"/>
        </p:xfrm>
        <a:graphic>
          <a:graphicData uri="http://schemas.openxmlformats.org/presentationml/2006/ole">
            <p:oleObj spid="_x0000_s391173" name="Equation" r:id="rId3" imgW="1257120" imgH="431640" progId="Equation.3">
              <p:embed/>
            </p:oleObj>
          </a:graphicData>
        </a:graphic>
      </p:graphicFrame>
      <p:sp>
        <p:nvSpPr>
          <p:cNvPr id="391177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Steps in Testing a “Not Equal To”</a:t>
            </a:r>
            <a:br>
              <a:rPr lang="en-US" sz="3600" dirty="0"/>
            </a:br>
            <a:r>
              <a:rPr lang="en-US" sz="2400" dirty="0"/>
              <a:t>Alternative in Camshaft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495300" indent="-495300" eaLnBrk="1" hangingPunct="1">
              <a:buFontTx/>
              <a:buAutoNum type="arabicPeriod" startAt="3"/>
            </a:pPr>
            <a:r>
              <a:rPr lang="en-US" sz="2600" smtClean="0"/>
              <a:t>Continued</a:t>
            </a:r>
          </a:p>
          <a:p>
            <a:pPr marL="965200" lvl="1" indent="-457200" eaLnBrk="1" hangingPunct="1"/>
            <a:r>
              <a:rPr lang="en-US" sz="2400" smtClean="0"/>
              <a:t>A positive value of this test statistic results from a sample mean that is greater than 4.5 mm</a:t>
            </a:r>
          </a:p>
          <a:p>
            <a:pPr marL="1295400" lvl="2" indent="-381000" eaLnBrk="1" hangingPunct="1"/>
            <a:r>
              <a:rPr lang="en-US" sz="2200" smtClean="0"/>
              <a:t>Which provides evidence against H</a:t>
            </a:r>
            <a:r>
              <a:rPr lang="en-US" sz="2200" baseline="-25000" smtClean="0"/>
              <a:t>0</a:t>
            </a:r>
            <a:r>
              <a:rPr lang="en-US" sz="2200" smtClean="0"/>
              <a:t> and for H</a:t>
            </a:r>
            <a:r>
              <a:rPr lang="en-US" sz="2200" baseline="-25000" smtClean="0"/>
              <a:t>a</a:t>
            </a:r>
            <a:endParaRPr lang="en-US" sz="2200" smtClean="0"/>
          </a:p>
          <a:p>
            <a:pPr marL="965200" lvl="1" indent="-457200" eaLnBrk="1" hangingPunct="1"/>
            <a:r>
              <a:rPr lang="en-US" sz="2400" smtClean="0"/>
              <a:t>A negative value of this this test statistic results from a sample mean that is less than 4.5 mm</a:t>
            </a:r>
          </a:p>
          <a:p>
            <a:pPr marL="1295400" lvl="2" indent="-381000" eaLnBrk="1" hangingPunct="1"/>
            <a:r>
              <a:rPr lang="en-US" sz="2200" smtClean="0"/>
              <a:t>Which also provides evidence against H</a:t>
            </a:r>
            <a:r>
              <a:rPr lang="en-US" sz="2200" baseline="-25000" smtClean="0"/>
              <a:t>0</a:t>
            </a:r>
            <a:r>
              <a:rPr lang="en-US" sz="2200" smtClean="0"/>
              <a:t> and for H</a:t>
            </a:r>
            <a:r>
              <a:rPr lang="en-US" sz="2200" baseline="-25000" smtClean="0"/>
              <a:t>a</a:t>
            </a:r>
            <a:endParaRPr lang="en-US" sz="2200" smtClean="0"/>
          </a:p>
          <a:p>
            <a:pPr marL="965200" lvl="1" indent="-457200" eaLnBrk="1" hangingPunct="1"/>
            <a:r>
              <a:rPr lang="en-US" sz="2400" smtClean="0"/>
              <a:t>A very small value close to 0 (either very slightly positive or very slightly negative) of this this test statistic results from a sample mean that is nearly 4.5 mm</a:t>
            </a:r>
          </a:p>
          <a:p>
            <a:pPr marL="1295400" lvl="2" indent="-381000" eaLnBrk="1" hangingPunct="1"/>
            <a:r>
              <a:rPr lang="en-US" sz="2200" smtClean="0"/>
              <a:t>Which provides evidence in favor of H</a:t>
            </a:r>
            <a:r>
              <a:rPr lang="en-US" sz="2200" baseline="-25000" smtClean="0"/>
              <a:t>0</a:t>
            </a:r>
            <a:r>
              <a:rPr lang="en-US" sz="2200" smtClean="0"/>
              <a:t> and against H</a:t>
            </a:r>
            <a:r>
              <a:rPr lang="en-US" sz="2200" baseline="-25000" smtClean="0"/>
              <a:t>a</a:t>
            </a:r>
            <a:endParaRPr lang="en-US" sz="2200" smtClean="0"/>
          </a:p>
        </p:txBody>
      </p:sp>
      <p:sp>
        <p:nvSpPr>
          <p:cNvPr id="5591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6CE4D53C-8681-406D-A113-B6FE7714D880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9108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“Not Equal To”</a:t>
            </a:r>
            <a:br>
              <a:rPr lang="en-US" sz="3600" dirty="0"/>
            </a:br>
            <a:r>
              <a:rPr lang="en-US" sz="2400" dirty="0"/>
              <a:t>Alternative in Camshaft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lnSpc>
                <a:spcPct val="95000"/>
              </a:lnSpc>
              <a:spcBef>
                <a:spcPct val="15000"/>
              </a:spcBef>
              <a:buFontTx/>
              <a:buAutoNum type="arabicPeriod" startAt="4"/>
            </a:pPr>
            <a:r>
              <a:rPr lang="en-US" sz="3000" smtClean="0"/>
              <a:t>Determine the rejection rule for deciding whether or not to reject H</a:t>
            </a:r>
            <a:r>
              <a:rPr lang="en-US" sz="3000" baseline="-25000" smtClean="0"/>
              <a:t>0</a:t>
            </a:r>
            <a:endParaRPr lang="en-US" sz="3000" smtClean="0"/>
          </a:p>
          <a:p>
            <a:pPr marL="806450" lvl="1" indent="-298450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600" smtClean="0"/>
              <a:t>To decide how different the test statistic must be from zero (positive or negative) to reject H</a:t>
            </a:r>
            <a:r>
              <a:rPr lang="en-US" sz="2600" baseline="-25000" smtClean="0"/>
              <a:t>0</a:t>
            </a:r>
            <a:r>
              <a:rPr lang="en-US" sz="2600" smtClean="0"/>
              <a:t> in favor of H</a:t>
            </a:r>
            <a:r>
              <a:rPr lang="en-US" sz="2600" baseline="-25000" smtClean="0"/>
              <a:t>a</a:t>
            </a:r>
            <a:r>
              <a:rPr lang="en-US" sz="2600" smtClean="0"/>
              <a:t> by setting the probability of a Type I error to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, do the following:</a:t>
            </a:r>
          </a:p>
          <a:p>
            <a:pPr marL="1206500" lvl="2" indent="-298450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600" smtClean="0"/>
              <a:t>Divide the value of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in half to get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/2.  This tail probability will be distributed in each tail of the standard normal curve (a two-tailed test), with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/2 in the left tail and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/2 in the right tail</a:t>
            </a:r>
          </a:p>
        </p:txBody>
      </p:sp>
      <p:sp>
        <p:nvSpPr>
          <p:cNvPr id="560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02591339-737B-4B9B-BA46-0C9745A698FB}" type="slidenum">
              <a:rPr lang="en-US" smtClean="0">
                <a:latin typeface="Arial" charset="0"/>
                <a:cs typeface="Arial" charset="0"/>
              </a:rPr>
              <a:pPr/>
              <a:t>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013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“Not Equal To”</a:t>
            </a:r>
            <a:br>
              <a:rPr lang="en-US" sz="3600" dirty="0"/>
            </a:br>
            <a:r>
              <a:rPr lang="en-US" sz="2400" dirty="0"/>
              <a:t>Alternative in Camshaft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lnSpc>
                <a:spcPct val="95000"/>
              </a:lnSpc>
              <a:spcBef>
                <a:spcPct val="15000"/>
              </a:spcBef>
              <a:buFontTx/>
              <a:buAutoNum type="arabicPeriod" startAt="4"/>
            </a:pPr>
            <a:r>
              <a:rPr lang="en-US" sz="3000" smtClean="0"/>
              <a:t>Continued</a:t>
            </a:r>
          </a:p>
          <a:p>
            <a:pPr marL="806450" lvl="1" indent="-298450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sz="2600" smtClean="0"/>
              <a:t>Use the normal table to find the rejection points </a:t>
            </a:r>
            <a:r>
              <a:rPr lang="en-US" sz="2600" i="1" smtClean="0"/>
              <a:t>z</a:t>
            </a:r>
            <a:r>
              <a:rPr lang="en-US" sz="2600" baseline="-25000" smtClean="0">
                <a:latin typeface="Symbol" pitchFamily="18" charset="2"/>
              </a:rPr>
              <a:t>a/2</a:t>
            </a:r>
            <a:r>
              <a:rPr lang="en-US" sz="2600" smtClean="0"/>
              <a:t> and –</a:t>
            </a:r>
            <a:r>
              <a:rPr lang="en-US" sz="2600" i="1" smtClean="0"/>
              <a:t>z</a:t>
            </a:r>
            <a:r>
              <a:rPr lang="en-US" sz="2600" baseline="-25000" smtClean="0">
                <a:latin typeface="Symbol" pitchFamily="18" charset="2"/>
              </a:rPr>
              <a:t>a/2</a:t>
            </a:r>
          </a:p>
          <a:p>
            <a:pPr marL="806450" lvl="1" indent="-298450" eaLnBrk="1" hangingPunct="1">
              <a:lnSpc>
                <a:spcPct val="95000"/>
              </a:lnSpc>
              <a:spcBef>
                <a:spcPct val="15000"/>
              </a:spcBef>
            </a:pPr>
            <a:endParaRPr lang="en-US" sz="2600" smtClean="0"/>
          </a:p>
          <a:p>
            <a:pPr marL="1147763" lvl="2" indent="-227013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i="1" smtClean="0"/>
              <a:t>z</a:t>
            </a:r>
            <a:r>
              <a:rPr lang="en-US" baseline="-25000" smtClean="0">
                <a:latin typeface="Symbol" pitchFamily="18" charset="2"/>
              </a:rPr>
              <a:t>a/2</a:t>
            </a:r>
            <a:r>
              <a:rPr lang="en-US" smtClean="0"/>
              <a:t> is the point on the horizontal axis under the standard normal curve that gives a right-hand tail area equal to </a:t>
            </a:r>
            <a:r>
              <a:rPr lang="en-US" smtClean="0">
                <a:latin typeface="Symbol" pitchFamily="18" charset="2"/>
              </a:rPr>
              <a:t>a/2</a:t>
            </a:r>
            <a:endParaRPr lang="en-US" smtClean="0"/>
          </a:p>
          <a:p>
            <a:pPr marL="1147763" lvl="2" indent="-227013" eaLnBrk="1" hangingPunct="1">
              <a:lnSpc>
                <a:spcPct val="95000"/>
              </a:lnSpc>
              <a:spcBef>
                <a:spcPct val="15000"/>
              </a:spcBef>
            </a:pPr>
            <a:r>
              <a:rPr lang="en-US" i="1" smtClean="0">
                <a:cs typeface="Times New Roman" pitchFamily="18" charset="0"/>
              </a:rPr>
              <a:t>–</a:t>
            </a:r>
            <a:r>
              <a:rPr lang="en-US" i="1" smtClean="0"/>
              <a:t>z</a:t>
            </a:r>
            <a:r>
              <a:rPr lang="en-US" baseline="-25000" smtClean="0">
                <a:latin typeface="Symbol" pitchFamily="18" charset="2"/>
              </a:rPr>
              <a:t>a/2</a:t>
            </a:r>
            <a:r>
              <a:rPr lang="en-US" smtClean="0"/>
              <a:t> is the point on the horizontal axis under the standard normal curve that gives a left-hand tail area equal to </a:t>
            </a:r>
            <a:r>
              <a:rPr lang="en-US" smtClean="0">
                <a:latin typeface="Symbol" pitchFamily="18" charset="2"/>
              </a:rPr>
              <a:t>a/2</a:t>
            </a:r>
            <a:endParaRPr lang="en-US" b="1" smtClean="0"/>
          </a:p>
        </p:txBody>
      </p:sp>
      <p:sp>
        <p:nvSpPr>
          <p:cNvPr id="5611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14A5E93A-D77D-4DE2-BC6E-5F925CF35DA3}" type="slidenum">
              <a:rPr lang="en-US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115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“Not Equal To”</a:t>
            </a:r>
            <a:br>
              <a:rPr lang="en-US" sz="3600" dirty="0"/>
            </a:br>
            <a:r>
              <a:rPr lang="en-US" sz="2400" dirty="0"/>
              <a:t>Alternative in Camshaft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419100" indent="-419100" eaLnBrk="1" hangingPunct="1">
              <a:spcBef>
                <a:spcPct val="15000"/>
              </a:spcBef>
              <a:buFontTx/>
              <a:buAutoNum type="arabicPeriod" startAt="4"/>
            </a:pPr>
            <a:r>
              <a:rPr lang="en-US" sz="2600" smtClean="0"/>
              <a:t>Continued</a:t>
            </a:r>
          </a:p>
          <a:p>
            <a:pPr marL="831850" lvl="1" indent="-323850" eaLnBrk="1" hangingPunct="1">
              <a:spcBef>
                <a:spcPct val="15000"/>
              </a:spcBef>
            </a:pPr>
            <a:r>
              <a:rPr lang="en-US" sz="2400" smtClean="0"/>
              <a:t>Because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 = 0.05 in the camshaft case, </a:t>
            </a:r>
            <a:r>
              <a:rPr lang="en-US" sz="2400" smtClean="0">
                <a:latin typeface="Symbol" pitchFamily="18" charset="2"/>
              </a:rPr>
              <a:t>a</a:t>
            </a:r>
            <a:r>
              <a:rPr lang="en-US" sz="2400" smtClean="0"/>
              <a:t>/2=0.025</a:t>
            </a:r>
          </a:p>
          <a:p>
            <a:pPr marL="1201738" lvl="2" indent="-255588" eaLnBrk="1" hangingPunct="1">
              <a:spcBef>
                <a:spcPct val="15000"/>
              </a:spcBef>
            </a:pPr>
            <a:r>
              <a:rPr lang="en-US" sz="2200" smtClean="0"/>
              <a:t>The area under the standard normal to the right of the mean is 0.5 – 0.025 = 0.475</a:t>
            </a:r>
          </a:p>
          <a:p>
            <a:pPr marL="1201738" lvl="2" indent="-255588" eaLnBrk="1" hangingPunct="1">
              <a:spcBef>
                <a:spcPct val="15000"/>
              </a:spcBef>
            </a:pPr>
            <a:r>
              <a:rPr lang="en-US" sz="2200" smtClean="0"/>
              <a:t>From Table A.3, the area is 0.475 for z = 1.96</a:t>
            </a:r>
          </a:p>
          <a:p>
            <a:pPr marL="831850" lvl="1" indent="-323850" eaLnBrk="1" hangingPunct="1">
              <a:spcBef>
                <a:spcPct val="15000"/>
              </a:spcBef>
            </a:pPr>
            <a:r>
              <a:rPr lang="en-US" sz="2400" smtClean="0"/>
              <a:t>The rejection points are</a:t>
            </a:r>
          </a:p>
          <a:p>
            <a:pPr marL="831850" lvl="1" indent="-323850" algn="ctr" eaLnBrk="1" hangingPunct="1">
              <a:spcBef>
                <a:spcPct val="15000"/>
              </a:spcBef>
              <a:buFontTx/>
              <a:buNone/>
            </a:pP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smtClean="0"/>
              <a:t> = </a:t>
            </a:r>
            <a:r>
              <a:rPr lang="en-US" sz="2400" i="1" smtClean="0"/>
              <a:t>z</a:t>
            </a:r>
            <a:r>
              <a:rPr lang="en-US" sz="2400" baseline="-25000" smtClean="0"/>
              <a:t>0.025</a:t>
            </a:r>
            <a:r>
              <a:rPr lang="en-US" sz="2400" smtClean="0"/>
              <a:t> = 1.96   OR   </a:t>
            </a:r>
            <a:r>
              <a:rPr lang="en-US" sz="2400" smtClean="0">
                <a:cs typeface="Times New Roman" pitchFamily="18" charset="0"/>
              </a:rPr>
              <a:t>–</a:t>
            </a: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smtClean="0"/>
              <a:t> = </a:t>
            </a:r>
            <a:r>
              <a:rPr lang="en-US" sz="2400" smtClean="0">
                <a:cs typeface="Times New Roman" pitchFamily="18" charset="0"/>
              </a:rPr>
              <a:t>–</a:t>
            </a:r>
            <a:r>
              <a:rPr lang="en-US" sz="2400" smtClean="0"/>
              <a:t> </a:t>
            </a:r>
            <a:r>
              <a:rPr lang="en-US" sz="2400" i="1" smtClean="0"/>
              <a:t>z</a:t>
            </a:r>
            <a:r>
              <a:rPr lang="en-US" sz="2400" baseline="-25000" smtClean="0"/>
              <a:t>0.025</a:t>
            </a:r>
            <a:r>
              <a:rPr lang="en-US" sz="2400" smtClean="0"/>
              <a:t> = </a:t>
            </a:r>
            <a:r>
              <a:rPr lang="en-US" sz="2400" smtClean="0">
                <a:cs typeface="Times New Roman" pitchFamily="18" charset="0"/>
              </a:rPr>
              <a:t>–</a:t>
            </a:r>
            <a:r>
              <a:rPr lang="en-US" sz="2400" smtClean="0"/>
              <a:t> 1.96</a:t>
            </a:r>
          </a:p>
          <a:p>
            <a:pPr marL="831850" lvl="1" indent="-323850" eaLnBrk="1" hangingPunct="1">
              <a:spcBef>
                <a:spcPct val="15000"/>
              </a:spcBef>
            </a:pPr>
            <a:r>
              <a:rPr lang="en-US" sz="2400" smtClean="0"/>
              <a:t>Reject H</a:t>
            </a:r>
            <a:r>
              <a:rPr lang="en-US" sz="2400" baseline="-25000" smtClean="0"/>
              <a:t>0</a:t>
            </a:r>
            <a:r>
              <a:rPr lang="en-US" sz="2400" smtClean="0"/>
              <a:t> in </a:t>
            </a:r>
            <a:r>
              <a:rPr lang="en-CA" sz="2400" smtClean="0"/>
              <a:t>favour</a:t>
            </a:r>
            <a:r>
              <a:rPr lang="en-US" sz="2400" smtClean="0"/>
              <a:t> of H</a:t>
            </a:r>
            <a:r>
              <a:rPr lang="en-US" sz="2400" baseline="-25000" smtClean="0"/>
              <a:t>a</a:t>
            </a:r>
            <a:r>
              <a:rPr lang="en-US" sz="2400" smtClean="0"/>
              <a:t> if the test statistic </a:t>
            </a:r>
            <a:r>
              <a:rPr lang="en-US" sz="2400" i="1" smtClean="0"/>
              <a:t>z</a:t>
            </a:r>
            <a:r>
              <a:rPr lang="en-US" sz="2400" smtClean="0"/>
              <a:t> satisfies either:</a:t>
            </a:r>
          </a:p>
          <a:p>
            <a:pPr marL="1917700" lvl="3" indent="-514350" eaLnBrk="1" hangingPunct="1">
              <a:spcBef>
                <a:spcPct val="15000"/>
              </a:spcBef>
              <a:buFont typeface="Calibri" pitchFamily="34" charset="0"/>
              <a:buAutoNum type="arabicPeriod"/>
            </a:pPr>
            <a:r>
              <a:rPr lang="en-US" sz="2400" smtClean="0"/>
              <a:t> </a:t>
            </a:r>
            <a:r>
              <a:rPr lang="en-US" sz="2400" i="1" smtClean="0"/>
              <a:t>z</a:t>
            </a:r>
            <a:r>
              <a:rPr lang="en-US" sz="2400" smtClean="0"/>
              <a:t> greater than the rejection point </a:t>
            </a: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a/2</a:t>
            </a:r>
            <a:r>
              <a:rPr lang="en-US" sz="2400" smtClean="0"/>
              <a:t>   </a:t>
            </a:r>
            <a:r>
              <a:rPr lang="en-US" sz="2400" i="1" smtClean="0"/>
              <a:t>or</a:t>
            </a:r>
            <a:endParaRPr lang="en-US" sz="2200" i="1" smtClean="0"/>
          </a:p>
          <a:p>
            <a:pPr marL="1917700" lvl="3" indent="-514350" eaLnBrk="1" hangingPunct="1">
              <a:spcBef>
                <a:spcPct val="15000"/>
              </a:spcBef>
              <a:buFont typeface="Calibri" pitchFamily="34" charset="0"/>
              <a:buAutoNum type="arabicPeriod"/>
            </a:pPr>
            <a:r>
              <a:rPr lang="en-US" sz="2400" smtClean="0">
                <a:cs typeface="Times New Roman" pitchFamily="18" charset="0"/>
              </a:rPr>
              <a:t>–</a:t>
            </a:r>
            <a:r>
              <a:rPr lang="en-US" sz="2400" i="1" smtClean="0">
                <a:cs typeface="Times New Roman" pitchFamily="18" charset="0"/>
              </a:rPr>
              <a:t>z</a:t>
            </a:r>
            <a:r>
              <a:rPr lang="en-US" sz="2400" smtClean="0"/>
              <a:t> less than the rejection point </a:t>
            </a:r>
            <a:r>
              <a:rPr lang="en-US" sz="2400" smtClean="0">
                <a:cs typeface="Times New Roman" pitchFamily="18" charset="0"/>
              </a:rPr>
              <a:t>–</a:t>
            </a:r>
            <a:r>
              <a:rPr lang="en-US" sz="2400" i="1" smtClean="0"/>
              <a:t>z</a:t>
            </a:r>
            <a:r>
              <a:rPr lang="en-US" sz="2400" baseline="-25000" smtClean="0">
                <a:latin typeface="Symbol" pitchFamily="18" charset="2"/>
              </a:rPr>
              <a:t>a/2</a:t>
            </a:r>
            <a:endParaRPr lang="en-US" sz="2400" smtClean="0"/>
          </a:p>
          <a:p>
            <a:pPr marL="2116138" lvl="4" indent="-255588" eaLnBrk="1" hangingPunct="1">
              <a:spcBef>
                <a:spcPct val="15000"/>
              </a:spcBef>
            </a:pPr>
            <a:r>
              <a:rPr lang="en-US" smtClean="0"/>
              <a:t>This is the rejection rule</a:t>
            </a:r>
          </a:p>
        </p:txBody>
      </p:sp>
      <p:sp>
        <p:nvSpPr>
          <p:cNvPr id="56217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0F3EFEBF-3763-4434-872F-5427E7AEA540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218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Steps in Testing a “Not Equal To”</a:t>
            </a:r>
            <a:br>
              <a:rPr lang="en-US" dirty="0" smtClean="0"/>
            </a:br>
            <a:r>
              <a:rPr lang="en-US" sz="3200" dirty="0" smtClean="0"/>
              <a:t>Alternative in Camshaft Case</a:t>
            </a:r>
            <a:endParaRPr lang="en-US" dirty="0"/>
          </a:p>
        </p:txBody>
      </p:sp>
      <p:pic>
        <p:nvPicPr>
          <p:cNvPr id="563202" name="Content Placeholder 4" descr="figure 8.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6588" y="1392238"/>
            <a:ext cx="7924800" cy="4759325"/>
          </a:xfrm>
        </p:spPr>
      </p:pic>
      <p:sp>
        <p:nvSpPr>
          <p:cNvPr id="5632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43AFD048-A4A8-4E24-A0C0-36895F7D4DC7}" type="slidenum">
              <a:rPr lang="en-US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3204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 8.2: Camshaft Case </a:t>
            </a:r>
            <a:br>
              <a:rPr lang="en-US" dirty="0" smtClean="0"/>
            </a:br>
            <a:r>
              <a:rPr lang="en-US" sz="2700" dirty="0" smtClean="0"/>
              <a:t>Types of Hypotheses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401638" indent="-401638" eaLnBrk="1" hangingPunct="1">
              <a:spcBef>
                <a:spcPct val="50000"/>
              </a:spcBef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An important quality characteristic is the case hardness depth, in millimeters (mm), of the engine camshaft (read case 8.2)</a:t>
            </a:r>
          </a:p>
          <a:p>
            <a:pPr marL="401638" indent="-401638" eaLnBrk="1" hangingPunct="1">
              <a:spcBef>
                <a:spcPct val="50000"/>
              </a:spcBef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The optimal target value is 4.5 mm</a:t>
            </a:r>
          </a:p>
          <a:p>
            <a:pPr marL="801688" lvl="1" indent="-401638" eaLnBrk="1" hangingPunct="1">
              <a:spcBef>
                <a:spcPct val="50000"/>
              </a:spcBef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sz="1600" dirty="0" smtClean="0"/>
              <a:t>Take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 = 4.5 mm</a:t>
            </a:r>
          </a:p>
          <a:p>
            <a:pPr marL="401638" indent="-401638" eaLnBrk="1" hangingPunct="1">
              <a:spcBef>
                <a:spcPct val="50000"/>
              </a:spcBef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sz="2400" dirty="0" smtClean="0"/>
              <a:t>Test whether the case hardness is 4.5 mm on average (the null) or not (the alternative)</a:t>
            </a:r>
          </a:p>
          <a:p>
            <a:pPr marL="801688" lvl="1" indent="-401638" eaLnBrk="1" hangingPunct="1">
              <a:spcBef>
                <a:spcPct val="50000"/>
              </a:spcBef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b="1" dirty="0" smtClean="0"/>
              <a:t>Two-Sided, “Not Equal To” Alternative</a:t>
            </a:r>
          </a:p>
          <a:p>
            <a:pPr marL="801688" lvl="1" indent="-401638" eaLnBrk="1" hangingPunct="1">
              <a:spcBef>
                <a:spcPct val="50000"/>
              </a:spcBef>
              <a:tabLst>
                <a:tab pos="1262063" algn="l"/>
                <a:tab pos="3895725" algn="l"/>
                <a:tab pos="7315200" algn="r"/>
              </a:tabLst>
              <a:defRPr/>
            </a:pPr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: </a:t>
            </a:r>
            <a:r>
              <a:rPr lang="en-US" dirty="0" smtClean="0">
                <a:sym typeface="Symbol" pitchFamily="18" charset="2"/>
              </a:rPr>
              <a:t></a:t>
            </a:r>
            <a:r>
              <a:rPr lang="en-US" dirty="0" smtClean="0"/>
              <a:t> = 4.5   vs.   H</a:t>
            </a:r>
            <a:r>
              <a:rPr lang="en-US" baseline="-25000" dirty="0" smtClean="0"/>
              <a:t>a</a:t>
            </a:r>
            <a:r>
              <a:rPr lang="en-US" dirty="0" smtClean="0"/>
              <a:t>: </a:t>
            </a:r>
            <a:r>
              <a:rPr lang="en-US" dirty="0" smtClean="0">
                <a:sym typeface="Symbol" pitchFamily="18" charset="2"/>
              </a:rPr>
              <a:t></a:t>
            </a:r>
            <a:r>
              <a:rPr lang="en-US" dirty="0" smtClean="0"/>
              <a:t> </a:t>
            </a:r>
            <a:r>
              <a:rPr lang="en-US" b="1" dirty="0" smtClean="0">
                <a:sym typeface="Symbol" pitchFamily="18" charset="2"/>
              </a:rPr>
              <a:t></a:t>
            </a:r>
            <a:r>
              <a:rPr lang="en-US" dirty="0" smtClean="0"/>
              <a:t> 4.5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C51DFA9F-F1E3-45C1-8468-8C7D4E29FA5B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“Not Equal To”</a:t>
            </a:r>
            <a:br>
              <a:rPr lang="en-US" sz="3600" dirty="0"/>
            </a:br>
            <a:r>
              <a:rPr lang="en-US" sz="2400" dirty="0"/>
              <a:t>Alternative in Camshaft Case #6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419100" indent="-419100" eaLnBrk="1" hangingPunct="1">
              <a:buFontTx/>
              <a:buAutoNum type="arabicPeriod" startAt="5"/>
            </a:pPr>
            <a:r>
              <a:rPr lang="en-US" sz="2900" smtClean="0"/>
              <a:t>Collect the sample data and calculate the value of the test statistic</a:t>
            </a:r>
          </a:p>
          <a:p>
            <a:pPr marL="889000" lvl="1" indent="-381000" eaLnBrk="1" hangingPunct="1"/>
            <a:r>
              <a:rPr lang="en-US" sz="2600" smtClean="0"/>
              <a:t>In the camshaft case, assume that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 is known and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 = 0.47 mm</a:t>
            </a:r>
          </a:p>
          <a:p>
            <a:pPr marL="889000" lvl="1" indent="-381000" eaLnBrk="1" hangingPunct="1"/>
            <a:r>
              <a:rPr lang="en-US" sz="2600" smtClean="0"/>
              <a:t>For a sample of </a:t>
            </a:r>
            <a:r>
              <a:rPr lang="en-US" sz="2600" i="1" smtClean="0"/>
              <a:t>n</a:t>
            </a:r>
            <a:r>
              <a:rPr lang="en-US" sz="2600" smtClean="0"/>
              <a:t> = 40, x-bar = 4.26 mm</a:t>
            </a:r>
          </a:p>
          <a:p>
            <a:pPr marL="889000" lvl="1" indent="-381000" eaLnBrk="1" hangingPunct="1"/>
            <a:r>
              <a:rPr lang="en-US" sz="2600" smtClean="0"/>
              <a:t>Then</a:t>
            </a:r>
          </a:p>
          <a:p>
            <a:pPr marL="889000" lvl="1" indent="-381000" eaLnBrk="1" hangingPunct="1"/>
            <a:endParaRPr lang="en-US" smtClean="0"/>
          </a:p>
        </p:txBody>
      </p:sp>
      <p:sp>
        <p:nvSpPr>
          <p:cNvPr id="39732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9809A0FA-006A-429A-A2DE-8A3FB7BA10E9}" type="slidenum">
              <a:rPr lang="en-US" smtClean="0">
                <a:latin typeface="Arial" charset="0"/>
                <a:cs typeface="Arial" charset="0"/>
              </a:rPr>
              <a:pPr/>
              <a:t>50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397318" name="Object 6"/>
          <p:cNvGraphicFramePr>
            <a:graphicFrameLocks noChangeAspect="1"/>
          </p:cNvGraphicFramePr>
          <p:nvPr/>
        </p:nvGraphicFramePr>
        <p:xfrm>
          <a:off x="2447925" y="4194175"/>
          <a:ext cx="4086225" cy="952500"/>
        </p:xfrm>
        <a:graphic>
          <a:graphicData uri="http://schemas.openxmlformats.org/presentationml/2006/ole">
            <p:oleObj spid="_x0000_s397318" name="Equation" r:id="rId3" imgW="1688760" imgH="393480" progId="Equation.3">
              <p:embed/>
            </p:oleObj>
          </a:graphicData>
        </a:graphic>
      </p:graphicFrame>
      <p:sp>
        <p:nvSpPr>
          <p:cNvPr id="397322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“Not Equal To”</a:t>
            </a:r>
            <a:br>
              <a:rPr lang="en-US" sz="3600" dirty="0"/>
            </a:br>
            <a:r>
              <a:rPr lang="en-US" sz="2400" dirty="0"/>
              <a:t>Alternative in Camshaft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buFontTx/>
              <a:buAutoNum type="arabicPeriod" startAt="6"/>
            </a:pPr>
            <a:r>
              <a:rPr lang="en-US" sz="3000" smtClean="0"/>
              <a:t>Decide whether to reject H</a:t>
            </a:r>
            <a:r>
              <a:rPr lang="en-US" sz="3000" baseline="-25000" smtClean="0"/>
              <a:t>0</a:t>
            </a:r>
            <a:r>
              <a:rPr lang="en-US" sz="3000" smtClean="0"/>
              <a:t> by using the test statistic and the rejection rule</a:t>
            </a:r>
          </a:p>
          <a:p>
            <a:pPr marL="806450" lvl="1" indent="-298450" eaLnBrk="1" hangingPunct="1"/>
            <a:r>
              <a:rPr lang="en-US" sz="2600" smtClean="0"/>
              <a:t>Compare the value of the test statistic to the rejection point according to the rejection rule</a:t>
            </a:r>
          </a:p>
          <a:p>
            <a:pPr marL="806450" lvl="1" indent="-298450" eaLnBrk="1" hangingPunct="1"/>
            <a:r>
              <a:rPr lang="en-US" sz="2600" smtClean="0"/>
              <a:t>In the camshaft case, </a:t>
            </a:r>
            <a:r>
              <a:rPr lang="en-US" sz="2600" i="1" smtClean="0"/>
              <a:t>z</a:t>
            </a:r>
            <a:r>
              <a:rPr lang="en-US" sz="2600" smtClean="0"/>
              <a:t> = </a:t>
            </a:r>
            <a:r>
              <a:rPr lang="en-US" sz="3000" smtClean="0">
                <a:cs typeface="Times New Roman" pitchFamily="18" charset="0"/>
              </a:rPr>
              <a:t>–</a:t>
            </a:r>
            <a:r>
              <a:rPr lang="en-US" sz="2600" smtClean="0"/>
              <a:t>3.02 is </a:t>
            </a:r>
            <a:r>
              <a:rPr lang="en-US" sz="2600" b="1" smtClean="0"/>
              <a:t>less than  </a:t>
            </a:r>
            <a:r>
              <a:rPr lang="en-US" sz="2600" smtClean="0"/>
              <a:t>            </a:t>
            </a:r>
            <a:r>
              <a:rPr lang="en-US" sz="3000" smtClean="0">
                <a:cs typeface="Times New Roman" pitchFamily="18" charset="0"/>
              </a:rPr>
              <a:t>–</a:t>
            </a:r>
            <a:r>
              <a:rPr lang="en-US" sz="2600" smtClean="0"/>
              <a:t> </a:t>
            </a:r>
            <a:r>
              <a:rPr lang="en-US" sz="2600" i="1" smtClean="0"/>
              <a:t>z</a:t>
            </a:r>
            <a:r>
              <a:rPr lang="en-US" sz="2600" baseline="-25000" smtClean="0"/>
              <a:t>0.025</a:t>
            </a:r>
            <a:r>
              <a:rPr lang="en-US" sz="2600" smtClean="0"/>
              <a:t> = </a:t>
            </a:r>
            <a:r>
              <a:rPr lang="en-US" sz="2600" smtClean="0">
                <a:cs typeface="Times New Roman" pitchFamily="18" charset="0"/>
              </a:rPr>
              <a:t>–1.96</a:t>
            </a:r>
            <a:endParaRPr lang="en-US" sz="2600" smtClean="0"/>
          </a:p>
          <a:p>
            <a:pPr marL="806450" lvl="1" indent="-298450" eaLnBrk="1" hangingPunct="1"/>
            <a:r>
              <a:rPr lang="en-US" sz="2600" smtClean="0"/>
              <a:t>Therefore we must reject H</a:t>
            </a:r>
            <a:r>
              <a:rPr lang="en-US" sz="2600" baseline="-25000" smtClean="0"/>
              <a:t>0</a:t>
            </a:r>
            <a:r>
              <a:rPr lang="en-US" sz="2600" smtClean="0"/>
              <a:t>: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</a:t>
            </a:r>
            <a:r>
              <a:rPr lang="en-US" sz="2600" smtClean="0">
                <a:cs typeface="Times New Roman" pitchFamily="18" charset="0"/>
              </a:rPr>
              <a:t>=</a:t>
            </a:r>
            <a:r>
              <a:rPr lang="en-US" sz="2600" smtClean="0"/>
              <a:t> 4.5 in favor of    H</a:t>
            </a:r>
            <a:r>
              <a:rPr lang="en-US" sz="2600" baseline="-25000" smtClean="0"/>
              <a:t>a</a:t>
            </a:r>
            <a:r>
              <a:rPr lang="en-US" sz="2600" smtClean="0"/>
              <a:t>: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</a:t>
            </a:r>
            <a:r>
              <a:rPr lang="en-US" sz="2600" b="1" smtClean="0">
                <a:cs typeface="Times New Roman" pitchFamily="18" charset="0"/>
              </a:rPr>
              <a:t>≠</a:t>
            </a:r>
            <a:r>
              <a:rPr lang="en-US" sz="2600" smtClean="0"/>
              <a:t> 4.5 at the 0.05 significance level</a:t>
            </a:r>
          </a:p>
          <a:p>
            <a:pPr marL="1201738" lvl="2" indent="-280988" eaLnBrk="1" hangingPunct="1"/>
            <a:r>
              <a:rPr lang="en-US" smtClean="0"/>
              <a:t>We have rejected H</a:t>
            </a:r>
            <a:r>
              <a:rPr lang="en-US" baseline="-25000" smtClean="0"/>
              <a:t>0</a:t>
            </a:r>
            <a:r>
              <a:rPr lang="en-US" smtClean="0"/>
              <a:t> using a test that allows for only a 5% chance of wrongly rejecting H</a:t>
            </a:r>
            <a:r>
              <a:rPr lang="en-US" baseline="-25000" smtClean="0"/>
              <a:t>0</a:t>
            </a:r>
            <a:endParaRPr lang="en-US" smtClean="0"/>
          </a:p>
          <a:p>
            <a:pPr marL="1201738" lvl="2" indent="-280988" eaLnBrk="1" hangingPunct="1"/>
            <a:r>
              <a:rPr lang="en-US" smtClean="0"/>
              <a:t>This result is said to be “statistically significant” at the 5% level of significance</a:t>
            </a: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90853CA1-8C3E-46FD-A46A-A382CBC0C24B}" type="slidenum">
              <a:rPr lang="en-US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525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“Not Equal To”</a:t>
            </a:r>
            <a:br>
              <a:rPr lang="en-US" sz="3600" dirty="0"/>
            </a:br>
            <a:r>
              <a:rPr lang="en-US" sz="2400" dirty="0"/>
              <a:t>Alternative in Camshaft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buFontTx/>
              <a:buAutoNum type="arabicPeriod" startAt="7"/>
              <a:defRPr/>
            </a:pPr>
            <a:r>
              <a:rPr lang="en-US" sz="3000" dirty="0"/>
              <a:t>Interpret the statistical results in managerial terms and assess their practical importance</a:t>
            </a:r>
          </a:p>
          <a:p>
            <a:pPr marL="806450" lvl="1" indent="-298450" eaLnBrk="1" hangingPunct="1">
              <a:defRPr/>
            </a:pPr>
            <a:r>
              <a:rPr lang="en-US" sz="2600" dirty="0"/>
              <a:t>We can conclude that it appears as though the mean hardness depth of the camshaft is not 4.5 </a:t>
            </a:r>
            <a:r>
              <a:rPr lang="en-US" sz="2600" dirty="0" smtClean="0"/>
              <a:t>mm</a:t>
            </a:r>
          </a:p>
          <a:p>
            <a:pPr lvl="1" eaLnBrk="1" hangingPunct="1">
              <a:defRPr/>
            </a:pPr>
            <a:r>
              <a:rPr lang="en-US" dirty="0" smtClean="0"/>
              <a:t>Using     </a:t>
            </a:r>
            <a:r>
              <a:rPr lang="en-US" i="1" dirty="0" smtClean="0"/>
              <a:t>= 4.26 and s = 0.47, we estimate that</a:t>
            </a:r>
          </a:p>
          <a:p>
            <a:pPr lvl="1" eaLnBrk="1" hangingPunct="1">
              <a:buFontTx/>
              <a:buNone/>
              <a:defRPr/>
            </a:pPr>
            <a:r>
              <a:rPr lang="en-US" i="1" dirty="0" smtClean="0"/>
              <a:t>	</a:t>
            </a:r>
            <a:r>
              <a:rPr lang="en-US" dirty="0" smtClean="0"/>
              <a:t>99.73 percent of all individual camshaft hardness depths are in the interval </a:t>
            </a:r>
          </a:p>
          <a:p>
            <a:pPr lvl="1" eaLnBrk="1" hangingPunct="1">
              <a:defRPr/>
            </a:pPr>
            <a:r>
              <a:rPr lang="en-US" i="1" dirty="0" smtClean="0"/>
              <a:t>This estimated tolerance interval says that, because of a </a:t>
            </a:r>
            <a:r>
              <a:rPr lang="en-US" dirty="0" smtClean="0"/>
              <a:t>somewhat small </a:t>
            </a:r>
            <a:r>
              <a:rPr lang="en-US" i="1" dirty="0" smtClean="0"/>
              <a:t>mean of 4.26, we estimate that we are producing some hardness depths that are </a:t>
            </a:r>
            <a:r>
              <a:rPr lang="en-US" dirty="0" smtClean="0"/>
              <a:t>below the lower specification limit of 3 mm </a:t>
            </a:r>
          </a:p>
          <a:p>
            <a:pPr lvl="1" eaLnBrk="1" hangingPunct="1">
              <a:defRPr/>
            </a:pPr>
            <a:r>
              <a:rPr lang="en-US" dirty="0" smtClean="0"/>
              <a:t>Changes must be made to the manufacturing process</a:t>
            </a:r>
          </a:p>
          <a:p>
            <a:pPr lvl="1" eaLnBrk="1" hangingPunct="1">
              <a:defRPr/>
            </a:pPr>
            <a:endParaRPr lang="en-US" sz="7200" dirty="0"/>
          </a:p>
        </p:txBody>
      </p:sp>
      <p:sp>
        <p:nvSpPr>
          <p:cNvPr id="4997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95EC4630-365D-41EB-9579-D5BBC3B518B4}" type="slidenum">
              <a:rPr lang="en-US" smtClean="0">
                <a:latin typeface="Arial" charset="0"/>
                <a:cs typeface="Arial" charset="0"/>
              </a:rPr>
              <a:pPr/>
              <a:t>52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499713" name="Object 1"/>
          <p:cNvGraphicFramePr>
            <a:graphicFrameLocks noChangeAspect="1"/>
          </p:cNvGraphicFramePr>
          <p:nvPr/>
        </p:nvGraphicFramePr>
        <p:xfrm>
          <a:off x="2089150" y="3333750"/>
          <a:ext cx="273050" cy="327025"/>
        </p:xfrm>
        <a:graphic>
          <a:graphicData uri="http://schemas.openxmlformats.org/presentationml/2006/ole">
            <p:oleObj spid="_x0000_s499713" name="Equation" r:id="rId3" imgW="126720" imgH="152280" progId="Equation.3">
              <p:embed/>
            </p:oleObj>
          </a:graphicData>
        </a:graphic>
      </p:graphicFrame>
      <p:graphicFrame>
        <p:nvGraphicFramePr>
          <p:cNvPr id="499714" name="Object 2"/>
          <p:cNvGraphicFramePr>
            <a:graphicFrameLocks noChangeAspect="1"/>
          </p:cNvGraphicFramePr>
          <p:nvPr/>
        </p:nvGraphicFramePr>
        <p:xfrm>
          <a:off x="2320925" y="4032250"/>
          <a:ext cx="3694113" cy="330200"/>
        </p:xfrm>
        <a:graphic>
          <a:graphicData uri="http://schemas.openxmlformats.org/presentationml/2006/ole">
            <p:oleObj spid="_x0000_s499714" name="Equation" r:id="rId4" imgW="2273040" imgH="203040" progId="Equation.3">
              <p:embed/>
            </p:oleObj>
          </a:graphicData>
        </a:graphic>
      </p:graphicFrame>
      <p:sp>
        <p:nvSpPr>
          <p:cNvPr id="499718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in Testing a “Not Equal To”</a:t>
            </a:r>
            <a:br>
              <a:rPr lang="en-US" sz="3600" dirty="0"/>
            </a:br>
            <a:r>
              <a:rPr lang="en-US" sz="2400" dirty="0"/>
              <a:t>Alternative in Camshaft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567298" name="Content Placeholder 5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Testing H</a:t>
            </a:r>
            <a:r>
              <a:rPr lang="en-US" baseline="-25000" smtClean="0"/>
              <a:t>0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smtClean="0">
                <a:cs typeface="Arial" charset="0"/>
                <a:sym typeface="Symbol" pitchFamily="18" charset="2"/>
              </a:rPr>
              <a:t>= 4.5</a:t>
            </a:r>
            <a:r>
              <a:rPr lang="en-US" smtClean="0"/>
              <a:t> versus H</a:t>
            </a:r>
            <a:r>
              <a:rPr lang="en-US" baseline="-25000" smtClean="0"/>
              <a:t>a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>
                <a:cs typeface="Times New Roman" pitchFamily="18" charset="0"/>
              </a:rPr>
              <a:t>≠</a:t>
            </a:r>
            <a:r>
              <a:rPr lang="en-US" smtClean="0"/>
              <a:t> 4.5 for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0.05</a:t>
            </a:r>
          </a:p>
          <a:p>
            <a:pPr eaLnBrk="1" hangingPunct="1"/>
            <a:endParaRPr lang="en-US" smtClean="0"/>
          </a:p>
        </p:txBody>
      </p:sp>
      <p:sp>
        <p:nvSpPr>
          <p:cNvPr id="567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2E5095BB-1807-45D1-8A61-ACF77D34D6E4}" type="slidenum">
              <a:rPr lang="en-US" smtClean="0">
                <a:latin typeface="Arial" charset="0"/>
                <a:cs typeface="Arial" charset="0"/>
              </a:rPr>
              <a:pPr/>
              <a:t>53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67300" name="Picture 6" descr="figure 8.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800225"/>
            <a:ext cx="6837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301" name="TextBox 7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Using a p-value to Test a</a:t>
            </a:r>
            <a:br>
              <a:rPr lang="en-US" sz="3600" dirty="0"/>
            </a:br>
            <a:r>
              <a:rPr lang="en-US" sz="2400" dirty="0"/>
              <a:t>“Not Equal To</a:t>
            </a:r>
            <a:r>
              <a:rPr lang="en-US" sz="2400" dirty="0">
                <a:cs typeface="Times New Roman" pitchFamily="18" charset="0"/>
              </a:rPr>
              <a:t>”</a:t>
            </a:r>
            <a:r>
              <a:rPr lang="en-US" sz="2400" dirty="0"/>
              <a:t> Alternative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466725" indent="-466725" eaLnBrk="1" hangingPunct="1">
              <a:buFontTx/>
              <a:buAutoNum type="arabicPeriod" startAt="4"/>
            </a:pPr>
            <a:r>
              <a:rPr lang="en-US" smtClean="0"/>
              <a:t>Collect the sample data and compute the value of the test statistic</a:t>
            </a:r>
          </a:p>
          <a:p>
            <a:pPr marL="860425" lvl="1" indent="-279400" eaLnBrk="1" hangingPunct="1"/>
            <a:r>
              <a:rPr lang="en-US" sz="2600" smtClean="0"/>
              <a:t>In the camshaft case, the value of the test statistic was calculated to be </a:t>
            </a:r>
            <a:r>
              <a:rPr lang="en-US" sz="2600" i="1" smtClean="0"/>
              <a:t>z</a:t>
            </a:r>
            <a:r>
              <a:rPr lang="en-US" sz="2600" smtClean="0"/>
              <a:t> = </a:t>
            </a:r>
            <a:r>
              <a:rPr lang="en-US" sz="2600" smtClean="0">
                <a:cs typeface="Times New Roman" pitchFamily="18" charset="0"/>
              </a:rPr>
              <a:t>–3.02</a:t>
            </a:r>
            <a:endParaRPr lang="en-US" sz="2600" smtClean="0"/>
          </a:p>
          <a:p>
            <a:pPr marL="466725" indent="-466725" eaLnBrk="1" hangingPunct="1">
              <a:buFontTx/>
              <a:buAutoNum type="arabicPeriod" startAt="5"/>
            </a:pPr>
            <a:r>
              <a:rPr lang="en-US" smtClean="0"/>
              <a:t>Calculate the one-sided p-value using the test statistic value</a:t>
            </a:r>
          </a:p>
          <a:p>
            <a:pPr marL="860425" lvl="1" indent="-279400" eaLnBrk="1" hangingPunct="1"/>
            <a:r>
              <a:rPr lang="en-US" sz="2600" smtClean="0"/>
              <a:t>In the camshaft case, the area under the standard normal curve in the left-hand tail to the left of the test statistic value z = </a:t>
            </a:r>
            <a:r>
              <a:rPr lang="en-US" sz="2600" smtClean="0">
                <a:cs typeface="Times New Roman" pitchFamily="18" charset="0"/>
              </a:rPr>
              <a:t>–3.02</a:t>
            </a:r>
            <a:endParaRPr lang="en-US" sz="2600" smtClean="0"/>
          </a:p>
          <a:p>
            <a:pPr marL="860425" lvl="1" indent="-279400" eaLnBrk="1" hangingPunct="1"/>
            <a:r>
              <a:rPr lang="en-US" sz="2600" smtClean="0"/>
              <a:t>The area is 0.5 – 0.4987 = 0.0013</a:t>
            </a:r>
          </a:p>
          <a:p>
            <a:pPr marL="860425" lvl="1" indent="-279400" eaLnBrk="1" hangingPunct="1"/>
            <a:r>
              <a:rPr lang="en-US" sz="2600" smtClean="0"/>
              <a:t>The one-sided p-value is 0.0013</a:t>
            </a:r>
          </a:p>
        </p:txBody>
      </p:sp>
      <p:sp>
        <p:nvSpPr>
          <p:cNvPr id="5683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3DC72A25-58C1-44A2-B1FA-0E6C531E006C}" type="slidenum">
              <a:rPr lang="en-US" smtClean="0">
                <a:latin typeface="Arial" charset="0"/>
                <a:cs typeface="Arial" charset="0"/>
              </a:rPr>
              <a:pPr/>
              <a:t>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832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Steps Using a p-value to Test a</a:t>
            </a:r>
            <a:br>
              <a:rPr lang="en-US" sz="3600" dirty="0"/>
            </a:br>
            <a:r>
              <a:rPr lang="en-US" sz="2400" dirty="0"/>
              <a:t>“Not Equal To</a:t>
            </a:r>
            <a:r>
              <a:rPr lang="en-US" sz="2400" dirty="0">
                <a:cs typeface="Times New Roman" pitchFamily="18" charset="0"/>
              </a:rPr>
              <a:t>”</a:t>
            </a:r>
            <a:r>
              <a:rPr lang="en-US" sz="2400" dirty="0"/>
              <a:t> Alternative Continued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393700" indent="-393700" eaLnBrk="1" hangingPunct="1">
              <a:lnSpc>
                <a:spcPct val="90000"/>
              </a:lnSpc>
              <a:buFontTx/>
              <a:buAutoNum type="arabicPeriod" startAt="5"/>
            </a:pPr>
            <a:r>
              <a:rPr lang="en-US" sz="2100" smtClean="0"/>
              <a:t>Continued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mtClean="0"/>
              <a:t>We are conducting a two-sided test though, and therefore, need a two-sided p-value.  All we need to do is double the one-sided p-value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mtClean="0"/>
              <a:t>Our two-sided p-value would be 2(0.0013) = 0.0026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mtClean="0"/>
              <a:t>This is a very low probability and it appears as though H</a:t>
            </a:r>
            <a:r>
              <a:rPr lang="en-US" baseline="-25000" smtClean="0"/>
              <a:t>0</a:t>
            </a:r>
            <a:r>
              <a:rPr lang="en-US" smtClean="0"/>
              <a:t> is not true and should therefore be rejected</a:t>
            </a:r>
          </a:p>
          <a:p>
            <a:pPr marL="806450" lvl="1" indent="-29845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393700" indent="-3937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sz="2100" smtClean="0"/>
              <a:t>Reject H</a:t>
            </a:r>
            <a:r>
              <a:rPr lang="en-US" sz="2100" baseline="-25000" smtClean="0"/>
              <a:t>0</a:t>
            </a:r>
            <a:r>
              <a:rPr lang="en-US" sz="2100" smtClean="0"/>
              <a:t> if the two-sided p-value is less than </a:t>
            </a:r>
            <a:r>
              <a:rPr lang="en-US" sz="2100" smtClean="0">
                <a:latin typeface="Symbol" pitchFamily="18" charset="2"/>
              </a:rPr>
              <a:t>a</a:t>
            </a:r>
            <a:endParaRPr lang="en-US" sz="2100" smtClean="0"/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mtClean="0"/>
              <a:t>In the camshaft case,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was 0.05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mtClean="0"/>
              <a:t>The calculated two-sided p-value of 0.0026 is </a:t>
            </a:r>
            <a:r>
              <a:rPr lang="en-US" b="1" smtClean="0"/>
              <a:t>&lt;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0.05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mtClean="0"/>
              <a:t>Therefore reject H</a:t>
            </a:r>
            <a:r>
              <a:rPr lang="en-US" baseline="-25000" smtClean="0"/>
              <a:t>0</a:t>
            </a:r>
            <a:r>
              <a:rPr lang="en-US" smtClean="0"/>
              <a:t> at the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0.05 significance level</a:t>
            </a:r>
          </a:p>
          <a:p>
            <a:pPr marL="806450" lvl="1" indent="-298450" eaLnBrk="1" hangingPunct="1">
              <a:lnSpc>
                <a:spcPct val="90000"/>
              </a:lnSpc>
            </a:pPr>
            <a:r>
              <a:rPr lang="en-US" smtClean="0"/>
              <a:t>We would also reject H</a:t>
            </a:r>
            <a:r>
              <a:rPr lang="en-US" baseline="-25000" smtClean="0"/>
              <a:t>0</a:t>
            </a:r>
            <a:r>
              <a:rPr lang="en-US" smtClean="0"/>
              <a:t> at the 1% significance level</a:t>
            </a:r>
          </a:p>
        </p:txBody>
      </p:sp>
      <p:sp>
        <p:nvSpPr>
          <p:cNvPr id="5693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8F2553B7-BE48-44CA-BE66-C970271054CC}" type="slidenum">
              <a:rPr lang="en-US" smtClean="0">
                <a:latin typeface="Arial" charset="0"/>
                <a:cs typeface="Arial" charset="0"/>
              </a:rPr>
              <a:pPr/>
              <a:t>55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69348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Summary of a Two-Sided Test </a:t>
            </a:r>
            <a:br>
              <a:rPr lang="en-US" dirty="0" smtClean="0"/>
            </a:br>
            <a:r>
              <a:rPr lang="en-US" sz="2800" dirty="0" smtClean="0"/>
              <a:t>(“Not Equal to” Alternative)</a:t>
            </a:r>
            <a:endParaRPr lang="en-US" dirty="0"/>
          </a:p>
        </p:txBody>
      </p:sp>
      <p:sp>
        <p:nvSpPr>
          <p:cNvPr id="522244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Using a z statistic to test H</a:t>
            </a:r>
            <a:r>
              <a:rPr lang="en-US" baseline="-25000" smtClean="0"/>
              <a:t>0</a:t>
            </a:r>
            <a:r>
              <a:rPr lang="en-US" smtClean="0"/>
              <a:t> when the population variance is known, we can </a:t>
            </a:r>
            <a:r>
              <a:rPr lang="en-US" b="1" smtClean="0"/>
              <a:t>reject H</a:t>
            </a:r>
            <a:r>
              <a:rPr lang="en-US" b="1" baseline="-25000" smtClean="0"/>
              <a:t>0</a:t>
            </a:r>
            <a:r>
              <a:rPr lang="en-US" b="1" smtClean="0"/>
              <a:t>: </a:t>
            </a:r>
            <a:r>
              <a:rPr lang="en-US" b="1" smtClean="0">
                <a:sym typeface="Symbol" pitchFamily="18" charset="2"/>
              </a:rPr>
              <a:t></a:t>
            </a:r>
            <a:r>
              <a:rPr lang="en-US" b="1" smtClean="0"/>
              <a:t> = </a:t>
            </a:r>
            <a:r>
              <a:rPr lang="en-US" b="1" smtClean="0">
                <a:sym typeface="Symbol" pitchFamily="18" charset="2"/>
              </a:rPr>
              <a:t></a:t>
            </a:r>
            <a:r>
              <a:rPr lang="en-US" b="1" baseline="-25000" smtClean="0"/>
              <a:t>0</a:t>
            </a:r>
            <a:r>
              <a:rPr lang="en-US" b="1" smtClean="0"/>
              <a:t> at the </a:t>
            </a:r>
            <a:r>
              <a:rPr lang="en-US" b="1" smtClean="0">
                <a:sym typeface="Symbol" pitchFamily="18" charset="2"/>
              </a:rPr>
              <a:t> level of significance</a:t>
            </a:r>
            <a:r>
              <a:rPr lang="en-US" smtClean="0">
                <a:sym typeface="Symbol" pitchFamily="18" charset="2"/>
              </a:rPr>
              <a:t> (probability of Type I error equal to )</a:t>
            </a:r>
            <a:r>
              <a:rPr lang="en-US" smtClean="0"/>
              <a:t> if and only if: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z="1000" smtClean="0">
                <a:latin typeface="Symbol" pitchFamily="18" charset="2"/>
              </a:rPr>
              <a:t>a/2</a:t>
            </a:r>
            <a:r>
              <a:rPr lang="en-US" sz="1000" smtClean="0"/>
              <a:t> is the area under the standard normal curve to the right of </a:t>
            </a:r>
            <a:r>
              <a:rPr lang="en-US" sz="1000" i="1" noProof="1" smtClean="0"/>
              <a:t>z</a:t>
            </a:r>
            <a:r>
              <a:rPr lang="en-US" sz="1000" baseline="-25000" noProof="1" smtClean="0">
                <a:latin typeface="Symbol" pitchFamily="18" charset="2"/>
              </a:rPr>
              <a:t>a</a:t>
            </a:r>
            <a:r>
              <a:rPr lang="en-US" sz="1000" baseline="-25000" smtClean="0">
                <a:latin typeface="Symbol" pitchFamily="18" charset="2"/>
              </a:rPr>
              <a:t>/2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US" sz="1000" smtClean="0">
                <a:latin typeface="Symbol" pitchFamily="18" charset="2"/>
              </a:rPr>
              <a:t>a/2</a:t>
            </a:r>
            <a:r>
              <a:rPr lang="en-US" sz="1000" smtClean="0"/>
              <a:t> is the area under the standard normal curve to the left of –</a:t>
            </a:r>
            <a:r>
              <a:rPr lang="en-US" sz="1000" i="1" noProof="1" smtClean="0"/>
              <a:t>z</a:t>
            </a:r>
            <a:r>
              <a:rPr lang="en-US" sz="1000" baseline="-25000" noProof="1" smtClean="0">
                <a:latin typeface="Symbol" pitchFamily="18" charset="2"/>
              </a:rPr>
              <a:t>a</a:t>
            </a:r>
            <a:r>
              <a:rPr lang="en-US" sz="1000" baseline="-25000" smtClean="0">
                <a:latin typeface="Symbol" pitchFamily="18" charset="2"/>
              </a:rPr>
              <a:t>/2</a:t>
            </a:r>
            <a:endParaRPr lang="en-US" sz="1000" smtClean="0"/>
          </a:p>
        </p:txBody>
      </p:sp>
      <p:sp>
        <p:nvSpPr>
          <p:cNvPr id="5222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C535EAF0-678D-4592-BFAA-FE1B3BF1AE74}" type="slidenum">
              <a:rPr lang="en-US" smtClean="0">
                <a:latin typeface="Arial" charset="0"/>
                <a:cs typeface="Arial" charset="0"/>
              </a:rPr>
              <a:pPr/>
              <a:t>56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71625" y="3054350"/>
          <a:ext cx="6096000" cy="2798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 Statistic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Alternative</a:t>
                      </a:r>
                    </a:p>
                    <a:p>
                      <a:endParaRPr lang="en-US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Reject 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if: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&gt; 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(1)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2-sided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-value &lt;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endParaRPr kumimoji="0" lang="en-US" sz="1800" b="0" i="0" u="none" strike="noStrike" cap="none" normalizeH="0" baseline="-2500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mpd="sng">
                      <a:noFill/>
                    </a:ln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&lt; –</a:t>
                      </a:r>
                      <a:r>
                        <a:rPr kumimoji="0" 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(2)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2-sided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-value &lt;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graphicFrame>
        <p:nvGraphicFramePr>
          <p:cNvPr id="522242" name="Object 2"/>
          <p:cNvGraphicFramePr>
            <a:graphicFrameLocks noChangeAspect="1"/>
          </p:cNvGraphicFramePr>
          <p:nvPr/>
        </p:nvGraphicFramePr>
        <p:xfrm>
          <a:off x="2006600" y="4267200"/>
          <a:ext cx="1185863" cy="776288"/>
        </p:xfrm>
        <a:graphic>
          <a:graphicData uri="http://schemas.openxmlformats.org/presentationml/2006/ole">
            <p:oleObj spid="_x0000_s522242" name="Equation" r:id="rId3" imgW="660240" imgH="431640" progId="Equation.3">
              <p:embed/>
            </p:oleObj>
          </a:graphicData>
        </a:graphic>
      </p:graphicFrame>
      <p:sp>
        <p:nvSpPr>
          <p:cNvPr id="522264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700" dirty="0"/>
              <a:t>Weight of Evidence Against the Null</a:t>
            </a:r>
            <a:br>
              <a:rPr lang="en-US" sz="3700" dirty="0"/>
            </a:br>
            <a:r>
              <a:rPr lang="en-US" sz="3700" dirty="0"/>
              <a:t>(Generally Speaking)</a:t>
            </a:r>
          </a:p>
        </p:txBody>
      </p:sp>
      <p:sp>
        <p:nvSpPr>
          <p:cNvPr id="572418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</a:pPr>
            <a:r>
              <a:rPr lang="en-US" sz="2100" smtClean="0"/>
              <a:t>Calculate the test statistic and the corresponding p-value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</a:pPr>
            <a:r>
              <a:rPr lang="en-US" sz="2100" smtClean="0"/>
              <a:t>You can rate the strength of the conclusion, in general, about H</a:t>
            </a:r>
            <a:r>
              <a:rPr lang="en-US" sz="2100" baseline="-25000" smtClean="0"/>
              <a:t>0</a:t>
            </a:r>
            <a:r>
              <a:rPr lang="en-US" sz="2100" smtClean="0"/>
              <a:t> according to these guidelines: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</a:pPr>
            <a:r>
              <a:rPr lang="en-US" smtClean="0"/>
              <a:t>With a p-value &lt; 0.10, there is </a:t>
            </a:r>
            <a:r>
              <a:rPr lang="en-US" b="1" smtClean="0"/>
              <a:t>some</a:t>
            </a:r>
            <a:r>
              <a:rPr lang="en-US" smtClean="0"/>
              <a:t> evidence to reject H</a:t>
            </a:r>
            <a:r>
              <a:rPr lang="en-US" baseline="-25000" smtClean="0"/>
              <a:t>0</a:t>
            </a:r>
            <a:endParaRPr lang="en-US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</a:pPr>
            <a:r>
              <a:rPr lang="en-US" smtClean="0"/>
              <a:t>With a p-value &lt; 0.05, there is </a:t>
            </a:r>
            <a:r>
              <a:rPr lang="en-US" b="1" smtClean="0"/>
              <a:t>strong</a:t>
            </a:r>
            <a:r>
              <a:rPr lang="en-US" smtClean="0"/>
              <a:t> evidence to reject H</a:t>
            </a:r>
            <a:r>
              <a:rPr lang="en-US" baseline="-25000" smtClean="0"/>
              <a:t>0</a:t>
            </a:r>
            <a:endParaRPr lang="en-US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</a:pPr>
            <a:r>
              <a:rPr lang="en-US" smtClean="0"/>
              <a:t>With a p-value &lt; 0.01, there is </a:t>
            </a:r>
            <a:r>
              <a:rPr lang="en-US" b="1" smtClean="0"/>
              <a:t>very strong</a:t>
            </a:r>
            <a:r>
              <a:rPr lang="en-US" smtClean="0"/>
              <a:t> evidence to reject H</a:t>
            </a:r>
            <a:r>
              <a:rPr lang="en-US" baseline="-25000" smtClean="0"/>
              <a:t>0</a:t>
            </a:r>
            <a:endParaRPr lang="en-US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</a:pPr>
            <a:r>
              <a:rPr lang="en-US" smtClean="0"/>
              <a:t>With a p-value &lt; 0.001, there is </a:t>
            </a:r>
            <a:r>
              <a:rPr lang="en-US" b="1" smtClean="0"/>
              <a:t>extremely strong</a:t>
            </a:r>
            <a:r>
              <a:rPr lang="en-US" smtClean="0"/>
              <a:t> evidence to reject H</a:t>
            </a:r>
            <a:r>
              <a:rPr lang="en-US" baseline="-25000" smtClean="0"/>
              <a:t>0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  <a:buFontTx/>
              <a:buNone/>
            </a:pPr>
            <a:endParaRPr lang="en-US" baseline="-25000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spcAft>
                <a:spcPct val="5000"/>
              </a:spcAft>
            </a:pPr>
            <a:r>
              <a:rPr lang="en-US" smtClean="0"/>
              <a:t>So, the smaller the p-value, the stronger the evidence is against H</a:t>
            </a:r>
            <a:r>
              <a:rPr lang="en-US" baseline="-25000" smtClean="0"/>
              <a:t>o</a:t>
            </a:r>
          </a:p>
        </p:txBody>
      </p:sp>
      <p:sp>
        <p:nvSpPr>
          <p:cNvPr id="5724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2A8EA489-627C-4D2B-BA66-0AD564C385F9}" type="slidenum">
              <a:rPr lang="en-US" smtClean="0">
                <a:latin typeface="Arial" charset="0"/>
                <a:cs typeface="Arial" charset="0"/>
              </a:rPr>
              <a:pPr/>
              <a:t>57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242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Using Confidence Intervals</a:t>
            </a:r>
            <a:br>
              <a:rPr lang="en-US" sz="3800" dirty="0"/>
            </a:br>
            <a:r>
              <a:rPr lang="en-US" sz="2400" dirty="0"/>
              <a:t>to Test Hypotheses</a:t>
            </a:r>
          </a:p>
        </p:txBody>
      </p:sp>
      <p:sp>
        <p:nvSpPr>
          <p:cNvPr id="573442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500" smtClean="0"/>
              <a:t>The null hypothesis H</a:t>
            </a:r>
            <a:r>
              <a:rPr lang="en-US" sz="2500" baseline="-25000" smtClean="0"/>
              <a:t>0</a:t>
            </a:r>
            <a:r>
              <a:rPr lang="en-US" sz="2500" smtClean="0"/>
              <a:t> can be rejected in favor of the alternative H</a:t>
            </a:r>
            <a:r>
              <a:rPr lang="en-US" sz="2500" baseline="-25000" smtClean="0"/>
              <a:t>a</a:t>
            </a:r>
            <a:r>
              <a:rPr lang="en-US" sz="2500" smtClean="0"/>
              <a:t> at some level of significance, </a:t>
            </a:r>
            <a:r>
              <a:rPr lang="en-US" sz="2500" smtClean="0">
                <a:latin typeface="Symbol" pitchFamily="18" charset="2"/>
              </a:rPr>
              <a:t>a,</a:t>
            </a:r>
            <a:r>
              <a:rPr lang="en-US" sz="2500" smtClean="0"/>
              <a:t> if and only if the 100(1 – </a:t>
            </a:r>
            <a:r>
              <a:rPr lang="en-US" sz="2500" smtClean="0">
                <a:latin typeface="Symbol" pitchFamily="18" charset="2"/>
              </a:rPr>
              <a:t>a</a:t>
            </a:r>
            <a:r>
              <a:rPr lang="en-US" sz="2500" smtClean="0"/>
              <a:t>)% confidence interval for </a:t>
            </a:r>
            <a:r>
              <a:rPr lang="en-US" sz="2500" smtClean="0">
                <a:latin typeface="Symbol" pitchFamily="18" charset="2"/>
              </a:rPr>
              <a:t>m</a:t>
            </a:r>
            <a:r>
              <a:rPr lang="en-US" sz="2500" smtClean="0"/>
              <a:t> does not contain </a:t>
            </a:r>
            <a:r>
              <a:rPr lang="en-US" sz="2500" smtClean="0">
                <a:latin typeface="Symbol" pitchFamily="18" charset="2"/>
              </a:rPr>
              <a:t>m</a:t>
            </a:r>
            <a:r>
              <a:rPr lang="en-US" sz="2500" baseline="-25000" smtClean="0"/>
              <a:t>0</a:t>
            </a:r>
            <a:endParaRPr lang="en-US" sz="2500" smtClean="0"/>
          </a:p>
          <a:p>
            <a:pPr lvl="1" eaLnBrk="1" hangingPunct="1"/>
            <a:r>
              <a:rPr lang="en-US" sz="2200" smtClean="0"/>
              <a:t>where </a:t>
            </a:r>
            <a:r>
              <a:rPr lang="en-US" sz="2200" smtClean="0">
                <a:latin typeface="Symbol" pitchFamily="18" charset="2"/>
              </a:rPr>
              <a:t>m</a:t>
            </a:r>
            <a:r>
              <a:rPr lang="en-US" sz="2200" baseline="-25000" smtClean="0"/>
              <a:t>0</a:t>
            </a:r>
            <a:r>
              <a:rPr lang="en-US" sz="2200" smtClean="0"/>
              <a:t> is the claimed value for the population mean</a:t>
            </a:r>
          </a:p>
          <a:p>
            <a:pPr eaLnBrk="1" hangingPunct="1"/>
            <a:r>
              <a:rPr lang="en-US" sz="2500" smtClean="0"/>
              <a:t>In other words, if the confidence interval does not contain the claimed value </a:t>
            </a:r>
            <a:r>
              <a:rPr lang="en-US" sz="2500" smtClean="0">
                <a:latin typeface="Symbol" pitchFamily="18" charset="2"/>
              </a:rPr>
              <a:t>m</a:t>
            </a:r>
            <a:r>
              <a:rPr lang="en-US" sz="2500" baseline="-25000" smtClean="0"/>
              <a:t>0</a:t>
            </a:r>
            <a:r>
              <a:rPr lang="en-US" sz="2500" smtClean="0"/>
              <a:t>, then the null hypothesis can be rejected</a:t>
            </a:r>
          </a:p>
          <a:p>
            <a:pPr eaLnBrk="1" hangingPunct="1"/>
            <a:r>
              <a:rPr lang="en-US" sz="2500" smtClean="0"/>
              <a:t>Conversely, if the confidence interval does contain the claimed value </a:t>
            </a:r>
            <a:r>
              <a:rPr lang="en-US" sz="2500" smtClean="0">
                <a:latin typeface="Symbol" pitchFamily="18" charset="2"/>
              </a:rPr>
              <a:t>m</a:t>
            </a:r>
            <a:r>
              <a:rPr lang="en-US" sz="2500" baseline="-25000" smtClean="0"/>
              <a:t>0</a:t>
            </a:r>
            <a:r>
              <a:rPr lang="en-US" sz="2500" smtClean="0"/>
              <a:t>, then the null hypothesis cannot be rejected</a:t>
            </a:r>
          </a:p>
          <a:p>
            <a:pPr eaLnBrk="1" hangingPunct="1"/>
            <a:endParaRPr lang="en-US" sz="2500" smtClean="0"/>
          </a:p>
        </p:txBody>
      </p:sp>
      <p:sp>
        <p:nvSpPr>
          <p:cNvPr id="573443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5417AB10-B1C8-4E86-A630-FED60ABB3CEA}" type="slidenum">
              <a:rPr lang="en-US" smtClean="0">
                <a:latin typeface="Arial" charset="0"/>
                <a:cs typeface="Arial" charset="0"/>
              </a:rPr>
              <a:pPr/>
              <a:t>58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Example: Using Confidence Intervals</a:t>
            </a:r>
            <a:br>
              <a:rPr lang="en-US" dirty="0" smtClean="0"/>
            </a:br>
            <a:r>
              <a:rPr lang="en-US" sz="2800" dirty="0" smtClean="0"/>
              <a:t>to Test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600" dirty="0" smtClean="0"/>
              <a:t>In the camshaft case, the 95% confidence interval for </a:t>
            </a:r>
            <a:r>
              <a:rPr lang="en-US" sz="2600" dirty="0" smtClean="0">
                <a:latin typeface="Symbol" pitchFamily="18" charset="2"/>
              </a:rPr>
              <a:t>m</a:t>
            </a:r>
            <a:r>
              <a:rPr lang="en-US" sz="2600" dirty="0" smtClean="0"/>
              <a:t> is</a:t>
            </a:r>
          </a:p>
          <a:p>
            <a:pPr marL="0" indent="0" eaLnBrk="1" hangingPunct="1">
              <a:defRPr/>
            </a:pPr>
            <a:endParaRPr lang="en-US" sz="2600" dirty="0" smtClean="0"/>
          </a:p>
          <a:p>
            <a:pPr marL="400050" lvl="1" indent="0" eaLnBrk="1" hangingPunct="1">
              <a:defRPr/>
            </a:pPr>
            <a:r>
              <a:rPr lang="en-US" sz="1800" dirty="0" smtClean="0"/>
              <a:t>which does not contain target value of 4.5 mm</a:t>
            </a:r>
          </a:p>
          <a:p>
            <a:pPr marL="400050" lvl="1" indent="0" eaLnBrk="1" hangingPunct="1">
              <a:defRPr/>
            </a:pPr>
            <a:endParaRPr lang="en-US" sz="1800" dirty="0" smtClean="0"/>
          </a:p>
          <a:p>
            <a:pPr marL="0" indent="0" eaLnBrk="1" hangingPunct="1">
              <a:defRPr/>
            </a:pPr>
            <a:r>
              <a:rPr lang="en-US" sz="2600" dirty="0" smtClean="0"/>
              <a:t>Therefore we must reject the null hypothesis that </a:t>
            </a:r>
            <a:r>
              <a:rPr lang="en-US" sz="2600" dirty="0" smtClean="0">
                <a:latin typeface="Symbol" pitchFamily="18" charset="2"/>
              </a:rPr>
              <a:t>m</a:t>
            </a:r>
            <a:r>
              <a:rPr lang="en-US" sz="2600" dirty="0" smtClean="0"/>
              <a:t> is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600" dirty="0" smtClean="0"/>
              <a:t>4.5 mm at the 0.05 significance level</a:t>
            </a:r>
          </a:p>
          <a:p>
            <a:pPr marL="400050" lvl="1" indent="0" eaLnBrk="1" hangingPunct="1">
              <a:defRPr/>
            </a:pPr>
            <a:r>
              <a:rPr lang="en-US" sz="1800" dirty="0" smtClean="0"/>
              <a:t>Here, the confidence level 1 –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 = 0.95 and the significance level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 = 0.05</a:t>
            </a:r>
          </a:p>
          <a:p>
            <a:pPr marL="400050" lvl="1" indent="0" eaLnBrk="1" hangingPunct="1">
              <a:defRPr/>
            </a:pPr>
            <a:r>
              <a:rPr lang="en-US" sz="1800" dirty="0" smtClean="0"/>
              <a:t>These sum to 1, so here see that the confidence level and significance levels are complementary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232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F31DADBF-4FB8-4178-83B9-3257245296C8}" type="slidenum">
              <a:rPr lang="en-US" smtClean="0">
                <a:latin typeface="Arial" charset="0"/>
                <a:cs typeface="Arial" charset="0"/>
              </a:rPr>
              <a:pPr/>
              <a:t>59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23266" name="Object 2"/>
          <p:cNvGraphicFramePr>
            <a:graphicFrameLocks noChangeAspect="1"/>
          </p:cNvGraphicFramePr>
          <p:nvPr/>
        </p:nvGraphicFramePr>
        <p:xfrm>
          <a:off x="1120775" y="1550988"/>
          <a:ext cx="4508500" cy="758825"/>
        </p:xfrm>
        <a:graphic>
          <a:graphicData uri="http://schemas.openxmlformats.org/presentationml/2006/ole">
            <p:oleObj spid="_x0000_s523266" name="Equation" r:id="rId3" imgW="24890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Summary of Types of Hypotheses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One-Sided, “Greater Than” Alternative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H</a:t>
            </a:r>
            <a:r>
              <a:rPr lang="en-US" baseline="-25000" smtClean="0"/>
              <a:t>0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>
                <a:sym typeface="Symbol" pitchFamily="18" charset="2"/>
              </a:rPr>
              <a:t>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baseline="-25000" smtClean="0"/>
              <a:t>0	</a:t>
            </a:r>
            <a:r>
              <a:rPr lang="en-US" smtClean="0"/>
              <a:t>vs.	H</a:t>
            </a:r>
            <a:r>
              <a:rPr lang="en-US" baseline="-25000" smtClean="0"/>
              <a:t>a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/>
              <a:t>&gt;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baseline="-25000" smtClean="0"/>
              <a:t>0</a:t>
            </a: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One-Sided, “Less Than” Alternative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H</a:t>
            </a:r>
            <a:r>
              <a:rPr lang="en-US" baseline="-25000" smtClean="0"/>
              <a:t>0</a:t>
            </a:r>
            <a:r>
              <a:rPr lang="en-US" smtClean="0"/>
              <a:t> : </a:t>
            </a:r>
            <a:r>
              <a:rPr lang="en-US" smtClean="0">
                <a:sym typeface="Symbol" pitchFamily="18" charset="2"/>
              </a:rPr>
              <a:t> </a:t>
            </a:r>
            <a:r>
              <a:rPr lang="en-US" b="1" smtClean="0">
                <a:sym typeface="Symbol" pitchFamily="18" charset="2"/>
              </a:rPr>
              <a:t>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baseline="-25000" smtClean="0"/>
              <a:t>0</a:t>
            </a:r>
            <a:r>
              <a:rPr lang="en-US" smtClean="0"/>
              <a:t> 	vs.	H</a:t>
            </a:r>
            <a:r>
              <a:rPr lang="en-US" baseline="-25000" smtClean="0"/>
              <a:t>a</a:t>
            </a:r>
            <a:r>
              <a:rPr lang="en-US" smtClean="0"/>
              <a:t> 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/>
              <a:t>&lt;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baseline="-25000" smtClean="0"/>
              <a:t>0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Two-Sided, “Not Equal To” Alternative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H</a:t>
            </a:r>
            <a:r>
              <a:rPr lang="en-US" baseline="-25000" smtClean="0"/>
              <a:t>0</a:t>
            </a:r>
            <a:r>
              <a:rPr lang="en-US" smtClean="0"/>
              <a:t> 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=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baseline="-25000" smtClean="0"/>
              <a:t>0</a:t>
            </a:r>
            <a:r>
              <a:rPr lang="en-US" smtClean="0"/>
              <a:t> 	vs. 	H</a:t>
            </a:r>
            <a:r>
              <a:rPr lang="en-US" baseline="-25000" smtClean="0"/>
              <a:t>a</a:t>
            </a:r>
            <a:r>
              <a:rPr lang="en-US" smtClean="0"/>
              <a:t> : </a:t>
            </a:r>
            <a:r>
              <a:rPr lang="en-US" smtClean="0">
                <a:sym typeface="Symbol" pitchFamily="18" charset="2"/>
              </a:rPr>
              <a:t></a:t>
            </a:r>
            <a:r>
              <a:rPr lang="en-US" smtClean="0"/>
              <a:t> </a:t>
            </a:r>
            <a:r>
              <a:rPr lang="en-US" b="1" smtClean="0">
                <a:sym typeface="Symbol" pitchFamily="18" charset="2"/>
              </a:rPr>
              <a:t>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baseline="-25000" smtClean="0"/>
              <a:t>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where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baseline="-25000" smtClean="0"/>
              <a:t>0</a:t>
            </a:r>
            <a:r>
              <a:rPr lang="en-US" smtClean="0"/>
              <a:t> is a given constant value (with the appropriate units) that is a comparative value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091590F7-F822-4E59-97C9-31F8F7C6E7C3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800" dirty="0"/>
              <a:t>Using Confidence Intervals</a:t>
            </a:r>
            <a:br>
              <a:rPr lang="en-US" sz="3800" dirty="0"/>
            </a:br>
            <a:r>
              <a:rPr lang="en-US" sz="2400" dirty="0"/>
              <a:t>to Test Hypotheses (</a:t>
            </a:r>
            <a:r>
              <a:rPr lang="en-US" sz="2400" dirty="0" smtClean="0"/>
              <a:t>continued)</a:t>
            </a:r>
            <a:endParaRPr lang="en-US" sz="2400" dirty="0"/>
          </a:p>
        </p:txBody>
      </p:sp>
      <p:sp>
        <p:nvSpPr>
          <p:cNvPr id="576514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900" smtClean="0"/>
              <a:t>The </a:t>
            </a:r>
            <a:r>
              <a:rPr lang="en-US" sz="2900" smtClean="0">
                <a:latin typeface="Symbol" pitchFamily="18" charset="2"/>
              </a:rPr>
              <a:t>a</a:t>
            </a:r>
            <a:r>
              <a:rPr lang="en-US" sz="2900" smtClean="0"/>
              <a:t> we use here is the same </a:t>
            </a:r>
            <a:r>
              <a:rPr lang="en-US" sz="2900" smtClean="0">
                <a:latin typeface="Symbol" pitchFamily="18" charset="2"/>
              </a:rPr>
              <a:t>a</a:t>
            </a:r>
            <a:r>
              <a:rPr lang="en-US" sz="2900" smtClean="0"/>
              <a:t> that we used in Chapter 7</a:t>
            </a:r>
          </a:p>
          <a:p>
            <a:pPr lvl="1" eaLnBrk="1" hangingPunct="1"/>
            <a:r>
              <a:rPr lang="en-US" sz="2600" smtClean="0"/>
              <a:t>The confidence level is 1 – </a:t>
            </a:r>
            <a:r>
              <a:rPr lang="en-US" sz="2600" smtClean="0">
                <a:latin typeface="Symbol" pitchFamily="18" charset="2"/>
              </a:rPr>
              <a:t>a</a:t>
            </a:r>
            <a:endParaRPr lang="en-US" sz="2600" smtClean="0"/>
          </a:p>
          <a:p>
            <a:pPr lvl="1" eaLnBrk="1" hangingPunct="1"/>
            <a:r>
              <a:rPr lang="en-US" sz="2600" smtClean="0"/>
              <a:t>The significance level is </a:t>
            </a:r>
            <a:r>
              <a:rPr lang="en-US" sz="2600" smtClean="0">
                <a:latin typeface="Symbol" pitchFamily="18" charset="2"/>
              </a:rPr>
              <a:t>a</a:t>
            </a:r>
            <a:endParaRPr lang="en-US" sz="2600" smtClean="0"/>
          </a:p>
          <a:p>
            <a:pPr lvl="1" eaLnBrk="1" hangingPunct="1"/>
            <a:r>
              <a:rPr lang="en-US" sz="2600" smtClean="0"/>
              <a:t>(1 –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) + </a:t>
            </a:r>
            <a:r>
              <a:rPr lang="en-US" sz="2600" smtClean="0">
                <a:latin typeface="Symbol" pitchFamily="18" charset="2"/>
              </a:rPr>
              <a:t>a</a:t>
            </a:r>
            <a:r>
              <a:rPr lang="en-US" sz="2600" smtClean="0"/>
              <a:t> = 1, so the confidence level and significance levels are complementary</a:t>
            </a:r>
          </a:p>
        </p:txBody>
      </p:sp>
      <p:sp>
        <p:nvSpPr>
          <p:cNvPr id="57651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42A3FD9C-BFDB-4631-A87E-8F3AA69E6E0B}" type="slidenum">
              <a:rPr lang="en-US" smtClean="0">
                <a:latin typeface="Arial" charset="0"/>
                <a:cs typeface="Arial" charset="0"/>
              </a:rPr>
              <a:pPr/>
              <a:t>60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/>
              <a:t>t</a:t>
            </a:r>
            <a:r>
              <a:rPr lang="en-US" sz="3600"/>
              <a:t> Tests about a Population Mean</a:t>
            </a:r>
            <a:br>
              <a:rPr lang="en-US" sz="3600"/>
            </a:br>
            <a:r>
              <a:rPr lang="en-US" sz="2400"/>
              <a:t>(</a:t>
            </a:r>
            <a:r>
              <a:rPr lang="en-US" sz="2400">
                <a:latin typeface="Symbol" pitchFamily="18" charset="2"/>
              </a:rPr>
              <a:t>s</a:t>
            </a:r>
            <a:r>
              <a:rPr lang="en-US" sz="2400"/>
              <a:t> Unknown)</a:t>
            </a:r>
          </a:p>
        </p:txBody>
      </p:sp>
      <p:sp>
        <p:nvSpPr>
          <p:cNvPr id="5775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8813" y="1296988"/>
            <a:ext cx="8066087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Suppose the population being sampled is normally distributed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population standard deviation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is unknown, as is the usual situation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population standard deviation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 is unknown, then it will have to estimated from a sample standard deviation </a:t>
            </a:r>
            <a:r>
              <a:rPr lang="en-US" i="1" smtClean="0"/>
              <a:t>s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Under these two conditions, have to use the </a:t>
            </a:r>
            <a:r>
              <a:rPr lang="en-US" i="1" smtClean="0"/>
              <a:t>t</a:t>
            </a:r>
            <a:r>
              <a:rPr lang="en-US" smtClean="0"/>
              <a:t> distribution to test hypotheses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i="1" smtClean="0"/>
              <a:t>t</a:t>
            </a:r>
            <a:r>
              <a:rPr lang="en-US" smtClean="0"/>
              <a:t> distribution from Chapter 7</a:t>
            </a:r>
          </a:p>
        </p:txBody>
      </p:sp>
      <p:sp>
        <p:nvSpPr>
          <p:cNvPr id="57753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8-</a:t>
            </a:r>
            <a:fld id="{9633EFA0-BD72-4B2F-81AC-CAD8B36F18AC}" type="slidenum">
              <a:rPr lang="en-US" smtClean="0">
                <a:latin typeface="Arial" charset="0"/>
              </a:rPr>
              <a:pPr/>
              <a:t>61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Defining the </a:t>
            </a:r>
            <a:r>
              <a:rPr lang="en-US" sz="3600" i="1"/>
              <a:t>t</a:t>
            </a:r>
            <a:r>
              <a:rPr lang="en-US" sz="3600"/>
              <a:t> Random Variable</a:t>
            </a:r>
            <a:br>
              <a:rPr lang="en-US" sz="3600"/>
            </a:br>
            <a:r>
              <a:rPr lang="en-US" sz="2400"/>
              <a:t>(</a:t>
            </a:r>
            <a:r>
              <a:rPr lang="en-US" sz="2400">
                <a:latin typeface="Symbol" pitchFamily="18" charset="2"/>
              </a:rPr>
              <a:t>s</a:t>
            </a:r>
            <a:r>
              <a:rPr lang="en-US" sz="2400"/>
              <a:t> Unknown)</a:t>
            </a:r>
          </a:p>
        </p:txBody>
      </p:sp>
      <p:sp>
        <p:nvSpPr>
          <p:cNvPr id="43213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Define a new random variable </a:t>
            </a:r>
            <a:r>
              <a:rPr lang="en-US" i="1" smtClean="0"/>
              <a:t>t</a:t>
            </a:r>
            <a:r>
              <a:rPr lang="en-US" smtClean="0"/>
              <a:t>: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3300" smtClean="0"/>
          </a:p>
          <a:p>
            <a:pPr eaLnBrk="1" hangingPunct="1"/>
            <a:endParaRPr lang="en-US" sz="3300" smtClean="0"/>
          </a:p>
          <a:p>
            <a:pPr lvl="1" eaLnBrk="1" hangingPunct="1"/>
            <a:r>
              <a:rPr lang="en-US" smtClean="0"/>
              <a:t>with the definition of symbols as before</a:t>
            </a:r>
          </a:p>
          <a:p>
            <a:pPr eaLnBrk="1" hangingPunct="1"/>
            <a:r>
              <a:rPr lang="en-US" smtClean="0"/>
              <a:t>The sampling distribution of this random variable</a:t>
            </a:r>
            <a:r>
              <a:rPr lang="en-US" i="1" smtClean="0"/>
              <a:t> </a:t>
            </a:r>
            <a:r>
              <a:rPr lang="en-US" smtClean="0"/>
              <a:t>is a </a:t>
            </a:r>
            <a:r>
              <a:rPr lang="en-US" i="1" smtClean="0"/>
              <a:t>t</a:t>
            </a:r>
            <a:r>
              <a:rPr lang="en-US" smtClean="0"/>
              <a:t> distribution with </a:t>
            </a:r>
            <a:r>
              <a:rPr lang="en-US" i="1" smtClean="0"/>
              <a:t>n</a:t>
            </a:r>
            <a:r>
              <a:rPr lang="en-US" smtClean="0"/>
              <a:t> – 1 degrees of freedom</a:t>
            </a:r>
          </a:p>
        </p:txBody>
      </p:sp>
      <p:sp>
        <p:nvSpPr>
          <p:cNvPr id="4321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F734E6F1-139A-41BB-B4D3-1E0E2282CB67}" type="slidenum">
              <a:rPr lang="en-US" smtClean="0">
                <a:latin typeface="Arial" charset="0"/>
                <a:cs typeface="Arial" charset="0"/>
              </a:rPr>
              <a:pPr/>
              <a:t>62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3844925" y="1790700"/>
          <a:ext cx="1493838" cy="1128713"/>
        </p:xfrm>
        <a:graphic>
          <a:graphicData uri="http://schemas.openxmlformats.org/presentationml/2006/ole">
            <p:oleObj spid="_x0000_s432133" name="Equation" r:id="rId3" imgW="520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/>
              <a:t>Defining the </a:t>
            </a:r>
            <a:r>
              <a:rPr lang="en-US" sz="3800" i="1"/>
              <a:t>t</a:t>
            </a:r>
            <a:r>
              <a:rPr lang="en-US" sz="3800"/>
              <a:t> Statistic (</a:t>
            </a:r>
            <a:r>
              <a:rPr lang="en-US" sz="3800">
                <a:latin typeface="Symbol" pitchFamily="18" charset="2"/>
              </a:rPr>
              <a:t>s</a:t>
            </a:r>
            <a:r>
              <a:rPr lang="en-US" sz="3800"/>
              <a:t> Unknown)</a:t>
            </a:r>
          </a:p>
        </p:txBody>
      </p:sp>
      <p:sp>
        <p:nvSpPr>
          <p:cNvPr id="4177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296988"/>
            <a:ext cx="7924800" cy="5186362"/>
          </a:xfrm>
        </p:spPr>
        <p:txBody>
          <a:bodyPr/>
          <a:lstStyle/>
          <a:p>
            <a:pPr eaLnBrk="1" hangingPunct="1"/>
            <a:r>
              <a:rPr lang="en-US" sz="2600" smtClean="0"/>
              <a:t>Let x-bar be the mean of a sample of size </a:t>
            </a:r>
            <a:r>
              <a:rPr lang="en-US" sz="2600" i="1" smtClean="0"/>
              <a:t>n</a:t>
            </a:r>
            <a:r>
              <a:rPr lang="en-US" sz="2600" smtClean="0"/>
              <a:t> with standard deviation </a:t>
            </a:r>
            <a:r>
              <a:rPr lang="en-US" sz="2600" i="1" smtClean="0"/>
              <a:t>s</a:t>
            </a:r>
            <a:endParaRPr lang="en-US" sz="2600" smtClean="0"/>
          </a:p>
          <a:p>
            <a:pPr eaLnBrk="1" hangingPunct="1"/>
            <a:r>
              <a:rPr lang="en-US" sz="2600" smtClean="0"/>
              <a:t>Also,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baseline="-25000" smtClean="0">
                <a:cs typeface="Times New Roman" pitchFamily="18" charset="0"/>
              </a:rPr>
              <a:t>0</a:t>
            </a:r>
            <a:r>
              <a:rPr lang="en-US" sz="2600" smtClean="0"/>
              <a:t> is the claimed value of the population mean</a:t>
            </a:r>
          </a:p>
          <a:p>
            <a:pPr eaLnBrk="1" hangingPunct="1"/>
            <a:r>
              <a:rPr lang="en-US" sz="2600" smtClean="0"/>
              <a:t>Define a new test statistic</a:t>
            </a:r>
          </a:p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endParaRPr lang="en-US" sz="2600" smtClean="0"/>
          </a:p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endParaRPr lang="en-US" sz="2600" smtClean="0"/>
          </a:p>
          <a:p>
            <a:pPr eaLnBrk="1" hangingPunct="1"/>
            <a:r>
              <a:rPr lang="en-US" sz="2600" smtClean="0"/>
              <a:t>If the population being sampled is normal, and </a:t>
            </a:r>
          </a:p>
          <a:p>
            <a:pPr eaLnBrk="1" hangingPunct="1"/>
            <a:r>
              <a:rPr lang="en-US" sz="2600" smtClean="0"/>
              <a:t>If </a:t>
            </a:r>
            <a:r>
              <a:rPr lang="en-US" sz="2600" i="1" smtClean="0"/>
              <a:t>s</a:t>
            </a:r>
            <a:r>
              <a:rPr lang="en-US" sz="2600" smtClean="0"/>
              <a:t> is used to estimate </a:t>
            </a:r>
            <a:r>
              <a:rPr lang="en-US" sz="2600" smtClean="0">
                <a:latin typeface="Symbol" pitchFamily="18" charset="2"/>
              </a:rPr>
              <a:t>s</a:t>
            </a:r>
            <a:r>
              <a:rPr lang="en-US" sz="2600" smtClean="0"/>
              <a:t>, then … </a:t>
            </a:r>
          </a:p>
          <a:p>
            <a:pPr eaLnBrk="1" hangingPunct="1"/>
            <a:r>
              <a:rPr lang="en-US" sz="2600" smtClean="0"/>
              <a:t>The sampling distribution of the </a:t>
            </a:r>
            <a:r>
              <a:rPr lang="en-US" sz="2600" i="1" smtClean="0"/>
              <a:t>t</a:t>
            </a:r>
            <a:r>
              <a:rPr lang="en-US" sz="2600" smtClean="0"/>
              <a:t> statistic is a </a:t>
            </a:r>
            <a:r>
              <a:rPr lang="en-US" sz="2600" i="1" smtClean="0"/>
              <a:t>t</a:t>
            </a:r>
            <a:r>
              <a:rPr lang="en-US" sz="2600" smtClean="0"/>
              <a:t> distribution with </a:t>
            </a:r>
            <a:r>
              <a:rPr lang="en-US" sz="2600" i="1" smtClean="0"/>
              <a:t>n</a:t>
            </a:r>
            <a:r>
              <a:rPr lang="en-US" sz="2600" smtClean="0"/>
              <a:t> – 1 degrees of freedom</a:t>
            </a:r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987550" y="3408363"/>
          <a:ext cx="1414463" cy="960437"/>
        </p:xfrm>
        <a:graphic>
          <a:graphicData uri="http://schemas.openxmlformats.org/presentationml/2006/ole">
            <p:oleObj spid="_x0000_s417796" name="Equation" r:id="rId3" imgW="672840" imgH="457200" progId="Equation.3">
              <p:embed/>
            </p:oleObj>
          </a:graphicData>
        </a:graphic>
      </p:graphicFrame>
      <p:sp>
        <p:nvSpPr>
          <p:cNvPr id="41779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8-</a:t>
            </a:r>
            <a:fld id="{B2CD399D-7085-48C1-B392-3BC26558CB44}" type="slidenum">
              <a:rPr lang="en-US" smtClean="0">
                <a:latin typeface="Arial" charset="0"/>
              </a:rPr>
              <a:pPr/>
              <a:t>63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i="1" dirty="0"/>
              <a:t>t</a:t>
            </a:r>
            <a:r>
              <a:rPr lang="en-US" sz="3600" dirty="0"/>
              <a:t> Tests about a Population Mean</a:t>
            </a:r>
            <a:br>
              <a:rPr lang="en-US" sz="3600" dirty="0"/>
            </a:br>
            <a:r>
              <a:rPr lang="en-US" sz="2400" dirty="0"/>
              <a:t>(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 Unknown)</a:t>
            </a:r>
          </a:p>
        </p:txBody>
      </p:sp>
      <p:sp>
        <p:nvSpPr>
          <p:cNvPr id="580610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Same rejection rules apply here that applied with our Z-tests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Reject H</a:t>
            </a:r>
            <a:r>
              <a:rPr lang="en-US" baseline="-25000" smtClean="0"/>
              <a:t>0</a:t>
            </a:r>
            <a:r>
              <a:rPr lang="en-US" smtClean="0"/>
              <a:t>: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 =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baseline="-25000" smtClean="0"/>
              <a:t>0</a:t>
            </a:r>
            <a:r>
              <a:rPr lang="en-US" smtClean="0"/>
              <a:t> in favor of a particular alternative hypothesis H</a:t>
            </a:r>
            <a:r>
              <a:rPr lang="en-US" baseline="-25000" smtClean="0"/>
              <a:t>a</a:t>
            </a:r>
            <a:r>
              <a:rPr lang="en-US" smtClean="0"/>
              <a:t> at the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level of significance if and only if the test statistic lies in the appropriate rejection region or, equivalently, if the corresponding p-value is less than </a:t>
            </a:r>
            <a:r>
              <a:rPr lang="en-US" smtClean="0">
                <a:latin typeface="Symbol" pitchFamily="18" charset="2"/>
              </a:rPr>
              <a:t>a</a:t>
            </a:r>
            <a:endParaRPr lang="en-US" smtClean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We have the following rules …</a:t>
            </a:r>
          </a:p>
        </p:txBody>
      </p:sp>
      <p:sp>
        <p:nvSpPr>
          <p:cNvPr id="580611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E203B64B-0909-4E06-BF25-F408162F48BF}" type="slidenum">
              <a:rPr lang="en-US" smtClean="0">
                <a:latin typeface="Arial" charset="0"/>
                <a:cs typeface="Arial" charset="0"/>
              </a:rPr>
              <a:pPr/>
              <a:t>64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i="1" dirty="0" smtClean="0"/>
              <a:t>t</a:t>
            </a:r>
            <a:r>
              <a:rPr lang="en-US" dirty="0" smtClean="0"/>
              <a:t> Tests about a Population Mean</a:t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smtClean="0">
                <a:latin typeface="Symbol" pitchFamily="18" charset="2"/>
              </a:rPr>
              <a:t>s</a:t>
            </a:r>
            <a:r>
              <a:rPr lang="en-US" sz="3200" dirty="0" smtClean="0"/>
              <a:t> Unknown) Continued</a:t>
            </a:r>
            <a:endParaRPr lang="en-US" dirty="0"/>
          </a:p>
        </p:txBody>
      </p:sp>
      <p:sp>
        <p:nvSpPr>
          <p:cNvPr id="581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0163D341-0B17-4748-BBB7-C413A9EAE41B}" type="slidenum">
              <a:rPr lang="en-US" smtClean="0">
                <a:latin typeface="Arial" charset="0"/>
                <a:cs typeface="Arial" charset="0"/>
              </a:rPr>
              <a:pPr/>
              <a:t>65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1635" name="Content Placeholder 6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>
              <a:spcBef>
                <a:spcPct val="15000"/>
              </a:spcBef>
            </a:pPr>
            <a:r>
              <a:rPr lang="en-US" sz="1800" i="1" smtClean="0">
                <a:latin typeface="Arial" charset="0"/>
              </a:rPr>
              <a:t>t</a:t>
            </a:r>
            <a:r>
              <a:rPr lang="en-US" sz="1800" baseline="-25000" smtClean="0">
                <a:latin typeface="Symbol" pitchFamily="18" charset="2"/>
              </a:rPr>
              <a:t>a</a:t>
            </a:r>
            <a:r>
              <a:rPr lang="en-US" sz="1800" smtClean="0">
                <a:latin typeface="Arial" charset="0"/>
              </a:rPr>
              <a:t>, </a:t>
            </a:r>
            <a:r>
              <a:rPr lang="en-US" sz="1800" i="1" smtClean="0">
                <a:latin typeface="Arial" charset="0"/>
              </a:rPr>
              <a:t>t</a:t>
            </a:r>
            <a:r>
              <a:rPr lang="en-US" sz="1800" baseline="-25000" smtClean="0">
                <a:latin typeface="Symbol" pitchFamily="18" charset="2"/>
              </a:rPr>
              <a:t>a</a:t>
            </a:r>
            <a:r>
              <a:rPr lang="en-US" sz="1800" baseline="-25000" smtClean="0">
                <a:latin typeface="Arial" charset="0"/>
              </a:rPr>
              <a:t>/2</a:t>
            </a:r>
            <a:r>
              <a:rPr lang="en-US" sz="1800" smtClean="0">
                <a:latin typeface="Arial" charset="0"/>
              </a:rPr>
              <a:t>, and p-values are based on </a:t>
            </a:r>
            <a:r>
              <a:rPr lang="en-US" sz="1800" i="1" smtClean="0">
                <a:latin typeface="Arial" charset="0"/>
              </a:rPr>
              <a:t>n</a:t>
            </a:r>
            <a:r>
              <a:rPr lang="en-US" sz="1800" smtClean="0">
                <a:latin typeface="Arial" charset="0"/>
              </a:rPr>
              <a:t> – 1 degrees of freedom (for a sample of size </a:t>
            </a:r>
            <a:r>
              <a:rPr lang="en-US" sz="1800" i="1" smtClean="0">
                <a:latin typeface="Arial" charset="0"/>
              </a:rPr>
              <a:t>n</a:t>
            </a:r>
            <a:r>
              <a:rPr lang="en-US" sz="1800" smtClean="0">
                <a:latin typeface="Arial" charset="0"/>
              </a:rPr>
              <a:t>)</a:t>
            </a:r>
          </a:p>
          <a:p>
            <a:pPr lvl="1" eaLnBrk="1" hangingPunct="1">
              <a:spcBef>
                <a:spcPct val="15000"/>
              </a:spcBef>
            </a:pPr>
            <a:endParaRPr lang="en-US" sz="1800" smtClean="0">
              <a:latin typeface="Arial" charset="0"/>
            </a:endParaRPr>
          </a:p>
          <a:p>
            <a:pPr lvl="1" eaLnBrk="1" hangingPunct="1"/>
            <a:r>
              <a:rPr lang="en-US" sz="1800" smtClean="0">
                <a:latin typeface="Arial" charset="0"/>
              </a:rPr>
              <a:t>* either </a:t>
            </a:r>
            <a:r>
              <a:rPr lang="en-US" sz="1800" i="1" smtClean="0">
                <a:latin typeface="Arial" charset="0"/>
              </a:rPr>
              <a:t>t</a:t>
            </a:r>
            <a:r>
              <a:rPr lang="en-US" sz="1800" smtClean="0">
                <a:latin typeface="Arial" charset="0"/>
              </a:rPr>
              <a:t> &gt; </a:t>
            </a:r>
            <a:r>
              <a:rPr lang="en-US" sz="1800" i="1" smtClean="0">
                <a:latin typeface="Arial" charset="0"/>
              </a:rPr>
              <a:t>t</a:t>
            </a:r>
            <a:r>
              <a:rPr lang="en-US" sz="1800" baseline="-25000" smtClean="0">
                <a:latin typeface="Symbol" pitchFamily="18" charset="2"/>
              </a:rPr>
              <a:t>a</a:t>
            </a:r>
            <a:r>
              <a:rPr lang="en-US" sz="1800" baseline="-25000" smtClean="0">
                <a:latin typeface="Arial" charset="0"/>
              </a:rPr>
              <a:t>/2</a:t>
            </a:r>
            <a:r>
              <a:rPr lang="en-US" sz="1800" smtClean="0">
                <a:latin typeface="Arial" charset="0"/>
              </a:rPr>
              <a:t> or </a:t>
            </a:r>
            <a:r>
              <a:rPr lang="en-US" sz="1800" i="1" smtClean="0">
                <a:latin typeface="Arial" charset="0"/>
              </a:rPr>
              <a:t>t</a:t>
            </a:r>
            <a:r>
              <a:rPr lang="en-US" sz="1800" smtClean="0">
                <a:latin typeface="Arial" charset="0"/>
              </a:rPr>
              <a:t> &lt; </a:t>
            </a:r>
            <a:r>
              <a:rPr lang="en-US" sz="1800" smtClean="0">
                <a:latin typeface="Arial" charset="0"/>
                <a:cs typeface="Times New Roman" pitchFamily="18" charset="0"/>
              </a:rPr>
              <a:t>–</a:t>
            </a:r>
            <a:r>
              <a:rPr lang="en-US" sz="1800" i="1" smtClean="0">
                <a:latin typeface="Arial" charset="0"/>
              </a:rPr>
              <a:t>t</a:t>
            </a:r>
            <a:r>
              <a:rPr lang="en-US" sz="1800" baseline="-25000" smtClean="0">
                <a:latin typeface="Symbol" pitchFamily="18" charset="2"/>
              </a:rPr>
              <a:t>a</a:t>
            </a:r>
            <a:r>
              <a:rPr lang="en-US" sz="1800" baseline="-25000" smtClean="0">
                <a:latin typeface="Arial" charset="0"/>
              </a:rPr>
              <a:t>/2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474663" y="1495425"/>
          <a:ext cx="8145462" cy="2779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093"/>
                <a:gridCol w="1772180"/>
                <a:gridCol w="4740189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Alternative</a:t>
                      </a:r>
                    </a:p>
                  </a:txBody>
                  <a:tcPr marL="90015" marR="900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Reject H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if:</a:t>
                      </a:r>
                    </a:p>
                  </a:txBody>
                  <a:tcPr marL="90015" marR="900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p-value (reject H</a:t>
                      </a:r>
                      <a:r>
                        <a:rPr kumimoji="0" lang="en-US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if p-value &lt;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)</a:t>
                      </a:r>
                    </a:p>
                  </a:txBody>
                  <a:tcPr marL="90015" marR="90015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&gt;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15" marR="900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&gt; </a:t>
                      </a:r>
                      <a:r>
                        <a:rPr kumimoji="0" lang="en-US" sz="2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en-US" sz="2200" b="0" i="0" u="none" strike="noStrike" cap="none" normalizeH="0" baseline="-25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</a:p>
                  </a:txBody>
                  <a:tcPr marL="90015" marR="900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Area under t distribution to right of </a:t>
                      </a: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endParaRPr kumimoji="0" lang="en-US" sz="2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L="90015" marR="90015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&lt;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15" marR="900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 &lt; –</a:t>
                      </a:r>
                      <a:r>
                        <a:rPr kumimoji="0" lang="en-US" sz="2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en-US" sz="2200" b="0" i="0" u="none" strike="noStrike" cap="none" normalizeH="0" baseline="-2500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15" marR="900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Area under t distribution to left of –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endParaRPr kumimoji="0" lang="en-US" sz="22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L="90015" marR="90015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: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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15" marR="900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|t| &gt; t 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/2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</a:t>
                      </a:r>
                    </a:p>
                  </a:txBody>
                  <a:tcPr marL="90015" marR="9001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Twice area under t distribution to right of |</a:t>
                      </a:r>
                      <a:r>
                        <a:rPr kumimoji="0" lang="en-US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|</a:t>
                      </a:r>
                    </a:p>
                  </a:txBody>
                  <a:tcPr marL="90015" marR="90015" horzOverflow="overflow"/>
                </a:tc>
              </a:tr>
            </a:tbl>
          </a:graphicData>
        </a:graphic>
      </p:graphicFrame>
      <p:sp>
        <p:nvSpPr>
          <p:cNvPr id="581658" name="TextBox 8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 8.5 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/>
              <a:t>In 2001, the </a:t>
            </a:r>
            <a:r>
              <a:rPr lang="en-US" sz="2600" dirty="0"/>
              <a:t>mean credit card interest rate is as it </a:t>
            </a:r>
            <a:r>
              <a:rPr lang="en-US" sz="2600" dirty="0" smtClean="0"/>
              <a:t>was </a:t>
            </a:r>
            <a:r>
              <a:rPr lang="en-US" sz="2600" dirty="0"/>
              <a:t>at the rate of 18.8</a:t>
            </a:r>
            <a:r>
              <a:rPr lang="en-US" sz="2600" dirty="0" smtClean="0"/>
              <a:t>%</a:t>
            </a:r>
          </a:p>
          <a:p>
            <a:pPr eaLnBrk="1" hangingPunct="1">
              <a:defRPr/>
            </a:pPr>
            <a:r>
              <a:rPr lang="en-US" sz="2400" dirty="0" smtClean="0"/>
              <a:t>A financial officer wishes to study whether the increased competition in the credit card business has reduced interest rates</a:t>
            </a:r>
            <a:endParaRPr lang="en-US" sz="26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This is the null hypothesis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</a:rPr>
              <a:t>0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sym typeface="Symbol" pitchFamily="18" charset="2"/>
              </a:rPr>
              <a:t>=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18.8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The alternative to be tested is that the current mean interest rate isn’t as it was back in 2001, but in fact has decreased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This is the alternative hypothesis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baseline="-25000" dirty="0">
                <a:solidFill>
                  <a:srgbClr val="C00000"/>
                </a:solidFill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&lt;</a:t>
            </a:r>
            <a:r>
              <a:rPr lang="en-US" sz="2400" dirty="0">
                <a:solidFill>
                  <a:srgbClr val="C00000"/>
                </a:solidFill>
              </a:rPr>
              <a:t> 18.8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Test at the </a:t>
            </a:r>
            <a:r>
              <a:rPr lang="en-US" sz="2600" dirty="0">
                <a:latin typeface="Symbol" pitchFamily="18" charset="2"/>
              </a:rPr>
              <a:t>a</a:t>
            </a:r>
            <a:r>
              <a:rPr lang="en-US" sz="2600" dirty="0"/>
              <a:t> = 0.05 level of significance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If H</a:t>
            </a:r>
            <a:r>
              <a:rPr lang="en-US" sz="2400" baseline="-25000" dirty="0"/>
              <a:t>0</a:t>
            </a:r>
            <a:r>
              <a:rPr lang="en-US" sz="2400" dirty="0"/>
              <a:t> can be rejected at the 5% level, then conclude that it appears as though the mean rate now is less than 18.8% rate charged in 2001</a:t>
            </a:r>
          </a:p>
        </p:txBody>
      </p:sp>
      <p:sp>
        <p:nvSpPr>
          <p:cNvPr id="5826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9916EE2F-1FDB-40F8-B39F-11594F244041}" type="slidenum">
              <a:rPr lang="en-US" smtClean="0">
                <a:latin typeface="Arial" charset="0"/>
                <a:cs typeface="Arial" charset="0"/>
              </a:rPr>
              <a:pPr/>
              <a:t>66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 </a:t>
            </a:r>
            <a:r>
              <a:rPr lang="en-US" dirty="0" smtClean="0"/>
              <a:t>8.5</a:t>
            </a:r>
            <a:endParaRPr lang="en-US" dirty="0"/>
          </a:p>
        </p:txBody>
      </p:sp>
      <p:sp>
        <p:nvSpPr>
          <p:cNvPr id="433158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We randomly select </a:t>
            </a:r>
            <a:r>
              <a:rPr lang="en-US" i="1" smtClean="0"/>
              <a:t>n</a:t>
            </a:r>
            <a:r>
              <a:rPr lang="en-US" smtClean="0"/>
              <a:t> = 15 credit cards</a:t>
            </a:r>
          </a:p>
          <a:p>
            <a:pPr eaLnBrk="1" hangingPunct="1"/>
            <a:r>
              <a:rPr lang="en-US" smtClean="0"/>
              <a:t>We know: </a:t>
            </a:r>
          </a:p>
          <a:p>
            <a:pPr eaLnBrk="1" hangingPunct="1">
              <a:buFontTx/>
              <a:buNone/>
            </a:pPr>
            <a:r>
              <a:rPr lang="en-US" i="1" smtClean="0"/>
              <a:t>		     n</a:t>
            </a:r>
            <a:r>
              <a:rPr lang="en-US" smtClean="0"/>
              <a:t>  = 15</a:t>
            </a:r>
          </a:p>
          <a:p>
            <a:pPr eaLnBrk="1" hangingPunct="1">
              <a:buFontTx/>
              <a:buNone/>
            </a:pPr>
            <a:r>
              <a:rPr lang="en-US" smtClean="0"/>
              <a:t>		         = 16.828</a:t>
            </a:r>
          </a:p>
          <a:p>
            <a:pPr eaLnBrk="1" hangingPunct="1">
              <a:buFontTx/>
              <a:buNone/>
            </a:pPr>
            <a:r>
              <a:rPr lang="en-US" smtClean="0"/>
              <a:t>		     </a:t>
            </a:r>
            <a:r>
              <a:rPr lang="en-US" i="1" smtClean="0"/>
              <a:t>s</a:t>
            </a:r>
            <a:r>
              <a:rPr lang="en-US" smtClean="0"/>
              <a:t>  = 1.538</a:t>
            </a:r>
          </a:p>
          <a:p>
            <a:pPr eaLnBrk="1" hangingPunct="1">
              <a:buFontTx/>
              <a:buNone/>
            </a:pPr>
            <a:r>
              <a:rPr lang="en-US" smtClean="0"/>
              <a:t>		    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0.05</a:t>
            </a:r>
          </a:p>
          <a:p>
            <a:pPr eaLnBrk="1" hangingPunct="1"/>
            <a:r>
              <a:rPr lang="en-US" smtClean="0"/>
              <a:t>Then </a:t>
            </a:r>
            <a:r>
              <a:rPr lang="en-US" i="1" smtClean="0"/>
              <a:t>df</a:t>
            </a:r>
            <a:r>
              <a:rPr lang="en-US" smtClean="0"/>
              <a:t> = </a:t>
            </a:r>
            <a:r>
              <a:rPr lang="en-US" i="1" smtClean="0"/>
              <a:t>n</a:t>
            </a:r>
            <a:r>
              <a:rPr lang="en-US" smtClean="0"/>
              <a:t> – 1 = 14</a:t>
            </a:r>
          </a:p>
          <a:p>
            <a:pPr eaLnBrk="1" hangingPunct="1"/>
            <a:r>
              <a:rPr lang="en-US" smtClean="0"/>
              <a:t>We will assume the population of the rates of all cards is approximately normal</a:t>
            </a:r>
          </a:p>
        </p:txBody>
      </p:sp>
      <p:sp>
        <p:nvSpPr>
          <p:cNvPr id="4331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19F15829-6BDA-4D31-BA41-CEBE1D2CD48D}" type="slidenum">
              <a:rPr lang="en-US" smtClean="0">
                <a:latin typeface="Arial" charset="0"/>
                <a:cs typeface="Arial" charset="0"/>
              </a:rPr>
              <a:pPr/>
              <a:t>67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1938338" y="2581275"/>
          <a:ext cx="392112" cy="465138"/>
        </p:xfrm>
        <a:graphic>
          <a:graphicData uri="http://schemas.openxmlformats.org/presentationml/2006/ole">
            <p:oleObj spid="_x0000_s433156" name="Equation" r:id="rId3" imgW="139680" imgH="164880" progId="Equation.3">
              <p:embed/>
            </p:oleObj>
          </a:graphicData>
        </a:graphic>
      </p:graphicFrame>
      <p:sp>
        <p:nvSpPr>
          <p:cNvPr id="433160" name="TextBox 5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Example </a:t>
            </a:r>
            <a:r>
              <a:rPr lang="en-US" dirty="0" smtClean="0"/>
              <a:t>8.5</a:t>
            </a:r>
            <a:endParaRPr lang="en-US" dirty="0"/>
          </a:p>
        </p:txBody>
      </p:sp>
      <p:sp>
        <p:nvSpPr>
          <p:cNvPr id="43418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The rejection rule is:</a:t>
            </a:r>
            <a:br>
              <a:rPr lang="en-US" sz="2600" smtClean="0"/>
            </a:br>
            <a:r>
              <a:rPr lang="en-US" sz="2600" smtClean="0"/>
              <a:t>Reject H</a:t>
            </a:r>
            <a:r>
              <a:rPr lang="en-US" sz="2600" baseline="-25000" smtClean="0"/>
              <a:t>0</a:t>
            </a:r>
            <a:r>
              <a:rPr lang="en-US" sz="2600" smtClean="0"/>
              <a:t>: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</a:t>
            </a:r>
            <a:r>
              <a:rPr lang="en-US" sz="2400" b="1" smtClean="0">
                <a:sym typeface="Symbol" pitchFamily="18" charset="2"/>
              </a:rPr>
              <a:t>=</a:t>
            </a:r>
            <a:r>
              <a:rPr lang="en-US" sz="2600" smtClean="0"/>
              <a:t> 18.8 against H</a:t>
            </a:r>
            <a:r>
              <a:rPr lang="en-US" sz="2600" baseline="-25000" smtClean="0"/>
              <a:t>a</a:t>
            </a:r>
            <a:r>
              <a:rPr lang="en-US" sz="2600" smtClean="0"/>
              <a:t>: </a:t>
            </a:r>
            <a:r>
              <a:rPr lang="en-US" sz="2600" smtClean="0">
                <a:latin typeface="Symbol" pitchFamily="18" charset="2"/>
              </a:rPr>
              <a:t>m</a:t>
            </a:r>
            <a:r>
              <a:rPr lang="en-US" sz="2600" smtClean="0"/>
              <a:t> &lt; 18.8 if </a:t>
            </a:r>
            <a:r>
              <a:rPr lang="en-US" sz="2600" i="1" smtClean="0"/>
              <a:t>t</a:t>
            </a:r>
            <a:r>
              <a:rPr lang="en-US" sz="2600" smtClean="0"/>
              <a:t> &lt; </a:t>
            </a:r>
            <a:r>
              <a:rPr lang="en-US" sz="2600" smtClean="0">
                <a:sym typeface="Symbol" pitchFamily="18" charset="2"/>
              </a:rPr>
              <a:t></a:t>
            </a:r>
            <a:r>
              <a:rPr lang="en-US" sz="2600" i="1" smtClean="0"/>
              <a:t>t</a:t>
            </a:r>
            <a:r>
              <a:rPr lang="en-US" sz="2600" baseline="-25000" smtClean="0">
                <a:latin typeface="Symbol" pitchFamily="18" charset="2"/>
              </a:rPr>
              <a:t>a</a:t>
            </a:r>
            <a:endParaRPr lang="en-US" sz="26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ym typeface="Symbol" pitchFamily="18" charset="2"/>
              </a:rPr>
              <a:t>For </a:t>
            </a:r>
            <a:r>
              <a:rPr lang="en-US" sz="2400" smtClean="0">
                <a:latin typeface="Symbol" pitchFamily="18" charset="2"/>
                <a:sym typeface="Symbol" pitchFamily="18" charset="2"/>
              </a:rPr>
              <a:t>a</a:t>
            </a:r>
            <a:r>
              <a:rPr lang="en-US" sz="2400" smtClean="0">
                <a:sym typeface="Symbol" pitchFamily="18" charset="2"/>
              </a:rPr>
              <a:t> = 0.05 and with </a:t>
            </a:r>
            <a:r>
              <a:rPr lang="en-US" sz="2400" i="1" smtClean="0">
                <a:sym typeface="Symbol" pitchFamily="18" charset="2"/>
              </a:rPr>
              <a:t>df</a:t>
            </a:r>
            <a:r>
              <a:rPr lang="en-US" sz="2400" smtClean="0">
                <a:sym typeface="Symbol" pitchFamily="18" charset="2"/>
              </a:rPr>
              <a:t> = 14, </a:t>
            </a:r>
            <a:r>
              <a:rPr lang="en-US" sz="2400" i="1" smtClean="0"/>
              <a:t>t</a:t>
            </a:r>
            <a:r>
              <a:rPr lang="en-US" sz="2400" baseline="-25000" smtClean="0">
                <a:latin typeface="Symbol" pitchFamily="18" charset="2"/>
              </a:rPr>
              <a:t>a</a:t>
            </a:r>
            <a:r>
              <a:rPr lang="en-US" sz="2400" smtClean="0">
                <a:latin typeface="Symbol" pitchFamily="18" charset="2"/>
              </a:rPr>
              <a:t> </a:t>
            </a:r>
            <a:r>
              <a:rPr lang="en-US" sz="2400" smtClean="0"/>
              <a:t>= </a:t>
            </a:r>
            <a:r>
              <a:rPr lang="en-US" sz="2400" smtClean="0">
                <a:sym typeface="Symbol" pitchFamily="18" charset="2"/>
              </a:rPr>
              <a:t></a:t>
            </a:r>
            <a:r>
              <a:rPr lang="en-US" sz="2400" i="1" smtClean="0">
                <a:sym typeface="Symbol" pitchFamily="18" charset="2"/>
              </a:rPr>
              <a:t>t</a:t>
            </a:r>
            <a:r>
              <a:rPr lang="en-US" sz="2400" baseline="-25000" smtClean="0">
                <a:sym typeface="Symbol" pitchFamily="18" charset="2"/>
              </a:rPr>
              <a:t>0.05</a:t>
            </a:r>
            <a:r>
              <a:rPr lang="en-US" sz="2400" smtClean="0">
                <a:sym typeface="Symbol" pitchFamily="18" charset="2"/>
              </a:rPr>
              <a:t> =1.761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ym typeface="Symbol" pitchFamily="18" charset="2"/>
              </a:rPr>
              <a:t>Calculate the value of the </a:t>
            </a:r>
            <a:r>
              <a:rPr lang="en-US" sz="2400" i="1" smtClean="0">
                <a:sym typeface="Symbol" pitchFamily="18" charset="2"/>
              </a:rPr>
              <a:t>t</a:t>
            </a:r>
            <a:r>
              <a:rPr lang="en-US" sz="2400" smtClean="0">
                <a:sym typeface="Symbol" pitchFamily="18" charset="2"/>
              </a:rPr>
              <a:t> statistic:</a:t>
            </a:r>
          </a:p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endParaRPr lang="en-US" sz="24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spcAft>
                <a:spcPct val="10000"/>
              </a:spcAft>
            </a:pP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ym typeface="Symbol" pitchFamily="18" charset="2"/>
              </a:rPr>
              <a:t>Because </a:t>
            </a:r>
            <a:r>
              <a:rPr lang="en-US" sz="2600" i="1" smtClean="0">
                <a:sym typeface="Symbol" pitchFamily="18" charset="2"/>
              </a:rPr>
              <a:t>t</a:t>
            </a:r>
            <a:r>
              <a:rPr lang="en-US" sz="2600" smtClean="0">
                <a:sym typeface="Symbol" pitchFamily="18" charset="2"/>
              </a:rPr>
              <a:t> = 4.97 &lt; </a:t>
            </a:r>
            <a:r>
              <a:rPr lang="en-US" sz="2600" i="1" smtClean="0">
                <a:sym typeface="Symbol" pitchFamily="18" charset="2"/>
              </a:rPr>
              <a:t>t</a:t>
            </a:r>
            <a:r>
              <a:rPr lang="en-US" sz="2600" baseline="-25000" smtClean="0">
                <a:sym typeface="Symbol" pitchFamily="18" charset="2"/>
              </a:rPr>
              <a:t>0.05</a:t>
            </a:r>
            <a:r>
              <a:rPr lang="en-US" sz="2600" smtClean="0">
                <a:sym typeface="Symbol" pitchFamily="18" charset="2"/>
              </a:rPr>
              <a:t> = 1.761, reject H</a:t>
            </a:r>
            <a:r>
              <a:rPr lang="en-US" sz="2600" baseline="-25000" smtClean="0">
                <a:sym typeface="Symbol" pitchFamily="18" charset="2"/>
              </a:rPr>
              <a:t>0</a:t>
            </a:r>
            <a:endParaRPr lang="en-US" sz="260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ym typeface="Symbol" pitchFamily="18" charset="2"/>
              </a:rPr>
              <a:t>Therefore, conclude at 5% significance level that it appears as though the mean interest rate is lower than it was in 2001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ym typeface="Symbol" pitchFamily="18" charset="2"/>
              </a:rPr>
              <a:t>In fact it was observed to be</a:t>
            </a:r>
            <a:r>
              <a:rPr lang="en-US" sz="240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18.8 – 16.827 = 1.973% lower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ym typeface="Symbol" pitchFamily="18" charset="2"/>
              </a:rPr>
              <a:t>Our observed result of 16.827 is said to be “statistically significant” at  = 5%</a:t>
            </a:r>
          </a:p>
        </p:txBody>
      </p:sp>
      <p:sp>
        <p:nvSpPr>
          <p:cNvPr id="4341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DC4B3CE6-5FD9-4F30-B649-3D27A2657E13}" type="slidenum">
              <a:rPr lang="en-US" smtClean="0">
                <a:latin typeface="Arial" charset="0"/>
                <a:cs typeface="Arial" charset="0"/>
              </a:rPr>
              <a:pPr/>
              <a:t>68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2813050" y="2582863"/>
          <a:ext cx="3730625" cy="733425"/>
        </p:xfrm>
        <a:graphic>
          <a:graphicData uri="http://schemas.openxmlformats.org/presentationml/2006/ole">
            <p:oleObj spid="_x0000_s434181" name="Equation" r:id="rId3" imgW="2260440" imgH="444240" progId="Equation.3">
              <p:embed/>
            </p:oleObj>
          </a:graphicData>
        </a:graphic>
      </p:graphicFrame>
      <p:sp>
        <p:nvSpPr>
          <p:cNvPr id="434185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p-value for Example </a:t>
            </a:r>
            <a:r>
              <a:rPr lang="en-US" dirty="0" smtClean="0"/>
              <a:t>8.5</a:t>
            </a:r>
            <a:endParaRPr lang="en-US" dirty="0"/>
          </a:p>
        </p:txBody>
      </p:sp>
      <p:sp>
        <p:nvSpPr>
          <p:cNvPr id="585730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The p-value here is the left-hand tail area under the </a:t>
            </a:r>
            <a:r>
              <a:rPr lang="en-US" sz="2100" i="1" smtClean="0"/>
              <a:t>t</a:t>
            </a:r>
            <a:r>
              <a:rPr lang="en-US" sz="2100" smtClean="0"/>
              <a:t> curve with </a:t>
            </a:r>
            <a:r>
              <a:rPr lang="en-US" sz="2100" i="1" smtClean="0"/>
              <a:t>df</a:t>
            </a:r>
            <a:r>
              <a:rPr lang="en-US" sz="2100" smtClean="0"/>
              <a:t> = 14 to the left of </a:t>
            </a:r>
            <a:r>
              <a:rPr lang="en-US" sz="2100" i="1" smtClean="0"/>
              <a:t>t</a:t>
            </a:r>
            <a:r>
              <a:rPr lang="en-US" sz="2100" smtClean="0"/>
              <a:t> = </a:t>
            </a:r>
            <a:r>
              <a:rPr lang="en-US" sz="2100" smtClean="0">
                <a:sym typeface="Symbol" pitchFamily="18" charset="2"/>
              </a:rPr>
              <a:t>4.97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Our observed </a:t>
            </a:r>
            <a:r>
              <a:rPr lang="en-US" i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value is off the </a:t>
            </a:r>
            <a:r>
              <a:rPr lang="en-US" i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table, so using the table, we would say that our p-value &lt; 0.0005.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A statistical software package can easily calculate the exact p-value.  It turns out that the p-value is actually 0.000103, which is less than 0.0005.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This says that if the claimed mean of 18.8 % is true, then there is only about a 1/10,000 chance of randomly selecting a sample of 15 credit cards whose mean rate would be as low as or lower than 16.827%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This p-value is &lt; 0.05, 0.01, 0.001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sym typeface="Symbol" pitchFamily="18" charset="2"/>
              </a:rPr>
              <a:t>We would reject H</a:t>
            </a:r>
            <a:r>
              <a:rPr lang="en-US" sz="2100" baseline="-25000" smtClean="0">
                <a:sym typeface="Symbol" pitchFamily="18" charset="2"/>
              </a:rPr>
              <a:t>0</a:t>
            </a:r>
            <a:r>
              <a:rPr lang="en-US" sz="2100" smtClean="0">
                <a:sym typeface="Symbol" pitchFamily="18" charset="2"/>
              </a:rPr>
              <a:t> at the 0.05, 0.01, 0.001 significance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>
                <a:sym typeface="Symbol" pitchFamily="18" charset="2"/>
              </a:rPr>
              <a:t>Our result is highly significant</a:t>
            </a:r>
          </a:p>
        </p:txBody>
      </p:sp>
      <p:sp>
        <p:nvSpPr>
          <p:cNvPr id="5857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5B6B8885-FC03-4D3B-8DDE-ECBC5D660F62}" type="slidenum">
              <a:rPr lang="en-US" smtClean="0">
                <a:latin typeface="Arial" charset="0"/>
                <a:cs typeface="Arial" charset="0"/>
              </a:rPr>
              <a:pPr/>
              <a:t>69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8573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  <p:sp>
        <p:nvSpPr>
          <p:cNvPr id="585733" name="TextBox 5"/>
          <p:cNvSpPr txBox="1">
            <a:spLocks noChangeArrowheads="1"/>
          </p:cNvSpPr>
          <p:nvPr/>
        </p:nvSpPr>
        <p:spPr bwMode="auto">
          <a:xfrm>
            <a:off x="8458200" y="219075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Types of Decisions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</a:pPr>
            <a:r>
              <a:rPr lang="en-US" smtClean="0"/>
              <a:t>As a result of testing H</a:t>
            </a:r>
            <a:r>
              <a:rPr lang="en-US" baseline="-25000" smtClean="0"/>
              <a:t>0</a:t>
            </a:r>
            <a:r>
              <a:rPr lang="en-US" smtClean="0"/>
              <a:t> vs. H</a:t>
            </a:r>
            <a:r>
              <a:rPr lang="en-US" baseline="-25000" smtClean="0"/>
              <a:t>a</a:t>
            </a:r>
            <a:r>
              <a:rPr lang="en-US" smtClean="0"/>
              <a:t>, will have to decide either of the following decisions for the null hypothesis H</a:t>
            </a:r>
            <a:r>
              <a:rPr lang="en-US" baseline="-25000" smtClean="0"/>
              <a:t>0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Do not reject H</a:t>
            </a:r>
            <a:r>
              <a:rPr lang="en-US" baseline="-25000" smtClean="0"/>
              <a:t>0</a:t>
            </a:r>
            <a:endParaRPr lang="en-US" smtClean="0"/>
          </a:p>
          <a:p>
            <a:pPr lvl="1" eaLnBrk="1" hangingPunct="1"/>
            <a:r>
              <a:rPr lang="en-US" smtClean="0"/>
              <a:t>A weaker statement than “accepting H</a:t>
            </a:r>
            <a:r>
              <a:rPr lang="en-US" baseline="-25000" smtClean="0"/>
              <a:t>0</a:t>
            </a:r>
            <a:r>
              <a:rPr lang="en-US" smtClean="0"/>
              <a:t>”</a:t>
            </a:r>
          </a:p>
          <a:p>
            <a:pPr lvl="1" eaLnBrk="1" hangingPunct="1"/>
            <a:r>
              <a:rPr lang="en-US" smtClean="0"/>
              <a:t>But you are rejecting the alternative H</a:t>
            </a:r>
            <a:r>
              <a:rPr lang="en-US" baseline="-25000" smtClean="0"/>
              <a:t>a</a:t>
            </a:r>
            <a:endParaRPr lang="en-US" smtClean="0"/>
          </a:p>
          <a:p>
            <a:pPr algn="ctr" eaLnBrk="1" hangingPunct="1">
              <a:buClr>
                <a:srgbClr val="CC0000"/>
              </a:buClr>
              <a:buFontTx/>
              <a:buNone/>
            </a:pPr>
            <a:r>
              <a:rPr lang="en-US" smtClean="0"/>
              <a:t>OR</a:t>
            </a:r>
          </a:p>
          <a:p>
            <a:pPr eaLnBrk="1" hangingPunct="1"/>
            <a:r>
              <a:rPr lang="en-US" smtClean="0"/>
              <a:t>Reject H</a:t>
            </a:r>
            <a:r>
              <a:rPr lang="en-US" baseline="-25000" smtClean="0"/>
              <a:t>0</a:t>
            </a:r>
            <a:endParaRPr lang="en-US" smtClean="0"/>
          </a:p>
          <a:p>
            <a:pPr lvl="1" eaLnBrk="1" hangingPunct="1"/>
            <a:r>
              <a:rPr lang="en-US" smtClean="0"/>
              <a:t>A weaker statement than “accepting H</a:t>
            </a:r>
            <a:r>
              <a:rPr lang="en-US" baseline="-25000" smtClean="0"/>
              <a:t>a</a:t>
            </a:r>
            <a:r>
              <a:rPr lang="en-US" smtClean="0"/>
              <a:t>”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13A3112D-89C9-4CCD-B483-83EBA7AC3317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p-value outputs</a:t>
            </a:r>
            <a:endParaRPr lang="en-US" dirty="0"/>
          </a:p>
        </p:txBody>
      </p:sp>
      <p:pic>
        <p:nvPicPr>
          <p:cNvPr id="586754" name="Content Placeholder 4" descr="figure 8.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7538" y="4335463"/>
            <a:ext cx="7924800" cy="1597025"/>
          </a:xfrm>
        </p:spPr>
      </p:pic>
      <p:sp>
        <p:nvSpPr>
          <p:cNvPr id="5867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BE245B45-E352-443B-A7CC-255DC2832C0A}" type="slidenum">
              <a:rPr lang="en-US" smtClean="0">
                <a:latin typeface="Arial" charset="0"/>
                <a:cs typeface="Arial" charset="0"/>
              </a:rPr>
              <a:pPr/>
              <a:t>70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586756" name="Picture 5" descr="figure 8.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9775" y="1262063"/>
            <a:ext cx="4995863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6757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Z Tests about a</a:t>
            </a:r>
            <a:br>
              <a:rPr lang="en-US" dirty="0" smtClean="0"/>
            </a:br>
            <a:r>
              <a:rPr lang="en-US" sz="3200" dirty="0" smtClean="0"/>
              <a:t>Population Proportion</a:t>
            </a:r>
            <a:endParaRPr lang="en-US" dirty="0"/>
          </a:p>
        </p:txBody>
      </p:sp>
      <p:sp>
        <p:nvSpPr>
          <p:cNvPr id="587778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If the sample size </a:t>
            </a:r>
            <a:r>
              <a:rPr lang="en-US" i="1" smtClean="0"/>
              <a:t>n</a:t>
            </a:r>
            <a:r>
              <a:rPr lang="en-US" smtClean="0"/>
              <a:t> is large, we can reject H</a:t>
            </a:r>
            <a:r>
              <a:rPr lang="en-US" baseline="-25000" smtClean="0"/>
              <a:t>0</a:t>
            </a:r>
            <a:r>
              <a:rPr lang="en-US" smtClean="0"/>
              <a:t>: </a:t>
            </a:r>
            <a:r>
              <a:rPr lang="en-US" smtClean="0">
                <a:sym typeface="Symbol" pitchFamily="18" charset="2"/>
              </a:rPr>
              <a:t>p</a:t>
            </a:r>
            <a:r>
              <a:rPr lang="en-US" smtClean="0"/>
              <a:t> = </a:t>
            </a:r>
            <a:r>
              <a:rPr lang="en-US" smtClean="0">
                <a:sym typeface="Symbol" pitchFamily="18" charset="2"/>
              </a:rPr>
              <a:t>p</a:t>
            </a:r>
            <a:r>
              <a:rPr lang="en-US" baseline="-25000" smtClean="0"/>
              <a:t>0</a:t>
            </a:r>
            <a:r>
              <a:rPr lang="en-US" smtClean="0"/>
              <a:t> at the </a:t>
            </a:r>
            <a:r>
              <a:rPr lang="en-US" smtClean="0">
                <a:sym typeface="Symbol" pitchFamily="18" charset="2"/>
              </a:rPr>
              <a:t> level of significance (probability of Type I error equal to )</a:t>
            </a:r>
            <a:r>
              <a:rPr lang="en-US" smtClean="0"/>
              <a:t> if and only if the appropriate rejection point condition holds or, equivalently, if the corresponding p-value is less than </a:t>
            </a:r>
            <a:r>
              <a:rPr lang="en-US" smtClean="0">
                <a:sym typeface="Symbol" pitchFamily="18" charset="2"/>
              </a:rPr>
              <a:t>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have the following rules …</a:t>
            </a:r>
          </a:p>
        </p:txBody>
      </p:sp>
      <p:sp>
        <p:nvSpPr>
          <p:cNvPr id="5877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9CD7CE51-B582-45A8-8A1D-46BCF4C7EA66}" type="slidenum">
              <a:rPr lang="en-US" smtClean="0">
                <a:latin typeface="Arial" charset="0"/>
                <a:cs typeface="Arial" charset="0"/>
              </a:rPr>
              <a:pPr/>
              <a:t>71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Z Tests about a</a:t>
            </a:r>
            <a:br>
              <a:rPr lang="en-US" sz="3600" dirty="0" smtClean="0"/>
            </a:br>
            <a:r>
              <a:rPr lang="en-US" sz="4000" dirty="0" smtClean="0"/>
              <a:t>Population Proportion</a:t>
            </a:r>
            <a:endParaRPr lang="en-US" sz="4000" dirty="0"/>
          </a:p>
        </p:txBody>
      </p:sp>
      <p:graphicFrame>
        <p:nvGraphicFramePr>
          <p:cNvPr id="524318" name="Group 30"/>
          <p:cNvGraphicFramePr>
            <a:graphicFrameLocks noGrp="1"/>
          </p:cNvGraphicFramePr>
          <p:nvPr>
            <p:ph idx="1"/>
          </p:nvPr>
        </p:nvGraphicFramePr>
        <p:xfrm>
          <a:off x="665163" y="1295400"/>
          <a:ext cx="7924800" cy="2835275"/>
        </p:xfrm>
        <a:graphic>
          <a:graphicData uri="http://schemas.openxmlformats.org/drawingml/2006/table">
            <a:tbl>
              <a:tblPr/>
              <a:tblGrid>
                <a:gridCol w="1563687"/>
                <a:gridCol w="1857375"/>
                <a:gridCol w="45037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Alternative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Reject H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if: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p-value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p &gt; p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 &gt; z</a:t>
                      </a:r>
                      <a:r>
                        <a:rPr kumimoji="0" 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Area under standard normal to the right of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p &lt; p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 &lt; -z</a:t>
                      </a:r>
                      <a:r>
                        <a:rPr kumimoji="0" 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Area under standard normal to the left of –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p ≠ p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|z| &gt; z</a:t>
                      </a:r>
                      <a:r>
                        <a:rPr kumimoji="0" lang="el-G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α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*</a:t>
                      </a:r>
                      <a:endParaRPr kumimoji="0" 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Twice the area under standard normal to the right of |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z|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524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4B545FFC-2945-41DE-916F-EF01147CEF43}" type="slidenum">
              <a:rPr lang="en-US" smtClean="0">
                <a:latin typeface="Arial" charset="0"/>
                <a:cs typeface="Arial" charset="0"/>
              </a:rPr>
              <a:pPr/>
              <a:t>72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1200" y="4341813"/>
            <a:ext cx="31940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Clr>
                <a:srgbClr val="000099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The test statistic is:</a:t>
            </a:r>
          </a:p>
        </p:txBody>
      </p:sp>
      <p:graphicFrame>
        <p:nvGraphicFramePr>
          <p:cNvPr id="524290" name="Object 2"/>
          <p:cNvGraphicFramePr>
            <a:graphicFrameLocks noChangeAspect="1"/>
          </p:cNvGraphicFramePr>
          <p:nvPr/>
        </p:nvGraphicFramePr>
        <p:xfrm>
          <a:off x="3417888" y="4246563"/>
          <a:ext cx="1892300" cy="1173162"/>
        </p:xfrm>
        <a:graphic>
          <a:graphicData uri="http://schemas.openxmlformats.org/presentationml/2006/ole">
            <p:oleObj spid="_x0000_s524290" name="Equation" r:id="rId3" imgW="901440" imgH="55872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769938" y="5751513"/>
            <a:ext cx="26225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defRPr/>
            </a:pPr>
            <a:r>
              <a:rPr lang="en-US" sz="1800" dirty="0">
                <a:latin typeface="+mn-lt"/>
              </a:rPr>
              <a:t>* either </a:t>
            </a:r>
            <a:r>
              <a:rPr lang="en-US" sz="1800" i="1" dirty="0">
                <a:latin typeface="+mn-lt"/>
              </a:rPr>
              <a:t>z</a:t>
            </a:r>
            <a:r>
              <a:rPr lang="en-US" sz="1800" dirty="0">
                <a:latin typeface="+mn-lt"/>
              </a:rPr>
              <a:t> &gt; </a:t>
            </a:r>
            <a:r>
              <a:rPr lang="en-US" sz="1800" i="1" dirty="0" err="1">
                <a:latin typeface="+mn-lt"/>
              </a:rPr>
              <a:t>z</a:t>
            </a:r>
            <a:r>
              <a:rPr lang="en-US" sz="1800" baseline="-25000" dirty="0" err="1">
                <a:latin typeface="+mn-lt"/>
              </a:rPr>
              <a:t>a</a:t>
            </a:r>
            <a:r>
              <a:rPr lang="en-US" sz="1800" baseline="-25000" dirty="0">
                <a:latin typeface="+mn-lt"/>
              </a:rPr>
              <a:t>/2</a:t>
            </a:r>
            <a:r>
              <a:rPr lang="en-US" sz="1800" dirty="0">
                <a:latin typeface="+mn-lt"/>
              </a:rPr>
              <a:t> or </a:t>
            </a:r>
            <a:r>
              <a:rPr lang="en-US" sz="1800" i="1" dirty="0">
                <a:latin typeface="+mn-lt"/>
              </a:rPr>
              <a:t>z</a:t>
            </a:r>
            <a:r>
              <a:rPr lang="en-US" sz="1800" dirty="0">
                <a:latin typeface="+mn-lt"/>
              </a:rPr>
              <a:t> &lt; –</a:t>
            </a:r>
            <a:r>
              <a:rPr lang="en-US" sz="1800" i="1" dirty="0" err="1">
                <a:latin typeface="+mn-lt"/>
              </a:rPr>
              <a:t>z</a:t>
            </a:r>
            <a:r>
              <a:rPr lang="en-US" sz="1800" baseline="-25000" dirty="0" err="1">
                <a:latin typeface="+mn-lt"/>
              </a:rPr>
              <a:t>a</a:t>
            </a:r>
            <a:r>
              <a:rPr lang="en-US" sz="1800" baseline="-25000" dirty="0">
                <a:latin typeface="+mn-lt"/>
              </a:rPr>
              <a:t>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8.8: </a:t>
            </a:r>
            <a:r>
              <a:rPr lang="en-US" dirty="0" err="1" smtClean="0"/>
              <a:t>Virol</a:t>
            </a:r>
            <a:r>
              <a:rPr lang="en-US" dirty="0" smtClean="0"/>
              <a:t> (Z test about p)</a:t>
            </a:r>
            <a:endParaRPr lang="en-US" dirty="0"/>
          </a:p>
        </p:txBody>
      </p:sp>
      <p:sp>
        <p:nvSpPr>
          <p:cNvPr id="590850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Virol has been shown to provide relief for 70% of all patients suffering from upper respiratory infections.  A drug company believes that its competing drug, </a:t>
            </a:r>
            <a:r>
              <a:rPr lang="en-US" noProof="1" smtClean="0"/>
              <a:t>Phantol</a:t>
            </a:r>
            <a:r>
              <a:rPr lang="en-US" smtClean="0"/>
              <a:t>, is more effective than Virol</a:t>
            </a:r>
          </a:p>
          <a:p>
            <a:pPr eaLnBrk="1" hangingPunct="1"/>
            <a:r>
              <a:rPr lang="en-US" smtClean="0"/>
              <a:t>Let’s test H</a:t>
            </a:r>
            <a:r>
              <a:rPr lang="en-US" baseline="-25000" smtClean="0"/>
              <a:t>o</a:t>
            </a:r>
            <a:r>
              <a:rPr lang="en-US" smtClean="0"/>
              <a:t> at </a:t>
            </a:r>
            <a:r>
              <a:rPr lang="en-US" smtClean="0">
                <a:sym typeface="Symbol" pitchFamily="18" charset="2"/>
              </a:rPr>
              <a:t> = 5% using rejection points and p-values.</a:t>
            </a:r>
          </a:p>
          <a:p>
            <a:pPr eaLnBrk="1" hangingPunct="1"/>
            <a:r>
              <a:rPr lang="en-US" b="1" smtClean="0"/>
              <a:t>Test </a:t>
            </a:r>
            <a:r>
              <a:rPr lang="en-US" b="1" smtClean="0">
                <a:solidFill>
                  <a:srgbClr val="C00000"/>
                </a:solidFill>
              </a:rPr>
              <a:t>H</a:t>
            </a:r>
            <a:r>
              <a:rPr lang="en-US" b="1" baseline="-25000" smtClean="0">
                <a:solidFill>
                  <a:srgbClr val="C00000"/>
                </a:solidFill>
              </a:rPr>
              <a:t>0</a:t>
            </a:r>
            <a:r>
              <a:rPr lang="en-US" b="1" smtClean="0">
                <a:solidFill>
                  <a:srgbClr val="C00000"/>
                </a:solidFill>
              </a:rPr>
              <a:t>: </a:t>
            </a:r>
            <a:r>
              <a:rPr lang="en-US" b="1" smtClean="0">
                <a:solidFill>
                  <a:srgbClr val="C00000"/>
                </a:solidFill>
                <a:sym typeface="Symbol" pitchFamily="18" charset="2"/>
              </a:rPr>
              <a:t>p</a:t>
            </a:r>
            <a:r>
              <a:rPr lang="en-US" b="1" smtClean="0">
                <a:solidFill>
                  <a:srgbClr val="C00000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  <a:sym typeface="Symbol" pitchFamily="18" charset="2"/>
              </a:rPr>
              <a:t>=</a:t>
            </a:r>
            <a:r>
              <a:rPr lang="en-US" b="1" smtClean="0">
                <a:solidFill>
                  <a:srgbClr val="C00000"/>
                </a:solidFill>
              </a:rPr>
              <a:t> 0.70</a:t>
            </a:r>
            <a:r>
              <a:rPr lang="en-US" b="1" smtClean="0"/>
              <a:t> versus </a:t>
            </a:r>
            <a:r>
              <a:rPr lang="en-US" b="1" smtClean="0">
                <a:solidFill>
                  <a:srgbClr val="C00000"/>
                </a:solidFill>
              </a:rPr>
              <a:t>H</a:t>
            </a:r>
            <a:r>
              <a:rPr lang="en-US" b="1" baseline="-25000" smtClean="0">
                <a:solidFill>
                  <a:srgbClr val="C00000"/>
                </a:solidFill>
              </a:rPr>
              <a:t>a</a:t>
            </a:r>
            <a:r>
              <a:rPr lang="en-US" b="1" smtClean="0">
                <a:solidFill>
                  <a:srgbClr val="C00000"/>
                </a:solidFill>
              </a:rPr>
              <a:t>: </a:t>
            </a:r>
            <a:r>
              <a:rPr lang="en-US" b="1" smtClean="0">
                <a:solidFill>
                  <a:srgbClr val="C00000"/>
                </a:solidFill>
                <a:sym typeface="Symbol" pitchFamily="18" charset="2"/>
              </a:rPr>
              <a:t>p</a:t>
            </a:r>
            <a:r>
              <a:rPr lang="en-US" b="1" smtClean="0">
                <a:solidFill>
                  <a:srgbClr val="C00000"/>
                </a:solidFill>
              </a:rPr>
              <a:t> &gt; 0.70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/>
            <a:endParaRPr lang="en-US" smtClean="0"/>
          </a:p>
        </p:txBody>
      </p:sp>
      <p:sp>
        <p:nvSpPr>
          <p:cNvPr id="590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E3215A8C-9F2B-4472-A9CD-C8E94972B0EB}" type="slidenum">
              <a:rPr lang="en-US" smtClean="0">
                <a:latin typeface="Arial" charset="0"/>
                <a:cs typeface="Arial" charset="0"/>
              </a:rPr>
              <a:pPr/>
              <a:t>73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0852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8.8: </a:t>
            </a:r>
            <a:r>
              <a:rPr lang="en-US" dirty="0" err="1" smtClean="0"/>
              <a:t>Virol</a:t>
            </a:r>
            <a:r>
              <a:rPr lang="en-US" dirty="0" smtClean="0"/>
              <a:t> (Z test about p)</a:t>
            </a:r>
            <a:endParaRPr lang="en-US" dirty="0"/>
          </a:p>
        </p:txBody>
      </p:sp>
      <p:sp>
        <p:nvSpPr>
          <p:cNvPr id="525317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A random sample of 300 patients was taken and 231 indicated that the drug had effectively treated their upper respiratory infections</a:t>
            </a:r>
          </a:p>
          <a:p>
            <a:pPr eaLnBrk="1" hangingPunct="1">
              <a:spcBef>
                <a:spcPct val="10000"/>
              </a:spcBef>
            </a:pPr>
            <a:endParaRPr lang="en-US" smtClean="0"/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So, we have n = 300 and  </a:t>
            </a:r>
          </a:p>
          <a:p>
            <a:pPr eaLnBrk="1" hangingPunct="1">
              <a:spcBef>
                <a:spcPct val="10000"/>
              </a:spcBef>
            </a:pPr>
            <a:endParaRPr lang="en-US" smtClean="0"/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In order to test H</a:t>
            </a:r>
            <a:r>
              <a:rPr lang="en-US" baseline="-25000" smtClean="0"/>
              <a:t>o</a:t>
            </a:r>
            <a:r>
              <a:rPr lang="en-US" smtClean="0"/>
              <a:t>, we need a test statistic:</a:t>
            </a:r>
          </a:p>
          <a:p>
            <a:pPr eaLnBrk="1" hangingPunct="1"/>
            <a:endParaRPr lang="en-US" smtClean="0"/>
          </a:p>
        </p:txBody>
      </p:sp>
      <p:sp>
        <p:nvSpPr>
          <p:cNvPr id="5253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CFB69ECE-40A0-42F8-B93D-E3BC2F3ABC16}" type="slidenum">
              <a:rPr lang="en-US" smtClean="0">
                <a:latin typeface="Arial" charset="0"/>
                <a:cs typeface="Arial" charset="0"/>
              </a:rPr>
              <a:pPr/>
              <a:t>74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25314" name="Object 2"/>
          <p:cNvGraphicFramePr>
            <a:graphicFrameLocks noChangeAspect="1"/>
          </p:cNvGraphicFramePr>
          <p:nvPr/>
        </p:nvGraphicFramePr>
        <p:xfrm>
          <a:off x="4714875" y="2657475"/>
          <a:ext cx="2135188" cy="871538"/>
        </p:xfrm>
        <a:graphic>
          <a:graphicData uri="http://schemas.openxmlformats.org/presentationml/2006/ole">
            <p:oleObj spid="_x0000_s525314" name="Equation" r:id="rId3" imgW="965160" imgH="393480" progId="">
              <p:embed/>
            </p:oleObj>
          </a:graphicData>
        </a:graphic>
      </p:graphicFrame>
      <p:graphicFrame>
        <p:nvGraphicFramePr>
          <p:cNvPr id="525315" name="Object 3"/>
          <p:cNvGraphicFramePr>
            <a:graphicFrameLocks noChangeAspect="1"/>
          </p:cNvGraphicFramePr>
          <p:nvPr/>
        </p:nvGraphicFramePr>
        <p:xfrm>
          <a:off x="2314575" y="4525963"/>
          <a:ext cx="4448175" cy="1112837"/>
        </p:xfrm>
        <a:graphic>
          <a:graphicData uri="http://schemas.openxmlformats.org/presentationml/2006/ole">
            <p:oleObj spid="_x0000_s525315" name="Equation" r:id="rId4" imgW="2641320" imgH="660240" progId="">
              <p:embed/>
            </p:oleObj>
          </a:graphicData>
        </a:graphic>
      </p:graphicFrame>
      <p:sp>
        <p:nvSpPr>
          <p:cNvPr id="525319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Example 8.8: </a:t>
            </a:r>
            <a:r>
              <a:rPr lang="en-US" dirty="0" err="1" smtClean="0"/>
              <a:t>Virol</a:t>
            </a:r>
            <a:r>
              <a:rPr lang="en-US" dirty="0" smtClean="0"/>
              <a:t> (Z test about p)</a:t>
            </a:r>
            <a:endParaRPr lang="en-US" dirty="0"/>
          </a:p>
        </p:txBody>
      </p:sp>
      <p:sp>
        <p:nvSpPr>
          <p:cNvPr id="592898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Reject </a:t>
            </a:r>
            <a:r>
              <a:rPr lang="en-US" i="1" smtClean="0"/>
              <a:t>H</a:t>
            </a:r>
            <a:r>
              <a:rPr lang="en-US" i="1" baseline="-25000" smtClean="0"/>
              <a:t>0</a:t>
            </a:r>
            <a:r>
              <a:rPr lang="en-US" i="1" smtClean="0"/>
              <a:t>: p = 0.70 if the value of Z is greater than z</a:t>
            </a:r>
            <a:r>
              <a:rPr lang="en-US" i="1" baseline="-25000" smtClean="0"/>
              <a:t>A</a:t>
            </a:r>
            <a:r>
              <a:rPr lang="en-US" i="1" smtClean="0"/>
              <a:t> = z</a:t>
            </a:r>
            <a:r>
              <a:rPr lang="en-US" i="1" baseline="-25000" smtClean="0"/>
              <a:t>0.05</a:t>
            </a:r>
            <a:r>
              <a:rPr lang="en-US" i="1" smtClean="0"/>
              <a:t> = 1.645</a:t>
            </a:r>
          </a:p>
          <a:p>
            <a:pPr lvl="1" eaLnBrk="1" hangingPunct="1"/>
            <a:r>
              <a:rPr lang="en-US" i="1" smtClean="0"/>
              <a:t>Note that using this </a:t>
            </a:r>
            <a:r>
              <a:rPr lang="en-US" smtClean="0"/>
              <a:t>procedure is valid because </a:t>
            </a:r>
            <a:r>
              <a:rPr lang="en-US" i="1" smtClean="0"/>
              <a:t>np</a:t>
            </a:r>
            <a:r>
              <a:rPr lang="en-US" i="1" baseline="-25000" smtClean="0"/>
              <a:t>0</a:t>
            </a:r>
            <a:r>
              <a:rPr lang="en-US" i="1" smtClean="0"/>
              <a:t> = 300(0.70) = 210 and n(1 - p</a:t>
            </a:r>
            <a:r>
              <a:rPr lang="en-US" i="1" baseline="-25000" smtClean="0"/>
              <a:t>0</a:t>
            </a:r>
            <a:r>
              <a:rPr lang="en-US" i="1" smtClean="0"/>
              <a:t>) = 300(1 - 0.70) = 90 are </a:t>
            </a:r>
            <a:r>
              <a:rPr lang="en-US" smtClean="0"/>
              <a:t>both at least 5</a:t>
            </a:r>
          </a:p>
          <a:p>
            <a:pPr eaLnBrk="1" hangingPunct="1">
              <a:spcAft>
                <a:spcPct val="30000"/>
              </a:spcAft>
            </a:pPr>
            <a:r>
              <a:rPr lang="en-US" smtClean="0"/>
              <a:t>Comparing values: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i="1" smtClean="0"/>
              <a:t>z</a:t>
            </a:r>
            <a:r>
              <a:rPr lang="en-US" smtClean="0"/>
              <a:t> = 2.65 &gt; </a:t>
            </a:r>
            <a:r>
              <a:rPr lang="en-US" i="1" smtClean="0"/>
              <a:t>z</a:t>
            </a:r>
            <a:r>
              <a:rPr lang="en-US" baseline="-25000" smtClean="0"/>
              <a:t>0.05</a:t>
            </a:r>
            <a:r>
              <a:rPr lang="en-US" smtClean="0"/>
              <a:t> = 1.645</a:t>
            </a:r>
          </a:p>
          <a:p>
            <a:pPr lvl="3" eaLnBrk="1" hangingPunct="1">
              <a:spcAft>
                <a:spcPct val="30000"/>
              </a:spcAft>
              <a:buFontTx/>
              <a:buNone/>
            </a:pPr>
            <a:r>
              <a:rPr lang="en-US" smtClean="0"/>
              <a:t>	&gt; </a:t>
            </a:r>
            <a:r>
              <a:rPr lang="en-US" i="1" smtClean="0"/>
              <a:t>z</a:t>
            </a:r>
            <a:r>
              <a:rPr lang="en-US" baseline="-25000" smtClean="0"/>
              <a:t>0.01</a:t>
            </a:r>
            <a:r>
              <a:rPr lang="en-US" smtClean="0"/>
              <a:t> = 2.33</a:t>
            </a:r>
          </a:p>
          <a:p>
            <a:pPr lvl="3" eaLnBrk="1" hangingPunct="1">
              <a:spcAft>
                <a:spcPct val="30000"/>
              </a:spcAft>
              <a:buFontTx/>
              <a:buNone/>
            </a:pPr>
            <a:r>
              <a:rPr lang="en-US" smtClean="0"/>
              <a:t>    &lt; </a:t>
            </a:r>
            <a:r>
              <a:rPr lang="en-US" i="1" smtClean="0"/>
              <a:t>z</a:t>
            </a:r>
            <a:r>
              <a:rPr lang="en-US" baseline="-25000" smtClean="0"/>
              <a:t>0.001</a:t>
            </a:r>
            <a:r>
              <a:rPr lang="en-US" smtClean="0"/>
              <a:t> = 3.09</a:t>
            </a:r>
          </a:p>
          <a:p>
            <a:pPr eaLnBrk="1" hangingPunct="1"/>
            <a:r>
              <a:rPr lang="en-US" b="1" smtClean="0"/>
              <a:t>So reject H</a:t>
            </a:r>
            <a:r>
              <a:rPr lang="en-US" b="1" baseline="-25000" smtClean="0"/>
              <a:t>0</a:t>
            </a:r>
            <a:r>
              <a:rPr lang="en-US" b="1" smtClean="0"/>
              <a:t> at the 0.05 and 0.01 significance levels </a:t>
            </a:r>
            <a:r>
              <a:rPr lang="en-US" smtClean="0"/>
              <a:t>but do not reject at the 0.001 level</a:t>
            </a:r>
          </a:p>
          <a:p>
            <a:pPr eaLnBrk="1" hangingPunct="1"/>
            <a:endParaRPr lang="en-US" smtClean="0"/>
          </a:p>
        </p:txBody>
      </p:sp>
      <p:sp>
        <p:nvSpPr>
          <p:cNvPr id="5928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57C1EC96-49C1-4B49-8800-C7FE4883A4E9}" type="slidenum">
              <a:rPr lang="en-US" smtClean="0">
                <a:latin typeface="Arial" charset="0"/>
                <a:cs typeface="Arial" charset="0"/>
              </a:rPr>
              <a:pPr/>
              <a:t>75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2900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p-values</a:t>
            </a:r>
            <a:endParaRPr lang="en-US" dirty="0"/>
          </a:p>
        </p:txBody>
      </p:sp>
      <p:sp>
        <p:nvSpPr>
          <p:cNvPr id="593922" name="Content Placeholder 2"/>
          <p:cNvSpPr>
            <a:spLocks noGrp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mtClean="0"/>
              <a:t>For z = 2.65, the p-value is:</a:t>
            </a:r>
          </a:p>
          <a:p>
            <a:pPr eaLnBrk="1" hangingPunct="1">
              <a:buFontTx/>
              <a:buNone/>
            </a:pPr>
            <a:r>
              <a:rPr lang="en-US" smtClean="0"/>
              <a:t>	p-value = </a:t>
            </a:r>
            <a:r>
              <a:rPr lang="en-US" noProof="1" smtClean="0"/>
              <a:t>P(</a:t>
            </a:r>
            <a:r>
              <a:rPr lang="en-US" i="1" noProof="1" smtClean="0"/>
              <a:t>z</a:t>
            </a:r>
            <a:r>
              <a:rPr lang="en-US" noProof="1" smtClean="0"/>
              <a:t> &gt; 2.65</a:t>
            </a:r>
            <a:r>
              <a:rPr lang="en-US" smtClean="0"/>
              <a:t>) = (0.5 – 0.4960) = 0.004</a:t>
            </a:r>
          </a:p>
          <a:p>
            <a:pPr eaLnBrk="1" hangingPunct="1">
              <a:buFontTx/>
              <a:buNone/>
            </a:pPr>
            <a:r>
              <a:rPr lang="en-US" smtClean="0"/>
              <a:t>	(table A.3)</a:t>
            </a:r>
          </a:p>
          <a:p>
            <a:pPr eaLnBrk="1" hangingPunct="1"/>
            <a:r>
              <a:rPr lang="en-US" smtClean="0"/>
              <a:t>But p = 004  &lt; </a:t>
            </a:r>
            <a:r>
              <a:rPr lang="en-US" smtClean="0">
                <a:latin typeface="Symbol" pitchFamily="18" charset="2"/>
              </a:rPr>
              <a:t>a</a:t>
            </a:r>
            <a:r>
              <a:rPr lang="en-US" smtClean="0"/>
              <a:t> = 0.05</a:t>
            </a:r>
          </a:p>
          <a:p>
            <a:pPr lvl="1" eaLnBrk="1" hangingPunct="1">
              <a:buFontTx/>
              <a:buNone/>
            </a:pPr>
            <a:r>
              <a:rPr lang="en-US" smtClean="0"/>
              <a:t>			     </a:t>
            </a:r>
            <a:r>
              <a:rPr lang="en-US" sz="2800" smtClean="0"/>
              <a:t>&lt;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= 0.01</a:t>
            </a:r>
          </a:p>
          <a:p>
            <a:pPr lvl="1" eaLnBrk="1" hangingPunct="1">
              <a:buFontTx/>
              <a:buNone/>
            </a:pPr>
            <a:r>
              <a:rPr lang="en-US" sz="2800" smtClean="0"/>
              <a:t>			    &gt;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= 0.001</a:t>
            </a:r>
          </a:p>
          <a:p>
            <a:pPr eaLnBrk="1" hangingPunct="1"/>
            <a:r>
              <a:rPr lang="en-US" smtClean="0"/>
              <a:t>So (again) reject H</a:t>
            </a:r>
            <a:r>
              <a:rPr lang="en-US" baseline="-25000" smtClean="0"/>
              <a:t>0</a:t>
            </a:r>
            <a:r>
              <a:rPr lang="en-US" smtClean="0"/>
              <a:t> at the 0.05 and 0.01 significance levels but do not reject at the 0.001 level</a:t>
            </a:r>
          </a:p>
          <a:p>
            <a:pPr eaLnBrk="1" hangingPunct="1"/>
            <a:endParaRPr lang="en-US" smtClean="0"/>
          </a:p>
        </p:txBody>
      </p:sp>
      <p:sp>
        <p:nvSpPr>
          <p:cNvPr id="5939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60B0B744-AC19-4CC3-9A67-739FE2769BD6}" type="slidenum">
              <a:rPr lang="en-US" smtClean="0">
                <a:latin typeface="Arial" charset="0"/>
                <a:cs typeface="Arial" charset="0"/>
              </a:rPr>
              <a:pPr/>
              <a:t>76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24" name="TextBox 4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Hypothesis tests are used to test the strength of a statement for a population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null hypothesis H</a:t>
            </a:r>
            <a:r>
              <a:rPr lang="en-US" sz="2400" baseline="-25000" smtClean="0"/>
              <a:t>0</a:t>
            </a:r>
            <a:r>
              <a:rPr lang="en-US" sz="2400" smtClean="0"/>
              <a:t> is the statement being tested, it is the status quo, it is not rejected for the alternative hypothesis H</a:t>
            </a:r>
            <a:r>
              <a:rPr lang="en-US" sz="2400" baseline="-25000" smtClean="0"/>
              <a:t>a</a:t>
            </a:r>
            <a:r>
              <a:rPr lang="en-US" sz="2400" smtClean="0"/>
              <a:t> unless there is convincing statistical evidence otherwise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There are three common ways to test a hypothesis 1) rejection region 2) p-value 3) confidence intervals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P-values can give more information as it is the value of </a:t>
            </a:r>
            <a:r>
              <a:rPr lang="el-GR" sz="2400" smtClean="0">
                <a:cs typeface="Arial" charset="0"/>
              </a:rPr>
              <a:t>α</a:t>
            </a:r>
            <a:r>
              <a:rPr lang="en-US" sz="2400" smtClean="0">
                <a:cs typeface="Arial" charset="0"/>
              </a:rPr>
              <a:t> at which the decision will change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Types of parameters which we test in this chapter are means, proportions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cs typeface="Arial" charset="0"/>
              </a:rPr>
              <a:t>Type I errors occur when a true null hypothesis is rejected and type II errors occur when a false null hypothesis is not rejected</a:t>
            </a:r>
            <a:endParaRPr lang="el-GR" sz="2400" smtClean="0">
              <a:cs typeface="Arial" charset="0"/>
            </a:endParaRPr>
          </a:p>
        </p:txBody>
      </p:sp>
      <p:sp>
        <p:nvSpPr>
          <p:cNvPr id="5949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5224C782-8E14-43A7-995E-E01772121AC6}" type="slidenum">
              <a:rPr lang="en-US" smtClean="0">
                <a:latin typeface="Arial" charset="0"/>
                <a:cs typeface="Arial" charset="0"/>
              </a:rPr>
              <a:pPr/>
              <a:t>77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5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>
            <a:normAutofit/>
          </a:bodyPr>
          <a:lstStyle/>
          <a:p>
            <a:pPr marL="695325" indent="-695325"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95970" name="Picture 11" descr="ScreenHunter_01 Au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75" y="1066800"/>
            <a:ext cx="7261225" cy="5410200"/>
          </a:xfrm>
        </p:spPr>
      </p:pic>
      <p:sp>
        <p:nvSpPr>
          <p:cNvPr id="5959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ACFEE511-5677-4730-8295-AA47B9776966}" type="slidenum">
              <a:rPr lang="en-US" smtClean="0">
                <a:latin typeface="Arial" charset="0"/>
                <a:cs typeface="Arial" charset="0"/>
              </a:rPr>
              <a:pPr/>
              <a:t>78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Test Statistic</a:t>
            </a:r>
          </a:p>
        </p:txBody>
      </p:sp>
      <p:sp>
        <p:nvSpPr>
          <p:cNvPr id="515077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/>
            <a:r>
              <a:rPr lang="en-US" sz="2500" smtClean="0"/>
              <a:t>In order to “test” H</a:t>
            </a:r>
            <a:r>
              <a:rPr lang="en-US" sz="2500" baseline="-25000" smtClean="0"/>
              <a:t>0</a:t>
            </a:r>
            <a:r>
              <a:rPr lang="en-US" sz="2500" smtClean="0"/>
              <a:t> vs. H</a:t>
            </a:r>
            <a:r>
              <a:rPr lang="en-US" sz="2500" baseline="-25000" smtClean="0"/>
              <a:t>a</a:t>
            </a:r>
            <a:r>
              <a:rPr lang="en-US" sz="2500" smtClean="0"/>
              <a:t>, use the “test statistic” </a:t>
            </a:r>
          </a:p>
          <a:p>
            <a:pPr eaLnBrk="1" hangingPunct="1">
              <a:spcBef>
                <a:spcPct val="50000"/>
              </a:spcBef>
              <a:spcAft>
                <a:spcPct val="15000"/>
              </a:spcAft>
            </a:pPr>
            <a:endParaRPr lang="en-US" sz="2500" smtClean="0"/>
          </a:p>
          <a:p>
            <a:pPr eaLnBrk="1" hangingPunct="1">
              <a:spcBef>
                <a:spcPct val="50000"/>
              </a:spcBef>
              <a:spcAft>
                <a:spcPct val="15000"/>
              </a:spcAft>
            </a:pPr>
            <a:endParaRPr lang="en-US" sz="2500" smtClean="0"/>
          </a:p>
          <a:p>
            <a:pPr eaLnBrk="1" hangingPunct="1">
              <a:spcBef>
                <a:spcPct val="50000"/>
              </a:spcBef>
              <a:spcAft>
                <a:spcPct val="15000"/>
              </a:spcAft>
              <a:buFontTx/>
              <a:buNone/>
            </a:pPr>
            <a:r>
              <a:rPr lang="en-US" sz="2500" smtClean="0"/>
              <a:t>	where </a:t>
            </a:r>
            <a:r>
              <a:rPr lang="en-US" sz="2500" smtClean="0">
                <a:latin typeface="Symbol" pitchFamily="18" charset="2"/>
              </a:rPr>
              <a:t>m</a:t>
            </a:r>
            <a:r>
              <a:rPr lang="en-US" sz="2500" baseline="-25000" smtClean="0"/>
              <a:t>0</a:t>
            </a:r>
            <a:r>
              <a:rPr lang="en-US" sz="2500" smtClean="0"/>
              <a:t> is the given value or the hypothesized mean (often the claimed to be true) and x-bar is the mean of a sample</a:t>
            </a:r>
          </a:p>
          <a:p>
            <a:pPr eaLnBrk="1" hangingPunct="1"/>
            <a:r>
              <a:rPr lang="en-US" sz="2500" smtClean="0"/>
              <a:t>If the population is normal, then the test statistic </a:t>
            </a:r>
            <a:r>
              <a:rPr lang="en-US" sz="2500" i="1" smtClean="0"/>
              <a:t>z</a:t>
            </a:r>
            <a:r>
              <a:rPr lang="en-US" sz="2500" smtClean="0"/>
              <a:t> follows a normal distribution but the parent population </a:t>
            </a:r>
            <a:r>
              <a:rPr lang="en-US" sz="2500" b="1" smtClean="0"/>
              <a:t>DOES NOT HAVE TO BE NORMAL</a:t>
            </a:r>
            <a:endParaRPr lang="en-US" sz="2500" smtClean="0"/>
          </a:p>
        </p:txBody>
      </p:sp>
      <p:sp>
        <p:nvSpPr>
          <p:cNvPr id="51507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4D4EA7D0-1D5A-46B3-A4B4-4F312DC6003A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15075" name="Object 3"/>
          <p:cNvGraphicFramePr>
            <a:graphicFrameLocks noChangeAspect="1"/>
          </p:cNvGraphicFramePr>
          <p:nvPr/>
        </p:nvGraphicFramePr>
        <p:xfrm>
          <a:off x="2974975" y="1717675"/>
          <a:ext cx="2895600" cy="1068388"/>
        </p:xfrm>
        <a:graphic>
          <a:graphicData uri="http://schemas.openxmlformats.org/presentationml/2006/ole">
            <p:oleObj spid="_x0000_s515075" name="Equation" r:id="rId3" imgW="1066680" imgH="393480" progId="Equation.3">
              <p:embed/>
            </p:oleObj>
          </a:graphicData>
        </a:graphic>
      </p:graphicFrame>
      <p:sp>
        <p:nvSpPr>
          <p:cNvPr id="515079" name="TextBox 6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28" y="0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Example: Test Statistic</a:t>
            </a:r>
          </a:p>
        </p:txBody>
      </p:sp>
      <p:sp>
        <p:nvSpPr>
          <p:cNvPr id="359443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066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the payment time case, with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baseline="-25000" smtClean="0"/>
              <a:t>0</a:t>
            </a:r>
            <a:r>
              <a:rPr lang="en-US" sz="2400" smtClean="0"/>
              <a:t> = 19.5, use the test statistic: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spcAft>
                <a:spcPct val="40000"/>
              </a:spcAft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</a:t>
            </a:r>
            <a:r>
              <a:rPr lang="en-US" sz="2400" i="1" smtClean="0"/>
              <a:t>z</a:t>
            </a:r>
            <a:r>
              <a:rPr lang="en-US" sz="2400" smtClean="0"/>
              <a:t> </a:t>
            </a:r>
            <a:r>
              <a:rPr lang="en-US" sz="2400" b="1" smtClean="0">
                <a:cs typeface="Times New Roman" pitchFamily="18" charset="0"/>
              </a:rPr>
              <a:t>≤</a:t>
            </a:r>
            <a:r>
              <a:rPr lang="en-US" sz="2400" smtClean="0"/>
              <a:t> 0, then     </a:t>
            </a:r>
            <a:r>
              <a:rPr lang="en-US" sz="2400" b="1" smtClean="0">
                <a:cs typeface="Times New Roman" pitchFamily="18" charset="0"/>
              </a:rPr>
              <a:t>≤</a:t>
            </a:r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baseline="-25000" smtClean="0"/>
              <a:t>0</a:t>
            </a:r>
            <a:r>
              <a:rPr lang="en-US" sz="2400" smtClean="0"/>
              <a:t> and thus, there is evidence to support rejecting H</a:t>
            </a:r>
            <a:r>
              <a:rPr lang="en-US" sz="2400" baseline="-25000" smtClean="0"/>
              <a:t>0</a:t>
            </a:r>
            <a:r>
              <a:rPr lang="en-US" sz="2400" smtClean="0"/>
              <a:t> in favor of H</a:t>
            </a:r>
            <a:r>
              <a:rPr lang="en-US" sz="2400" baseline="-25000" smtClean="0"/>
              <a:t>a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point estimate     indicates that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 is probably less than 19.5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</a:t>
            </a:r>
            <a:r>
              <a:rPr lang="en-US" sz="2400" i="1" smtClean="0"/>
              <a:t>z</a:t>
            </a:r>
            <a:r>
              <a:rPr lang="en-US" sz="2400" smtClean="0"/>
              <a:t> </a:t>
            </a:r>
            <a:r>
              <a:rPr lang="en-US" sz="2400" b="1" smtClean="0"/>
              <a:t>&gt;</a:t>
            </a:r>
            <a:r>
              <a:rPr lang="en-US" sz="2400" smtClean="0"/>
              <a:t> 0, then     </a:t>
            </a:r>
            <a:r>
              <a:rPr lang="en-US" sz="2400" b="1" smtClean="0"/>
              <a:t>&gt;</a:t>
            </a:r>
            <a:r>
              <a:rPr lang="en-US" sz="2400" smtClean="0"/>
              <a:t>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baseline="-25000" smtClean="0"/>
              <a:t>0</a:t>
            </a:r>
            <a:r>
              <a:rPr lang="en-US" sz="2400" smtClean="0"/>
              <a:t> and thus, there is no evidence to support rejecting H</a:t>
            </a:r>
            <a:r>
              <a:rPr lang="en-US" sz="2400" baseline="-25000" smtClean="0"/>
              <a:t>0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point estimate     indicates that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 is probably greater than 19.5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larger the value of </a:t>
            </a:r>
            <a:r>
              <a:rPr lang="en-US" i="1" smtClean="0"/>
              <a:t>z</a:t>
            </a:r>
            <a:r>
              <a:rPr lang="en-US" smtClean="0"/>
              <a:t> (the farther     is above </a:t>
            </a:r>
            <a:r>
              <a:rPr lang="en-US" smtClean="0">
                <a:latin typeface="Symbol" pitchFamily="18" charset="2"/>
              </a:rPr>
              <a:t>m</a:t>
            </a:r>
            <a:r>
              <a:rPr lang="en-US" smtClean="0"/>
              <a:t>), the stronger the evidence to support H</a:t>
            </a:r>
            <a:r>
              <a:rPr lang="en-US" baseline="-25000" smtClean="0"/>
              <a:t>0</a:t>
            </a:r>
            <a:endParaRPr lang="en-US" smtClean="0"/>
          </a:p>
        </p:txBody>
      </p:sp>
      <p:sp>
        <p:nvSpPr>
          <p:cNvPr id="35944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8-</a:t>
            </a:r>
            <a:fld id="{0588B122-B9F8-4657-908F-FD08B3C5B86B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306763" y="1576388"/>
          <a:ext cx="2408237" cy="673100"/>
        </p:xfrm>
        <a:graphic>
          <a:graphicData uri="http://schemas.openxmlformats.org/presentationml/2006/ole">
            <p:oleObj spid="_x0000_s359436" name="Equation" r:id="rId3" imgW="1549080" imgH="431640" progId="Equation.3">
              <p:embed/>
            </p:oleObj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624138" y="2449513"/>
          <a:ext cx="269875" cy="360362"/>
        </p:xfrm>
        <a:graphic>
          <a:graphicData uri="http://schemas.openxmlformats.org/presentationml/2006/ole">
            <p:oleObj spid="_x0000_s359437" name="Equation" r:id="rId4" imgW="114120" imgH="152280" progId="Equation.3">
              <p:embed/>
            </p:oleObj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824288" y="3173413"/>
          <a:ext cx="269875" cy="360362"/>
        </p:xfrm>
        <a:graphic>
          <a:graphicData uri="http://schemas.openxmlformats.org/presentationml/2006/ole">
            <p:oleObj spid="_x0000_s359438" name="Equation" r:id="rId5" imgW="114120" imgH="152280" progId="Equation.3">
              <p:embed/>
            </p:oleObj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2586038" y="3906838"/>
          <a:ext cx="269875" cy="360362"/>
        </p:xfrm>
        <a:graphic>
          <a:graphicData uri="http://schemas.openxmlformats.org/presentationml/2006/ole">
            <p:oleObj spid="_x0000_s359439" name="Equation" r:id="rId6" imgW="114120" imgH="152280" progId="Equation.3">
              <p:embed/>
            </p:oleObj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3433763" y="4621213"/>
          <a:ext cx="269875" cy="360362"/>
        </p:xfrm>
        <a:graphic>
          <a:graphicData uri="http://schemas.openxmlformats.org/presentationml/2006/ole">
            <p:oleObj spid="_x0000_s359440" name="Equation" r:id="rId7" imgW="114120" imgH="152280" progId="Equation.3">
              <p:embed/>
            </p:oleObj>
          </a:graphicData>
        </a:graphic>
      </p:graphicFrame>
      <p:graphicFrame>
        <p:nvGraphicFramePr>
          <p:cNvPr id="359441" name="Object 17"/>
          <p:cNvGraphicFramePr>
            <a:graphicFrameLocks noChangeAspect="1"/>
          </p:cNvGraphicFramePr>
          <p:nvPr/>
        </p:nvGraphicFramePr>
        <p:xfrm>
          <a:off x="5214938" y="5307013"/>
          <a:ext cx="269875" cy="360362"/>
        </p:xfrm>
        <a:graphic>
          <a:graphicData uri="http://schemas.openxmlformats.org/presentationml/2006/ole">
            <p:oleObj spid="_x0000_s359441" name="Equation" r:id="rId8" imgW="114120" imgH="152280" progId="Equation.3">
              <p:embed/>
            </p:oleObj>
          </a:graphicData>
        </a:graphic>
      </p:graphicFrame>
      <p:sp>
        <p:nvSpPr>
          <p:cNvPr id="359445" name="TextBox 18"/>
          <p:cNvSpPr txBox="1">
            <a:spLocks noChangeArrowheads="1"/>
          </p:cNvSpPr>
          <p:nvPr/>
        </p:nvSpPr>
        <p:spPr bwMode="auto">
          <a:xfrm>
            <a:off x="8458200" y="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400">
                <a:solidFill>
                  <a:srgbClr val="FFC000"/>
                </a:solidFill>
                <a:latin typeface="Arial" charset="0"/>
              </a:rPr>
              <a:t>L01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werman">
  <a:themeElements>
    <a:clrScheme name="Custom 3">
      <a:dk1>
        <a:srgbClr val="000000"/>
      </a:dk1>
      <a:lt1>
        <a:srgbClr val="FFFFFF"/>
      </a:lt1>
      <a:dk2>
        <a:srgbClr val="FFFFFF"/>
      </a:dk2>
      <a:lt2>
        <a:srgbClr val="00006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6633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81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81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3">
        <a:dk1>
          <a:srgbClr val="000000"/>
        </a:dk1>
        <a:lt1>
          <a:srgbClr val="FFFFFF"/>
        </a:lt1>
        <a:dk2>
          <a:srgbClr val="FFFFFF"/>
        </a:dk2>
        <a:lt2>
          <a:srgbClr val="00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Bowerman</Template>
  <TotalTime>21349</TotalTime>
  <Words>4943</Words>
  <Application>Microsoft Office PowerPoint</Application>
  <PresentationFormat>On-screen Show (4:3)</PresentationFormat>
  <Paragraphs>647</Paragraphs>
  <Slides>78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Times New Roman</vt:lpstr>
      <vt:lpstr>Arial</vt:lpstr>
      <vt:lpstr>Calibri</vt:lpstr>
      <vt:lpstr>Book Antiqua</vt:lpstr>
      <vt:lpstr>Symbol</vt:lpstr>
      <vt:lpstr>Bowerman</vt:lpstr>
      <vt:lpstr>Bowerman</vt:lpstr>
      <vt:lpstr>Bowerman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Manager>Wanda Zeman</Manager>
  <Company>McGraw-Hill/Irwin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08</dc:title>
  <dc:subject>Hypothesis Testing</dc:subject>
  <dc:creator>McGraw-Hill, edited and revised by Harvey Singer, George Mason University</dc:creator>
  <dc:description>Copyright 2006 McGraw-Hill/Irwin Companies, Inc.</dc:description>
  <cp:lastModifiedBy>amy_rydzanicz</cp:lastModifiedBy>
  <cp:revision>543</cp:revision>
  <dcterms:created xsi:type="dcterms:W3CDTF">2000-06-23T08:21:46Z</dcterms:created>
  <dcterms:modified xsi:type="dcterms:W3CDTF">2011-02-18T15:10:27Z</dcterms:modified>
</cp:coreProperties>
</file>