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29" r:id="rId1"/>
  </p:sldMasterIdLst>
  <p:notesMasterIdLst>
    <p:notesMasterId r:id="rId69"/>
  </p:notesMasterIdLst>
  <p:sldIdLst>
    <p:sldId id="357" r:id="rId2"/>
    <p:sldId id="435" r:id="rId3"/>
    <p:sldId id="440" r:id="rId4"/>
    <p:sldId id="400" r:id="rId5"/>
    <p:sldId id="425" r:id="rId6"/>
    <p:sldId id="406" r:id="rId7"/>
    <p:sldId id="407" r:id="rId8"/>
    <p:sldId id="441" r:id="rId9"/>
    <p:sldId id="408" r:id="rId10"/>
    <p:sldId id="431" r:id="rId11"/>
    <p:sldId id="409" r:id="rId12"/>
    <p:sldId id="442" r:id="rId13"/>
    <p:sldId id="443" r:id="rId14"/>
    <p:sldId id="444" r:id="rId15"/>
    <p:sldId id="375" r:id="rId16"/>
    <p:sldId id="386" r:id="rId17"/>
    <p:sldId id="423" r:id="rId18"/>
    <p:sldId id="412" r:id="rId19"/>
    <p:sldId id="413" r:id="rId20"/>
    <p:sldId id="378" r:id="rId21"/>
    <p:sldId id="414" r:id="rId22"/>
    <p:sldId id="415" r:id="rId23"/>
    <p:sldId id="417" r:id="rId24"/>
    <p:sldId id="416" r:id="rId25"/>
    <p:sldId id="445" r:id="rId26"/>
    <p:sldId id="446" r:id="rId27"/>
    <p:sldId id="433" r:id="rId28"/>
    <p:sldId id="447" r:id="rId29"/>
    <p:sldId id="448" r:id="rId30"/>
    <p:sldId id="449" r:id="rId31"/>
    <p:sldId id="382" r:id="rId32"/>
    <p:sldId id="420" r:id="rId33"/>
    <p:sldId id="450" r:id="rId34"/>
    <p:sldId id="451" r:id="rId35"/>
    <p:sldId id="452" r:id="rId36"/>
    <p:sldId id="453" r:id="rId37"/>
    <p:sldId id="454" r:id="rId38"/>
    <p:sldId id="455" r:id="rId39"/>
    <p:sldId id="482" r:id="rId40"/>
    <p:sldId id="457" r:id="rId41"/>
    <p:sldId id="483" r:id="rId42"/>
    <p:sldId id="459" r:id="rId43"/>
    <p:sldId id="460" r:id="rId44"/>
    <p:sldId id="461" r:id="rId45"/>
    <p:sldId id="462" r:id="rId46"/>
    <p:sldId id="463" r:id="rId47"/>
    <p:sldId id="464" r:id="rId48"/>
    <p:sldId id="484" r:id="rId49"/>
    <p:sldId id="485" r:id="rId50"/>
    <p:sldId id="487" r:id="rId51"/>
    <p:sldId id="467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89" r:id="rId60"/>
    <p:sldId id="476" r:id="rId61"/>
    <p:sldId id="477" r:id="rId62"/>
    <p:sldId id="478" r:id="rId63"/>
    <p:sldId id="479" r:id="rId64"/>
    <p:sldId id="480" r:id="rId65"/>
    <p:sldId id="490" r:id="rId66"/>
    <p:sldId id="434" r:id="rId67"/>
    <p:sldId id="395" r:id="rId68"/>
  </p:sldIdLst>
  <p:sldSz cx="9144000" cy="6858000" type="screen4x3"/>
  <p:notesSz cx="7315200" cy="9601200"/>
  <p:embeddedFontLs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Book Antiqua" pitchFamily="18" charset="0"/>
      <p:regular r:id="rId74"/>
      <p:bold r:id="rId75"/>
      <p:italic r:id="rId76"/>
      <p:boldItalic r:id="rId7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ulcan High Command" initials="" lastIdx="4" clrIdx="0"/>
  <p:cmAuthor id="1" name="amy_rydzanic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66"/>
    <a:srgbClr val="006600"/>
    <a:srgbClr val="CC0000"/>
    <a:srgbClr val="FFFF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99492" autoAdjust="0"/>
  </p:normalViewPr>
  <p:slideViewPr>
    <p:cSldViewPr>
      <p:cViewPr varScale="1">
        <p:scale>
          <a:sx n="94" d="100"/>
          <a:sy n="94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l" defTabSz="957263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 eaLnBrk="0" hangingPunct="0">
              <a:defRPr sz="1300"/>
            </a:lvl1pPr>
          </a:lstStyle>
          <a:p>
            <a:pPr>
              <a:defRPr/>
            </a:pPr>
            <a:fld id="{1DB42FF8-C7D4-4587-8F9E-3F3459065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250AD-4263-416A-993E-F678F5EAFCF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6C149-DCE0-48D9-B1F3-1DBC54FAB68F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22763"/>
          </a:xfrm>
          <a:noFill/>
          <a:ln/>
        </p:spPr>
        <p:txBody>
          <a:bodyPr lIns="98075" tIns="48206" rIns="98075" bIns="48206"/>
          <a:lstStyle/>
          <a:p>
            <a:pPr defTabSz="930275"/>
            <a:endParaRPr lang="en-CA" smtClean="0"/>
          </a:p>
        </p:txBody>
      </p:sp>
      <p:sp>
        <p:nvSpPr>
          <p:cNvPr id="461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2A6CE-4F20-4578-9C36-A59C04E3988B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4792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500C3-CB26-420A-B183-691C12C3546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3072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DD6A4-A595-43BB-BCAE-EB4E72CA8A8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393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6304D-A407-4161-A90C-2BCCBE1BF8C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395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2998B-5CB0-457D-9487-DA046AED05B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398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48BE7-C26F-4EC2-A5F2-0C34FD0C242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401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0B8AF-585B-4409-BD86-80133741926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414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BD0BE-718F-4FA7-8D9D-C6F90BDD410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4163" cy="4322763"/>
          </a:xfrm>
          <a:noFill/>
          <a:ln/>
        </p:spPr>
        <p:txBody>
          <a:bodyPr lIns="98075" tIns="49868" rIns="98075" bIns="49868"/>
          <a:lstStyle/>
          <a:p>
            <a:pPr defTabSz="949325"/>
            <a:endParaRPr lang="en-CA" smtClean="0"/>
          </a:p>
        </p:txBody>
      </p:sp>
      <p:sp>
        <p:nvSpPr>
          <p:cNvPr id="416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75F4AD-F23E-4A48-9C2A-7B7536CB8C8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7337" cy="4322763"/>
          </a:xfrm>
          <a:noFill/>
          <a:ln/>
        </p:spPr>
        <p:txBody>
          <a:bodyPr lIns="98075" tIns="48206" rIns="98075" bIns="48206"/>
          <a:lstStyle/>
          <a:p>
            <a:pPr defTabSz="930275"/>
            <a:endParaRPr lang="en-CA" smtClean="0"/>
          </a:p>
        </p:txBody>
      </p:sp>
      <p:sp>
        <p:nvSpPr>
          <p:cNvPr id="429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McGraw-Hill Ryerson                                                                                                  Copyright</a:t>
            </a:r>
            <a:r>
              <a:rPr lang="en-US" sz="120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© 2011 McGraw-Hill Ryerson Limited.</a:t>
            </a:r>
          </a:p>
        </p:txBody>
      </p:sp>
      <p:pic>
        <p:nvPicPr>
          <p:cNvPr id="5" name="Picture 6" descr="Bowerman 0002371 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52425"/>
            <a:ext cx="4552950" cy="59229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0638" y="4953000"/>
            <a:ext cx="3713162" cy="304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Ctr="1">
            <a:spAutoFit/>
          </a:bodyPr>
          <a:lstStyle/>
          <a:p>
            <a:pPr algn="ctr" eaLnBrk="0" hangingPunct="0">
              <a:defRPr/>
            </a:pPr>
            <a:r>
              <a:rPr lang="en-US" sz="1400">
                <a:latin typeface="Arial" charset="0"/>
              </a:rPr>
              <a:t>Adapted by Peter Au, George Brown College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95850" y="352425"/>
            <a:ext cx="4038600" cy="123825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24425" y="1828800"/>
            <a:ext cx="4038600" cy="381000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cene3d>
              <a:camera prst="obliqueTopLeft"/>
              <a:lightRig rig="threePt" dir="t"/>
            </a:scene3d>
            <a:sp3d extrusionH="57150" contourW="12700">
              <a:extrusionClr>
                <a:srgbClr val="663300"/>
              </a:extrusionClr>
              <a:contourClr>
                <a:srgbClr val="663300"/>
              </a:contourClr>
            </a:sp3d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6406CE2-7617-484A-B45A-9C1DC099F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9812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7912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CB5274C-1FD2-40B8-A594-8387B9FD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0293" y="1225061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994" y="1218028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028" y="387096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4BCBCE6C-C611-4D96-AB43-DB9C14F1A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427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394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129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3259" y="396943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129" y="3962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999C5D1-85F8-4324-807F-53F3AAF95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461" y="1218028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63" y="1225062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E9B99588-65DA-4BF3-A19D-95A4F2517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63" y="1066800"/>
            <a:ext cx="7924800" cy="5410200"/>
          </a:xfrm>
        </p:spPr>
        <p:txBody>
          <a:bodyPr/>
          <a:lstStyle>
            <a:lvl1pPr>
              <a:defRPr sz="2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7B368F87-946F-494C-957E-48D4970A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1993B68F-0B64-40C8-A4EC-C43D73075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94" y="1239129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129" y="1246163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5C43CC69-5BEC-4212-ABB9-0A66D03EA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21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F6F23AE-10ED-4763-B46D-F1AAE7DA6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3AE6CADC-4E6A-4B35-9BBA-258AB3757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69CE2117-8F90-4470-99CA-22BC24292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D1CF8A68-147E-4F67-884B-38C279677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7-</a:t>
            </a:r>
            <a:fld id="{9AEFFB7C-E7D0-4331-A2A8-ECD8DD365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8486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0"/>
            <a:ext cx="7924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341438"/>
            <a:ext cx="79248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7-</a:t>
            </a:r>
            <a:fld id="{C28F1F24-F90D-40BC-AF4D-650C4DB90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0" y="6583363"/>
            <a:ext cx="4987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Copyright </a:t>
            </a: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© 2011 McGraw-Hill Ryerson Limited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60007" dist="310007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4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5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5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Chapter 7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Confidence Intervals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711950" y="4529138"/>
            <a:ext cx="184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10"/>
          <p:cNvPicPr>
            <a:picLocks noChangeAspect="1" noChangeArrowheads="1"/>
          </p:cNvPicPr>
          <p:nvPr/>
        </p:nvPicPr>
        <p:blipFill>
          <a:blip r:embed="rId2"/>
          <a:srcRect b="3658"/>
          <a:stretch>
            <a:fillRect/>
          </a:stretch>
        </p:blipFill>
        <p:spPr bwMode="auto">
          <a:xfrm>
            <a:off x="1979613" y="908050"/>
            <a:ext cx="51847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Z Score Lookup</a:t>
            </a:r>
          </a:p>
        </p:txBody>
      </p:sp>
      <p:sp>
        <p:nvSpPr>
          <p:cNvPr id="3860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7E56D391-7BE9-48E3-BD97-E711EF8D15B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 flipH="1" flipV="1">
            <a:off x="5435600" y="2419350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5219700" y="4795838"/>
            <a:ext cx="576263" cy="244475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/>
              <a:t>0.4750</a:t>
            </a:r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 flipH="1" flipV="1">
            <a:off x="2339975" y="4938713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2339975" y="1554163"/>
            <a:ext cx="1276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latin typeface="Arial" charset="0"/>
              </a:rPr>
              <a:t>z = 1.96</a:t>
            </a:r>
          </a:p>
        </p:txBody>
      </p:sp>
      <p:sp>
        <p:nvSpPr>
          <p:cNvPr id="386056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4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1" grpId="0" animBg="1"/>
      <p:bldP spid="374790" grpId="0" animBg="1"/>
      <p:bldP spid="374792" grpId="0" animBg="1"/>
      <p:bldP spid="3747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95% Confidence Interval</a:t>
            </a:r>
          </a:p>
        </p:txBody>
      </p:sp>
      <p:sp>
        <p:nvSpPr>
          <p:cNvPr id="30925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defTabSz="1255713" eaLnBrk="1" hangingPunct="1"/>
            <a:r>
              <a:rPr lang="en-US" smtClean="0"/>
              <a:t>The 95% confidence interval for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z="2600" smtClean="0">
                <a:latin typeface="Symbol" pitchFamily="18" charset="2"/>
              </a:rPr>
              <a:t> </a:t>
            </a:r>
            <a:r>
              <a:rPr lang="en-US" smtClean="0"/>
              <a:t> when the population standard deviation is known is:</a:t>
            </a:r>
          </a:p>
        </p:txBody>
      </p:sp>
      <p:sp>
        <p:nvSpPr>
          <p:cNvPr id="3092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3E405AC6-AD33-4402-9FB0-694C473AB844}" type="slidenum">
              <a:rPr lang="en-US" smtClean="0"/>
              <a:pPr/>
              <a:t>11</a:t>
            </a:fld>
            <a:endParaRPr lang="en-US" smtClean="0"/>
          </a:p>
        </p:txBody>
      </p:sp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1511300" y="2200275"/>
          <a:ext cx="6105525" cy="2136775"/>
        </p:xfrm>
        <a:graphic>
          <a:graphicData uri="http://schemas.openxmlformats.org/presentationml/2006/ole">
            <p:oleObj spid="_x0000_s309255" name="Equation" r:id="rId3" imgW="2540000" imgH="889000" progId="Equation.3">
              <p:embed/>
            </p:oleObj>
          </a:graphicData>
        </a:graphic>
      </p:graphicFrame>
      <p:sp>
        <p:nvSpPr>
          <p:cNvPr id="309259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99% </a:t>
            </a:r>
            <a:r>
              <a:rPr lang="en-US" dirty="0"/>
              <a:t>Confidence Level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>
            <a:normAutofit fontScale="85000" lnSpcReduction="10000"/>
          </a:bodyPr>
          <a:lstStyle/>
          <a:p>
            <a:pPr defTabSz="1255713" eaLnBrk="1" hangingPunct="1">
              <a:lnSpc>
                <a:spcPct val="90000"/>
              </a:lnSpc>
              <a:defRPr/>
            </a:pPr>
            <a:r>
              <a:rPr lang="en-US" sz="2600" dirty="0"/>
              <a:t>For a </a:t>
            </a:r>
            <a:r>
              <a:rPr lang="en-US" sz="2600" dirty="0" smtClean="0"/>
              <a:t>99% </a:t>
            </a:r>
            <a:r>
              <a:rPr lang="en-US" sz="2600" dirty="0"/>
              <a:t>confidence level, </a:t>
            </a:r>
          </a:p>
          <a:p>
            <a:pPr lvl="1" defTabSz="125571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1 – </a:t>
            </a:r>
            <a:r>
              <a:rPr lang="en-US" sz="2600" dirty="0">
                <a:latin typeface="Symbol" pitchFamily="18" charset="2"/>
              </a:rPr>
              <a:t>a =</a:t>
            </a:r>
            <a:r>
              <a:rPr lang="en-US" sz="2600" dirty="0"/>
              <a:t> </a:t>
            </a:r>
            <a:r>
              <a:rPr lang="en-US" sz="2600" dirty="0" smtClean="0"/>
              <a:t>0.99</a:t>
            </a:r>
            <a:endParaRPr lang="en-US" sz="2600" dirty="0"/>
          </a:p>
          <a:p>
            <a:pPr lvl="1" defTabSz="125571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Symbol" pitchFamily="18" charset="2"/>
              </a:rPr>
              <a:t>       a </a:t>
            </a:r>
            <a:r>
              <a:rPr lang="en-US" sz="2600" dirty="0"/>
              <a:t>= </a:t>
            </a:r>
            <a:r>
              <a:rPr lang="en-US" sz="2600" dirty="0" smtClean="0"/>
              <a:t>0.01</a:t>
            </a:r>
            <a:endParaRPr lang="en-US" sz="2600" dirty="0"/>
          </a:p>
          <a:p>
            <a:pPr lvl="1" defTabSz="1255713" eaLnBrk="1" hangingPunct="1">
              <a:lnSpc>
                <a:spcPct val="90000"/>
              </a:lnSpc>
              <a:buFont typeface="Symbol" pitchFamily="18" charset="2"/>
              <a:buChar char=" "/>
              <a:defRPr/>
            </a:pPr>
            <a:r>
              <a:rPr lang="en-US" sz="2600" dirty="0">
                <a:latin typeface="Symbol" pitchFamily="18" charset="2"/>
              </a:rPr>
              <a:t>a</a:t>
            </a:r>
            <a:r>
              <a:rPr lang="en-US" sz="2600" dirty="0"/>
              <a:t>/2 = </a:t>
            </a:r>
            <a:r>
              <a:rPr lang="en-US" sz="2600" dirty="0" smtClean="0"/>
              <a:t>0.005</a:t>
            </a:r>
            <a:endParaRPr lang="en-US" sz="2600" dirty="0"/>
          </a:p>
          <a:p>
            <a:pPr defTabSz="1255713" eaLnBrk="1" hangingPunct="1">
              <a:lnSpc>
                <a:spcPct val="90000"/>
              </a:lnSpc>
              <a:defRPr/>
            </a:pPr>
            <a:r>
              <a:rPr lang="en-US" sz="2600" dirty="0"/>
              <a:t>For </a:t>
            </a:r>
            <a:r>
              <a:rPr lang="en-US" sz="2600" dirty="0" smtClean="0"/>
              <a:t>99% </a:t>
            </a:r>
            <a:r>
              <a:rPr lang="en-US" sz="2600" dirty="0"/>
              <a:t>confidence, need the normal point </a:t>
            </a:r>
            <a:r>
              <a:rPr lang="en-US" sz="2600" i="1" dirty="0" smtClean="0"/>
              <a:t>z</a:t>
            </a:r>
            <a:r>
              <a:rPr lang="en-US" sz="2600" baseline="-25000" dirty="0" smtClean="0"/>
              <a:t>0.005</a:t>
            </a:r>
            <a:endParaRPr lang="en-US" sz="2600" dirty="0"/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 area under the standard normal curve </a:t>
            </a:r>
            <a:r>
              <a:rPr lang="en-US" dirty="0" smtClean="0"/>
              <a:t>between          -</a:t>
            </a:r>
            <a:r>
              <a:rPr lang="en-US" i="1" dirty="0" smtClean="0"/>
              <a:t>z</a:t>
            </a:r>
            <a:r>
              <a:rPr lang="en-US" baseline="-25000" dirty="0" smtClean="0"/>
              <a:t>0.005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z</a:t>
            </a:r>
            <a:r>
              <a:rPr lang="en-US" baseline="-25000" dirty="0" smtClean="0"/>
              <a:t>0.005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0.99</a:t>
            </a:r>
            <a:endParaRPr lang="en-US" dirty="0"/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Then the area under the standard normal curve between 0 and </a:t>
            </a:r>
            <a:r>
              <a:rPr lang="en-US" i="1" dirty="0" smtClean="0"/>
              <a:t>z</a:t>
            </a:r>
            <a:r>
              <a:rPr lang="en-US" baseline="-25000" dirty="0" smtClean="0"/>
              <a:t>0.005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0.495</a:t>
            </a:r>
            <a:endParaRPr lang="en-US" dirty="0"/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From the standard normal table, the area is </a:t>
            </a:r>
            <a:r>
              <a:rPr lang="en-US" dirty="0" smtClean="0"/>
              <a:t>0.495 for  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dirty="0" smtClean="0"/>
              <a:t>2.575</a:t>
            </a:r>
            <a:endParaRPr lang="en-US" dirty="0"/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Then </a:t>
            </a:r>
            <a:r>
              <a:rPr lang="en-US" i="1" dirty="0"/>
              <a:t>z</a:t>
            </a:r>
            <a:r>
              <a:rPr lang="en-US" baseline="-25000" dirty="0"/>
              <a:t>0.025</a:t>
            </a:r>
            <a:r>
              <a:rPr lang="en-US" dirty="0"/>
              <a:t> = </a:t>
            </a:r>
            <a:r>
              <a:rPr lang="en-US" dirty="0" smtClean="0"/>
              <a:t>2.575</a:t>
            </a:r>
            <a:endParaRPr lang="en-US" dirty="0"/>
          </a:p>
        </p:txBody>
      </p:sp>
      <p:sp>
        <p:nvSpPr>
          <p:cNvPr id="412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C4E7986E-DD66-4D62-AE6F-05723576302F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126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96975"/>
            <a:ext cx="36750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5759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Z Score Lookup</a:t>
            </a:r>
          </a:p>
        </p:txBody>
      </p:sp>
      <p:sp>
        <p:nvSpPr>
          <p:cNvPr id="419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D7DC19BE-AD6B-4743-BD17-D4704344A35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 flipH="1" flipV="1">
            <a:off x="6372225" y="2205038"/>
            <a:ext cx="0" cy="3168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 flipH="1" flipV="1">
            <a:off x="1908175" y="5445125"/>
            <a:ext cx="43926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1692275" y="1125538"/>
            <a:ext cx="2087563" cy="92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latin typeface="Arial" charset="0"/>
              </a:rPr>
              <a:t>z = 2.575</a:t>
            </a:r>
          </a:p>
          <a:p>
            <a:pPr eaLnBrk="0" hangingPunct="0"/>
            <a:r>
              <a:rPr lang="en-US" sz="1800" b="1">
                <a:latin typeface="Arial" charset="0"/>
              </a:rPr>
              <a:t>which is between </a:t>
            </a:r>
          </a:p>
          <a:p>
            <a:pPr eaLnBrk="0" hangingPunct="0"/>
            <a:r>
              <a:rPr lang="en-US" sz="1800" b="1">
                <a:latin typeface="Arial" charset="0"/>
              </a:rPr>
              <a:t>2.57 and 2.58</a:t>
            </a:r>
          </a:p>
        </p:txBody>
      </p:sp>
      <p:sp>
        <p:nvSpPr>
          <p:cNvPr id="419847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6084888" y="5300663"/>
            <a:ext cx="576262" cy="246062"/>
          </a:xfrm>
          <a:prstGeom prst="rect">
            <a:avLst/>
          </a:prstGeom>
          <a:solidFill>
            <a:srgbClr val="00B0F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000" b="1"/>
              <a:t>0.495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4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1" grpId="0" animBg="1"/>
      <p:bldP spid="374792" grpId="0" animBg="1"/>
      <p:bldP spid="374793" grpId="0"/>
      <p:bldP spid="3747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99% </a:t>
            </a:r>
            <a:r>
              <a:rPr lang="en-US" dirty="0"/>
              <a:t>Confidence Interval</a:t>
            </a:r>
          </a:p>
        </p:txBody>
      </p:sp>
      <p:sp>
        <p:nvSpPr>
          <p:cNvPr id="38503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defTabSz="1255713" eaLnBrk="1" hangingPunct="1"/>
            <a:r>
              <a:rPr lang="en-US" smtClean="0"/>
              <a:t>The 95% confidence interval for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z="2600" smtClean="0">
                <a:latin typeface="Symbol" pitchFamily="18" charset="2"/>
              </a:rPr>
              <a:t> </a:t>
            </a:r>
            <a:r>
              <a:rPr lang="en-US" smtClean="0"/>
              <a:t> when the population standard deviation is known is:</a:t>
            </a:r>
          </a:p>
        </p:txBody>
      </p:sp>
      <p:sp>
        <p:nvSpPr>
          <p:cNvPr id="38503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17587DE5-BB96-482F-9192-D41D89BD1361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1344613" y="2200275"/>
          <a:ext cx="6440487" cy="2136775"/>
        </p:xfrm>
        <a:graphic>
          <a:graphicData uri="http://schemas.openxmlformats.org/presentationml/2006/ole">
            <p:oleObj spid="_x0000_s385028" name="Equation" r:id="rId3" imgW="2679700" imgH="889000" progId="Equation.3">
              <p:embed/>
            </p:oleObj>
          </a:graphicData>
        </a:graphic>
      </p:graphicFrame>
      <p:sp>
        <p:nvSpPr>
          <p:cNvPr id="38503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The Effect of </a:t>
            </a:r>
            <a:r>
              <a:rPr lang="en-US" sz="3800">
                <a:latin typeface="Symbol" pitchFamily="18" charset="2"/>
              </a:rPr>
              <a:t>a</a:t>
            </a:r>
            <a:r>
              <a:rPr lang="en-US" sz="3800"/>
              <a:t> on Confidence</a:t>
            </a:r>
            <a:br>
              <a:rPr lang="en-US" sz="3800"/>
            </a:br>
            <a:r>
              <a:rPr lang="en-US" sz="2400"/>
              <a:t>Interval Width</a:t>
            </a:r>
          </a:p>
        </p:txBody>
      </p:sp>
      <p:sp>
        <p:nvSpPr>
          <p:cNvPr id="42496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B5B9633C-1819-4AC5-97F1-61CF0968C01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40659" name="Picture 19" descr="bow20583_0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2838" y="2058988"/>
            <a:ext cx="20335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60" name="Picture 20" descr="bow20583_07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2058988"/>
            <a:ext cx="20431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661" name="Picture 21" descr="bow20583_07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2058988"/>
            <a:ext cx="2195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3635375" y="15176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1" dirty="0" err="1">
                <a:latin typeface="+mn-lt"/>
              </a:rPr>
              <a:t>z</a:t>
            </a:r>
            <a:r>
              <a:rPr lang="en-US" sz="2000" baseline="-25000" dirty="0" err="1">
                <a:latin typeface="+mn-lt"/>
              </a:rPr>
              <a:t>a</a:t>
            </a:r>
            <a:r>
              <a:rPr lang="en-US" sz="2000" baseline="-25000" dirty="0">
                <a:latin typeface="+mn-lt"/>
              </a:rPr>
              <a:t>/2</a:t>
            </a:r>
            <a:r>
              <a:rPr lang="en-US" sz="2000" dirty="0">
                <a:latin typeface="+mn-lt"/>
              </a:rPr>
              <a:t> = </a:t>
            </a:r>
            <a:r>
              <a:rPr lang="en-US" sz="2000" i="1" dirty="0">
                <a:latin typeface="+mn-lt"/>
              </a:rPr>
              <a:t>z</a:t>
            </a:r>
            <a:r>
              <a:rPr lang="en-US" sz="2000" baseline="-25000" dirty="0">
                <a:latin typeface="+mn-lt"/>
              </a:rPr>
              <a:t>0.025</a:t>
            </a:r>
            <a:r>
              <a:rPr lang="en-US" sz="2000" dirty="0">
                <a:latin typeface="+mn-lt"/>
              </a:rPr>
              <a:t> = 1.96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6191250" y="1517650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1" dirty="0" err="1">
                <a:latin typeface="+mn-lt"/>
              </a:rPr>
              <a:t>z</a:t>
            </a:r>
            <a:r>
              <a:rPr lang="en-US" sz="2000" baseline="-25000" dirty="0" err="1">
                <a:latin typeface="+mn-lt"/>
              </a:rPr>
              <a:t>a</a:t>
            </a:r>
            <a:r>
              <a:rPr lang="en-US" sz="2000" baseline="-25000" dirty="0">
                <a:latin typeface="+mn-lt"/>
              </a:rPr>
              <a:t>/2</a:t>
            </a:r>
            <a:r>
              <a:rPr lang="en-US" sz="2000" dirty="0">
                <a:latin typeface="+mn-lt"/>
              </a:rPr>
              <a:t> = </a:t>
            </a:r>
            <a:r>
              <a:rPr lang="en-US" sz="2000" i="1" dirty="0">
                <a:latin typeface="+mn-lt"/>
              </a:rPr>
              <a:t>z</a:t>
            </a:r>
            <a:r>
              <a:rPr lang="en-US" sz="2000" baseline="-25000" dirty="0">
                <a:latin typeface="+mn-lt"/>
              </a:rPr>
              <a:t>0.005</a:t>
            </a:r>
            <a:r>
              <a:rPr lang="en-US" sz="2000" dirty="0">
                <a:latin typeface="+mn-lt"/>
              </a:rPr>
              <a:t> = 2.575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424968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5" grpId="0"/>
      <p:bldP spid="2406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5" name="Rectangle 17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Example </a:t>
            </a:r>
            <a:r>
              <a:rPr lang="en-US" sz="3600" dirty="0" smtClean="0"/>
              <a:t>7.1: The </a:t>
            </a:r>
            <a:r>
              <a:rPr lang="en-US" sz="3600" dirty="0" err="1" smtClean="0"/>
              <a:t>SlimPhone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defTabSz="1022350" eaLnBrk="1" hangingPunct="1">
              <a:defRPr/>
            </a:pPr>
            <a:r>
              <a:rPr lang="en-US" dirty="0" smtClean="0"/>
              <a:t>Given that 	</a:t>
            </a:r>
            <a:r>
              <a:rPr lang="en-US" dirty="0" smtClean="0">
                <a:latin typeface="MS Reference 1" pitchFamily="2" charset="2"/>
              </a:rPr>
              <a:t>x</a:t>
            </a:r>
            <a:r>
              <a:rPr lang="en-US" dirty="0" smtClean="0"/>
              <a:t>  </a:t>
            </a:r>
            <a:r>
              <a:rPr lang="en-US" sz="1050" dirty="0" smtClean="0"/>
              <a:t> </a:t>
            </a:r>
            <a:r>
              <a:rPr lang="en-US" dirty="0" smtClean="0"/>
              <a:t>= 70.12 g</a:t>
            </a:r>
          </a:p>
          <a:p>
            <a:pPr defTabSz="1022350" eaLnBrk="1" hangingPunct="1">
              <a:buFontTx/>
              <a:buNone/>
              <a:defRPr/>
            </a:pPr>
            <a:r>
              <a:rPr lang="en-US" dirty="0" smtClean="0">
                <a:latin typeface="Symbol" pitchFamily="18" charset="2"/>
              </a:rPr>
              <a:t>			s</a:t>
            </a:r>
            <a:r>
              <a:rPr lang="en-US" dirty="0" smtClean="0"/>
              <a:t> = 0.6 g</a:t>
            </a:r>
          </a:p>
          <a:p>
            <a:pPr defTabSz="1022350" eaLnBrk="1" hangingPunct="1">
              <a:buFontTx/>
              <a:buNone/>
              <a:defRPr/>
            </a:pPr>
            <a:r>
              <a:rPr lang="en-US" dirty="0" smtClean="0"/>
              <a:t>			</a:t>
            </a:r>
            <a:r>
              <a:rPr lang="en-US" i="1" dirty="0" smtClean="0"/>
              <a:t>n</a:t>
            </a:r>
            <a:r>
              <a:rPr lang="en-US" dirty="0" smtClean="0"/>
              <a:t> = 5, construct a 0.95 and 0.99 confidence interval for the mass of the </a:t>
            </a:r>
            <a:r>
              <a:rPr lang="en-US" dirty="0" err="1" smtClean="0"/>
              <a:t>SlimPhone</a:t>
            </a:r>
            <a:endParaRPr lang="en-US" dirty="0" smtClean="0"/>
          </a:p>
          <a:p>
            <a:pPr defTabSz="1022350" eaLnBrk="1" hangingPunct="1">
              <a:defRPr/>
            </a:pPr>
            <a:r>
              <a:rPr lang="en-US" dirty="0" smtClean="0"/>
              <a:t>95% Confidence Interval:</a:t>
            </a:r>
          </a:p>
          <a:p>
            <a:pPr defTabSz="1022350" eaLnBrk="1" hangingPunct="1">
              <a:defRPr/>
            </a:pPr>
            <a:endParaRPr lang="en-US" dirty="0" smtClean="0"/>
          </a:p>
          <a:p>
            <a:pPr defTabSz="1022350" eaLnBrk="1" hangingPunct="1">
              <a:defRPr/>
            </a:pPr>
            <a:endParaRPr lang="en-US" dirty="0" smtClean="0"/>
          </a:p>
          <a:p>
            <a:pPr defTabSz="1022350" eaLnBrk="1" hangingPunct="1">
              <a:defRPr/>
            </a:pPr>
            <a:endParaRPr lang="en-US" dirty="0" smtClean="0"/>
          </a:p>
          <a:p>
            <a:pPr defTabSz="1022350" eaLnBrk="1" hangingPunct="1">
              <a:defRPr/>
            </a:pPr>
            <a:r>
              <a:rPr lang="en-US" dirty="0" smtClean="0"/>
              <a:t>99% Confidence Interval:</a:t>
            </a:r>
          </a:p>
          <a:p>
            <a:pPr defTabSz="1022350" eaLnBrk="1" hangingPunct="1">
              <a:defRPr/>
            </a:pPr>
            <a:endParaRPr lang="en-US" dirty="0" smtClean="0"/>
          </a:p>
          <a:p>
            <a:pPr defTabSz="1022350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6320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7D79FFEE-C290-4ED7-87A5-88061627528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63202" name="Rectangle 2"/>
          <p:cNvSpPr>
            <a:spLocks noChangeArrowheads="1"/>
          </p:cNvSpPr>
          <p:nvPr/>
        </p:nvSpPr>
        <p:spPr bwMode="auto">
          <a:xfrm>
            <a:off x="3124200" y="627221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aphicFrame>
        <p:nvGraphicFramePr>
          <p:cNvPr id="263196" name="Object 28"/>
          <p:cNvGraphicFramePr>
            <a:graphicFrameLocks noChangeAspect="1"/>
          </p:cNvGraphicFramePr>
          <p:nvPr/>
        </p:nvGraphicFramePr>
        <p:xfrm>
          <a:off x="4514850" y="3649663"/>
          <a:ext cx="114300" cy="215900"/>
        </p:xfrm>
        <a:graphic>
          <a:graphicData uri="http://schemas.openxmlformats.org/presentationml/2006/ole">
            <p:oleObj spid="_x0000_s263196" name="Equation" r:id="rId4" imgW="114120" imgH="215640" progId="Equation.3">
              <p:embed/>
            </p:oleObj>
          </a:graphicData>
        </a:graphic>
      </p:graphicFrame>
      <p:graphicFrame>
        <p:nvGraphicFramePr>
          <p:cNvPr id="263191" name="Object 29"/>
          <p:cNvGraphicFramePr>
            <a:graphicFrameLocks noChangeAspect="1"/>
          </p:cNvGraphicFramePr>
          <p:nvPr/>
        </p:nvGraphicFramePr>
        <p:xfrm>
          <a:off x="4787900" y="2997200"/>
          <a:ext cx="3446463" cy="1584325"/>
        </p:xfrm>
        <a:graphic>
          <a:graphicData uri="http://schemas.openxmlformats.org/presentationml/2006/ole">
            <p:oleObj spid="_x0000_s263197" name="Equation" r:id="rId5" imgW="1905000" imgH="876300" progId="Equation.3">
              <p:embed/>
            </p:oleObj>
          </a:graphicData>
        </a:graphic>
      </p:graphicFrame>
      <p:graphicFrame>
        <p:nvGraphicFramePr>
          <p:cNvPr id="263192" name="Object 30"/>
          <p:cNvGraphicFramePr>
            <a:graphicFrameLocks noChangeAspect="1"/>
          </p:cNvGraphicFramePr>
          <p:nvPr/>
        </p:nvGraphicFramePr>
        <p:xfrm>
          <a:off x="4787900" y="5013325"/>
          <a:ext cx="3538538" cy="1584325"/>
        </p:xfrm>
        <a:graphic>
          <a:graphicData uri="http://schemas.openxmlformats.org/presentationml/2006/ole">
            <p:oleObj spid="_x0000_s263198" name="Equation" r:id="rId6" imgW="1955800" imgH="876300" progId="Equation.3">
              <p:embed/>
            </p:oleObj>
          </a:graphicData>
        </a:graphic>
      </p:graphicFrame>
      <p:sp>
        <p:nvSpPr>
          <p:cNvPr id="263203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Notes on the Example</a:t>
            </a:r>
          </a:p>
        </p:txBody>
      </p:sp>
      <p:sp>
        <p:nvSpPr>
          <p:cNvPr id="39629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000" smtClean="0"/>
              <a:t>The 99% confidence interval is slightly wider than the 95% confidence interval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The higher the confidence level, the wider the interval</a:t>
            </a:r>
          </a:p>
          <a:p>
            <a:pPr eaLnBrk="1" hangingPunct="1"/>
            <a:r>
              <a:rPr lang="en-US" smtClean="0"/>
              <a:t>We are 99 percent confident that the true population mean mass of the SlimPhone is between 69.429 g and 70.811 g</a:t>
            </a:r>
          </a:p>
          <a:p>
            <a:pPr lvl="1" eaLnBrk="1" hangingPunct="1"/>
            <a:r>
              <a:rPr lang="en-US" smtClean="0"/>
              <a:t>Note that when the level of confidence is increased, everything else being equal, the confidence interval becomes wider</a:t>
            </a:r>
          </a:p>
          <a:p>
            <a:pPr lvl="1" eaLnBrk="1" hangingPunct="1"/>
            <a:r>
              <a:rPr lang="en-US" smtClean="0"/>
              <a:t>There is a price to pay here with the increased confidence</a:t>
            </a:r>
          </a:p>
          <a:p>
            <a:pPr lvl="1" eaLnBrk="1" hangingPunct="1"/>
            <a:r>
              <a:rPr lang="en-US" smtClean="0"/>
              <a:t>Precision or accuracy is lost as the level of confidence increases</a:t>
            </a:r>
          </a:p>
        </p:txBody>
      </p:sp>
      <p:sp>
        <p:nvSpPr>
          <p:cNvPr id="396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4DCEB0DD-0E3D-4622-AE06-17189E684CB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629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600" i="1" dirty="0"/>
              <a:t>t</a:t>
            </a:r>
            <a:r>
              <a:rPr lang="en-US" sz="3600" dirty="0"/>
              <a:t>-Based Confidence Intervals for a Mean</a:t>
            </a:r>
            <a:br>
              <a:rPr lang="en-US" sz="3600" dirty="0"/>
            </a:br>
            <a:r>
              <a:rPr lang="en-US" sz="3600" dirty="0" smtClean="0"/>
              <a:t>with </a:t>
            </a:r>
            <a:r>
              <a:rPr lang="en-US" sz="3600" dirty="0">
                <a:latin typeface="Symbol" pitchFamily="18" charset="2"/>
              </a:rPr>
              <a:t>s</a:t>
            </a:r>
            <a:r>
              <a:rPr lang="en-US" sz="3600" dirty="0"/>
              <a:t> Unknown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spcBef>
                <a:spcPct val="30000"/>
              </a:spcBef>
              <a:defRPr/>
            </a:pPr>
            <a:r>
              <a:rPr lang="en-US" dirty="0" smtClean="0"/>
              <a:t>If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 is unknown (which is usually the case), we can construct a confidence interval for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m</a:t>
            </a:r>
            <a:r>
              <a:rPr lang="en-US" dirty="0" smtClean="0">
                <a:sym typeface="Symbol" pitchFamily="18" charset="2"/>
              </a:rPr>
              <a:t> based on the sampling distribution of </a:t>
            </a:r>
          </a:p>
          <a:p>
            <a:pPr marL="341313" indent="-341313" eaLnBrk="1" hangingPunct="1">
              <a:spcBef>
                <a:spcPct val="30000"/>
              </a:spcBef>
              <a:defRPr/>
            </a:pPr>
            <a:endParaRPr lang="en-US" dirty="0" smtClean="0">
              <a:sym typeface="Symbol" pitchFamily="18" charset="2"/>
            </a:endParaRPr>
          </a:p>
          <a:p>
            <a:pPr marL="341313" indent="-341313" eaLnBrk="1" hangingPunct="1">
              <a:spcBef>
                <a:spcPct val="30000"/>
              </a:spcBef>
              <a:defRPr/>
            </a:pPr>
            <a:endParaRPr lang="en-US" dirty="0" smtClean="0">
              <a:sym typeface="Symbol" pitchFamily="18" charset="2"/>
            </a:endParaRPr>
          </a:p>
          <a:p>
            <a:pPr marL="341313" indent="-341313" eaLnBrk="1" hangingPunct="1">
              <a:spcBef>
                <a:spcPct val="30000"/>
              </a:spcBef>
              <a:defRPr/>
            </a:pPr>
            <a:endParaRPr lang="en-US" dirty="0" smtClean="0">
              <a:sym typeface="Symbol" pitchFamily="18" charset="2"/>
            </a:endParaRPr>
          </a:p>
          <a:p>
            <a:pPr marL="341313" indent="-341313" eaLnBrk="1" hangingPunct="1">
              <a:spcBef>
                <a:spcPct val="30000"/>
              </a:spcBef>
              <a:defRPr/>
            </a:pPr>
            <a:r>
              <a:rPr lang="en-US" dirty="0" smtClean="0">
                <a:sym typeface="Symbol" pitchFamily="18" charset="2"/>
              </a:rPr>
              <a:t>If the population is normal, then for any sample size </a:t>
            </a:r>
            <a:r>
              <a:rPr lang="en-US" i="1" dirty="0" smtClean="0">
                <a:sym typeface="Symbol" pitchFamily="18" charset="2"/>
              </a:rPr>
              <a:t>n</a:t>
            </a:r>
            <a:r>
              <a:rPr lang="en-US" dirty="0" smtClean="0">
                <a:sym typeface="Symbol" pitchFamily="18" charset="2"/>
              </a:rPr>
              <a:t>, this sampling distribution is called the </a:t>
            </a:r>
            <a:r>
              <a:rPr lang="en-US" b="1" i="1" dirty="0" smtClean="0">
                <a:sym typeface="Symbol" pitchFamily="18" charset="2"/>
              </a:rPr>
              <a:t>t</a:t>
            </a:r>
            <a:r>
              <a:rPr lang="en-US" b="1" dirty="0" smtClean="0">
                <a:sym typeface="Symbol" pitchFamily="18" charset="2"/>
              </a:rPr>
              <a:t> distribution</a:t>
            </a:r>
            <a:endParaRPr lang="en-US" dirty="0" smtClean="0">
              <a:sym typeface="Symbol" pitchFamily="18" charset="2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16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6989F474-D4C2-45C0-980E-46BA207EE12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16434" name="Rectangle 2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aphicFrame>
        <p:nvGraphicFramePr>
          <p:cNvPr id="316430" name="Object 14"/>
          <p:cNvGraphicFramePr>
            <a:graphicFrameLocks noChangeAspect="1"/>
          </p:cNvGraphicFramePr>
          <p:nvPr/>
        </p:nvGraphicFramePr>
        <p:xfrm>
          <a:off x="3582988" y="2708275"/>
          <a:ext cx="1595437" cy="1206500"/>
        </p:xfrm>
        <a:graphic>
          <a:graphicData uri="http://schemas.openxmlformats.org/presentationml/2006/ole">
            <p:oleObj spid="_x0000_s316430" name="Equation" r:id="rId4" imgW="520474" imgH="393529" progId="Equation.3">
              <p:embed/>
            </p:oleObj>
          </a:graphicData>
        </a:graphic>
      </p:graphicFrame>
      <p:sp>
        <p:nvSpPr>
          <p:cNvPr id="316435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</a:t>
            </a:r>
            <a:r>
              <a:rPr lang="en-US" i="1"/>
              <a:t>t</a:t>
            </a:r>
            <a:r>
              <a:rPr lang="en-US"/>
              <a:t> Distribution</a:t>
            </a:r>
          </a:p>
        </p:txBody>
      </p:sp>
      <p:sp>
        <p:nvSpPr>
          <p:cNvPr id="399362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3000" smtClean="0"/>
              <a:t>The curve of the </a:t>
            </a:r>
            <a:r>
              <a:rPr lang="en-US" sz="3000" i="1" smtClean="0"/>
              <a:t>t</a:t>
            </a:r>
            <a:r>
              <a:rPr lang="en-US" sz="3000" smtClean="0"/>
              <a:t> distribution is similar to that of the standard normal curve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mtClean="0"/>
              <a:t>Symmetrical and bell-shaped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mtClean="0"/>
              <a:t>The </a:t>
            </a:r>
            <a:r>
              <a:rPr lang="en-US" i="1" smtClean="0"/>
              <a:t>t </a:t>
            </a:r>
            <a:r>
              <a:rPr lang="en-US" smtClean="0"/>
              <a:t>distribution is more spread out than the standard normal distribution</a:t>
            </a:r>
          </a:p>
          <a:p>
            <a:pPr lvl="1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mtClean="0"/>
              <a:t>The spread of the </a:t>
            </a:r>
            <a:r>
              <a:rPr lang="en-US" i="1" smtClean="0"/>
              <a:t>t</a:t>
            </a:r>
            <a:r>
              <a:rPr lang="en-US" smtClean="0"/>
              <a:t> is given by the </a:t>
            </a:r>
            <a:r>
              <a:rPr lang="en-US" b="1" smtClean="0"/>
              <a:t>number of degrees of freedom</a:t>
            </a:r>
            <a:endParaRPr lang="en-US" smtClean="0"/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mtClean="0"/>
              <a:t>Denoted by </a:t>
            </a:r>
            <a:r>
              <a:rPr lang="en-US" i="1" smtClean="0"/>
              <a:t>df</a:t>
            </a:r>
            <a:endParaRPr lang="en-US" smtClean="0"/>
          </a:p>
          <a:p>
            <a:pPr lvl="2"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mtClean="0"/>
              <a:t>For a sample of size </a:t>
            </a:r>
            <a:r>
              <a:rPr lang="en-US" i="1" smtClean="0"/>
              <a:t>n</a:t>
            </a:r>
            <a:r>
              <a:rPr lang="en-US" smtClean="0"/>
              <a:t>, there are one fewer degrees of freedom, that is, </a:t>
            </a:r>
            <a:r>
              <a:rPr lang="en-US" sz="2800" i="1" smtClean="0"/>
              <a:t>df</a:t>
            </a:r>
            <a:r>
              <a:rPr lang="en-US" sz="2800" smtClean="0"/>
              <a:t> = </a:t>
            </a:r>
            <a:r>
              <a:rPr lang="en-US" sz="2800" i="1" smtClean="0"/>
              <a:t>n</a:t>
            </a:r>
            <a:r>
              <a:rPr lang="en-US" sz="2800" smtClean="0"/>
              <a:t> – 1</a:t>
            </a:r>
          </a:p>
        </p:txBody>
      </p:sp>
      <p:sp>
        <p:nvSpPr>
          <p:cNvPr id="399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DD519AFE-D5B6-4B11-B66B-D1150E4C0A9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6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sp>
        <p:nvSpPr>
          <p:cNvPr id="399365" name="TextBox 5"/>
          <p:cNvSpPr txBox="1">
            <a:spLocks noChangeArrowheads="1"/>
          </p:cNvSpPr>
          <p:nvPr/>
        </p:nvSpPr>
        <p:spPr bwMode="auto">
          <a:xfrm>
            <a:off x="8458200" y="2444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Confidence Intervals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7.1	</a:t>
            </a:r>
            <a:r>
              <a:rPr lang="en-US" smtClean="0">
                <a:hlinkClick r:id="rId2" action="ppaction://hlinksldjump" tooltip="Click this link to go to the section"/>
              </a:rPr>
              <a:t>z-Based Confidence Intervals for a Population Mean: </a:t>
            </a:r>
            <a:r>
              <a:rPr lang="en-US" smtClean="0">
                <a:latin typeface="Symbol" pitchFamily="18" charset="2"/>
                <a:hlinkClick r:id="rId2" action="ppaction://hlinksldjump" tooltip="Click this link to go to the section"/>
              </a:rPr>
              <a:t>s</a:t>
            </a:r>
            <a:r>
              <a:rPr lang="en-US" smtClean="0">
                <a:hlinkClick r:id="rId2" action="ppaction://hlinksldjump" tooltip="Click this link to go to the section"/>
              </a:rPr>
              <a:t> Known</a:t>
            </a:r>
            <a:endParaRPr lang="en-US" smtClean="0"/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7.2	</a:t>
            </a:r>
            <a:r>
              <a:rPr lang="en-US" smtClean="0">
                <a:hlinkClick r:id="rId3" action="ppaction://hlinksldjump" tooltip="Click this link to go to the section"/>
              </a:rPr>
              <a:t>t-Based Confidence Intervals for a Population Mean: </a:t>
            </a:r>
            <a:r>
              <a:rPr lang="en-US" smtClean="0">
                <a:latin typeface="Symbol" pitchFamily="18" charset="2"/>
                <a:hlinkClick r:id="rId3" action="ppaction://hlinksldjump" tooltip="Click this link to go to the section"/>
              </a:rPr>
              <a:t>s</a:t>
            </a:r>
            <a:r>
              <a:rPr lang="en-US" smtClean="0">
                <a:hlinkClick r:id="rId3" action="ppaction://hlinksldjump" tooltip="Click this link to go to the section"/>
              </a:rPr>
              <a:t> Unknown</a:t>
            </a:r>
            <a:endParaRPr lang="en-US" smtClean="0"/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7.3	</a:t>
            </a:r>
            <a:r>
              <a:rPr lang="en-US" smtClean="0">
                <a:hlinkClick r:id="rId4" action="ppaction://hlinksldjump" tooltip="Click this link to go to the section"/>
              </a:rPr>
              <a:t>Sample Size Determination</a:t>
            </a:r>
            <a:endParaRPr lang="en-US" smtClean="0"/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7.4	</a:t>
            </a:r>
            <a:r>
              <a:rPr lang="en-US" u="sng" smtClean="0">
                <a:solidFill>
                  <a:schemeClr val="hlink"/>
                </a:solidFill>
                <a:hlinkClick r:id="rId5" action="ppaction://hlinksldjump" tooltip="Click this link to go to the section"/>
              </a:rPr>
              <a:t>Confidence</a:t>
            </a:r>
            <a:r>
              <a:rPr lang="en-US" u="sng" smtClean="0">
                <a:solidFill>
                  <a:schemeClr val="hlink"/>
                </a:solidFill>
              </a:rPr>
              <a:t> </a:t>
            </a:r>
            <a:r>
              <a:rPr lang="en-US" u="sng" smtClean="0">
                <a:solidFill>
                  <a:schemeClr val="hlink"/>
                </a:solidFill>
                <a:hlinkClick r:id="rId5" action="ppaction://hlinksldjump"/>
              </a:rPr>
              <a:t>Intervals</a:t>
            </a:r>
            <a:r>
              <a:rPr lang="en-US" u="sng" smtClean="0">
                <a:solidFill>
                  <a:schemeClr val="hlink"/>
                </a:solidFill>
              </a:rPr>
              <a:t> for a Population Proportion</a:t>
            </a:r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7.5	</a:t>
            </a:r>
            <a:r>
              <a:rPr lang="en-US" smtClean="0">
                <a:hlinkClick r:id="rId6" action="ppaction://hlinksldjump" tooltip="Click this link to go to the section"/>
              </a:rPr>
              <a:t>Comparing Two Population Means by Using Independent Samples: Variances Known</a:t>
            </a:r>
            <a:endParaRPr lang="en-US" smtClean="0"/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7.6	 </a:t>
            </a:r>
            <a:r>
              <a:rPr lang="en-US" smtClean="0">
                <a:hlinkClick r:id="rId7" action="ppaction://hlinksldjump" tooltip="Click this link to go to the section"/>
              </a:rPr>
              <a:t>Comparing Two Population Means by Using Independent Samples: Variances Unknown</a:t>
            </a: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990230BF-7B09-4A4E-8A18-E049D35D5F7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z="3800"/>
              <a:t>Degrees of Freedom and the</a:t>
            </a:r>
            <a:br>
              <a:rPr lang="en-US" sz="3800"/>
            </a:br>
            <a:r>
              <a:rPr lang="en-US" sz="2400" i="1"/>
              <a:t>t</a:t>
            </a:r>
            <a:r>
              <a:rPr lang="en-US" sz="2400"/>
              <a:t>-Distribution</a:t>
            </a:r>
          </a:p>
        </p:txBody>
      </p:sp>
      <p:pic>
        <p:nvPicPr>
          <p:cNvPr id="400386" name="Picture 1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268413"/>
            <a:ext cx="6594475" cy="3095625"/>
          </a:xfrm>
        </p:spPr>
      </p:pic>
      <p:sp>
        <p:nvSpPr>
          <p:cNvPr id="400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2B4B6303-3536-4C82-B396-2C3A385B212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1141413" y="4437063"/>
            <a:ext cx="73136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As the number of degrees of freedom increases, the spread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of the 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 distribution decreases and the </a:t>
            </a:r>
            <a:r>
              <a:rPr lang="en-US" i="1" dirty="0">
                <a:latin typeface="+mn-lt"/>
              </a:rPr>
              <a:t>t</a:t>
            </a:r>
            <a:r>
              <a:rPr lang="en-US" dirty="0">
                <a:latin typeface="+mn-lt"/>
              </a:rPr>
              <a:t> curve approaches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standard normal curve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The </a:t>
            </a:r>
            <a:r>
              <a:rPr lang="en-US" sz="4000" i="1" dirty="0"/>
              <a:t>t</a:t>
            </a:r>
            <a:r>
              <a:rPr lang="en-US" sz="4000" dirty="0"/>
              <a:t> Distribution and Degrees of Freedom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331913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For a </a:t>
            </a:r>
            <a:r>
              <a:rPr lang="en-US" i="1" smtClean="0"/>
              <a:t>t</a:t>
            </a:r>
            <a:r>
              <a:rPr lang="en-US" smtClean="0"/>
              <a:t> distribution with </a:t>
            </a:r>
            <a:r>
              <a:rPr lang="en-US" i="1" smtClean="0"/>
              <a:t>n</a:t>
            </a:r>
            <a:r>
              <a:rPr lang="en-US" smtClean="0"/>
              <a:t> – 1 degrees of freedom, </a:t>
            </a:r>
          </a:p>
          <a:p>
            <a:pPr lvl="1" eaLnBrk="1" hangingPunct="1"/>
            <a:r>
              <a:rPr lang="en-US" smtClean="0"/>
              <a:t>As the sample size </a:t>
            </a:r>
            <a:r>
              <a:rPr lang="en-US" i="1" smtClean="0"/>
              <a:t>n</a:t>
            </a:r>
            <a:r>
              <a:rPr lang="en-US" smtClean="0"/>
              <a:t> increases, the degrees of freedom also increases</a:t>
            </a:r>
          </a:p>
          <a:p>
            <a:pPr lvl="1" eaLnBrk="1" hangingPunct="1"/>
            <a:r>
              <a:rPr lang="en-US" smtClean="0"/>
              <a:t>As the degrees of freedom increase, the spread of the </a:t>
            </a:r>
            <a:r>
              <a:rPr lang="en-US" i="1" smtClean="0"/>
              <a:t>t</a:t>
            </a:r>
            <a:r>
              <a:rPr lang="en-US" smtClean="0"/>
              <a:t> curve decreases</a:t>
            </a:r>
          </a:p>
          <a:p>
            <a:pPr lvl="1" eaLnBrk="1" hangingPunct="1"/>
            <a:r>
              <a:rPr lang="en-US" smtClean="0"/>
              <a:t>As the degrees of freedom increases indefinitely, the </a:t>
            </a:r>
            <a:r>
              <a:rPr lang="en-US" i="1" smtClean="0"/>
              <a:t>t</a:t>
            </a:r>
            <a:r>
              <a:rPr lang="en-US" smtClean="0"/>
              <a:t> curve approaches the standard normal curve</a:t>
            </a:r>
          </a:p>
          <a:p>
            <a:pPr lvl="2" eaLnBrk="1" hangingPunct="1"/>
            <a:r>
              <a:rPr lang="en-US" smtClean="0"/>
              <a:t>If 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smtClean="0">
                <a:cs typeface="Arial" charset="0"/>
              </a:rPr>
              <a:t>≥</a:t>
            </a:r>
            <a:r>
              <a:rPr lang="en-US" smtClean="0"/>
              <a:t> 30, so </a:t>
            </a:r>
            <a:r>
              <a:rPr lang="en-US" i="1" smtClean="0"/>
              <a:t>df</a:t>
            </a:r>
            <a:r>
              <a:rPr lang="en-US" smtClean="0"/>
              <a:t> = </a:t>
            </a:r>
            <a:r>
              <a:rPr lang="en-US" i="1" smtClean="0"/>
              <a:t>n</a:t>
            </a:r>
            <a:r>
              <a:rPr lang="en-US" smtClean="0"/>
              <a:t> – 1 </a:t>
            </a:r>
            <a:r>
              <a:rPr lang="en-US" smtClean="0">
                <a:cs typeface="Arial" charset="0"/>
              </a:rPr>
              <a:t>≥</a:t>
            </a:r>
            <a:r>
              <a:rPr lang="en-US" smtClean="0"/>
              <a:t> 29, the </a:t>
            </a:r>
            <a:r>
              <a:rPr lang="en-US" i="1" smtClean="0"/>
              <a:t>t</a:t>
            </a:r>
            <a:r>
              <a:rPr lang="en-US" smtClean="0"/>
              <a:t> curve is very similar to the standard normal curve</a:t>
            </a:r>
          </a:p>
        </p:txBody>
      </p:sp>
      <p:sp>
        <p:nvSpPr>
          <p:cNvPr id="402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5BB70FB-F721-4C38-9CC5-ED6DA1FCD12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243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i="1"/>
              <a:t>t</a:t>
            </a:r>
            <a:r>
              <a:rPr lang="en-US"/>
              <a:t> and Right Hand Tail Areas</a:t>
            </a:r>
          </a:p>
        </p:txBody>
      </p:sp>
      <p:sp>
        <p:nvSpPr>
          <p:cNvPr id="403458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Use a </a:t>
            </a:r>
            <a:r>
              <a:rPr lang="en-US" i="1" smtClean="0"/>
              <a:t>t</a:t>
            </a:r>
            <a:r>
              <a:rPr lang="en-US" smtClean="0"/>
              <a:t> point denoted by </a:t>
            </a:r>
            <a:r>
              <a:rPr lang="en-US" i="1" noProof="1" smtClean="0"/>
              <a:t>t</a:t>
            </a:r>
            <a:r>
              <a:rPr lang="en-US" baseline="-25000" noProof="1" smtClean="0">
                <a:latin typeface="Symbol" pitchFamily="18" charset="2"/>
              </a:rPr>
              <a:t>a</a:t>
            </a:r>
            <a:endParaRPr lang="en-US" noProof="1" smtClean="0"/>
          </a:p>
          <a:p>
            <a:pPr lvl="1" eaLnBrk="1" hangingPunct="1"/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smtClean="0"/>
              <a:t> is the point on the horizontal axis under the t curve that gives a right hand tail equal to </a:t>
            </a:r>
            <a:r>
              <a:rPr lang="en-US" smtClean="0">
                <a:latin typeface="Symbol" pitchFamily="18" charset="2"/>
              </a:rPr>
              <a:t>a</a:t>
            </a:r>
            <a:endParaRPr lang="en-US" smtClean="0"/>
          </a:p>
          <a:p>
            <a:pPr lvl="1" eaLnBrk="1" hangingPunct="1"/>
            <a:r>
              <a:rPr lang="en-US" smtClean="0"/>
              <a:t>So the value of </a:t>
            </a:r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smtClean="0"/>
              <a:t> in a particular situation depends on the right hand tail area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and the number of degrees of freedom</a:t>
            </a:r>
          </a:p>
          <a:p>
            <a:pPr lvl="2" eaLnBrk="1" hangingPunct="1"/>
            <a:r>
              <a:rPr lang="en-US" sz="2800" i="1" smtClean="0"/>
              <a:t>df</a:t>
            </a:r>
            <a:r>
              <a:rPr lang="en-US" sz="2800" smtClean="0"/>
              <a:t> = </a:t>
            </a:r>
            <a:r>
              <a:rPr lang="en-US" sz="2800" i="1" smtClean="0"/>
              <a:t>n</a:t>
            </a:r>
            <a:r>
              <a:rPr lang="en-US" sz="2800" smtClean="0"/>
              <a:t> – 1</a:t>
            </a:r>
          </a:p>
          <a:p>
            <a:pPr lvl="2" eaLnBrk="1" hangingPunct="1">
              <a:buSzPct val="65000"/>
              <a:buFont typeface="Symbol" pitchFamily="18" charset="2"/>
              <a:buChar char="·"/>
            </a:pP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= 1 –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, where 1 –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is the specified confidence coefficient</a:t>
            </a:r>
            <a:endParaRPr lang="en-US" smtClean="0"/>
          </a:p>
        </p:txBody>
      </p:sp>
      <p:sp>
        <p:nvSpPr>
          <p:cNvPr id="403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30A774F5-C6B0-4FD1-889B-FDDCAC6F7E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346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i="1"/>
              <a:t>t</a:t>
            </a:r>
            <a:r>
              <a:rPr lang="en-US"/>
              <a:t> and Right Hand Tail Areas</a:t>
            </a:r>
          </a:p>
        </p:txBody>
      </p:sp>
      <p:pic>
        <p:nvPicPr>
          <p:cNvPr id="404482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84313"/>
            <a:ext cx="7215188" cy="3713162"/>
          </a:xfrm>
        </p:spPr>
      </p:pic>
      <p:sp>
        <p:nvSpPr>
          <p:cNvPr id="404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E9CD937-1912-4B97-8834-D401538A43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448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Using the </a:t>
            </a:r>
            <a:r>
              <a:rPr lang="en-US" i="1" dirty="0"/>
              <a:t>t</a:t>
            </a:r>
            <a:r>
              <a:rPr lang="en-US" dirty="0"/>
              <a:t> Distribution Table</a:t>
            </a:r>
          </a:p>
        </p:txBody>
      </p:sp>
      <p:sp>
        <p:nvSpPr>
          <p:cNvPr id="405506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400" smtClean="0"/>
              <a:t>Rows correspond to the different values of </a:t>
            </a:r>
            <a:r>
              <a:rPr lang="en-US" sz="2400" i="1" smtClean="0"/>
              <a:t>df</a:t>
            </a:r>
            <a:endParaRPr lang="en-US" sz="2400" smtClean="0"/>
          </a:p>
          <a:p>
            <a:pPr eaLnBrk="1" hangingPunct="1">
              <a:lnSpc>
                <a:spcPct val="95000"/>
              </a:lnSpc>
            </a:pPr>
            <a:r>
              <a:rPr lang="en-US" sz="2400" smtClean="0"/>
              <a:t>Columns correspond to different values of </a:t>
            </a:r>
            <a:r>
              <a:rPr lang="en-US" sz="2400" smtClean="0">
                <a:latin typeface="Symbol" pitchFamily="18" charset="2"/>
              </a:rPr>
              <a:t>a</a:t>
            </a:r>
            <a:endParaRPr lang="en-US" sz="2400" smtClean="0"/>
          </a:p>
          <a:p>
            <a:pPr eaLnBrk="1" hangingPunct="1">
              <a:lnSpc>
                <a:spcPct val="95000"/>
              </a:lnSpc>
            </a:pPr>
            <a:r>
              <a:rPr lang="en-US" sz="2400" smtClean="0"/>
              <a:t>See Table 7.3, Table A.4 in Appendix A and the table on the inside of the back cover of the text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100" smtClean="0"/>
              <a:t>Table 7.3 and the table on the inside back cover give us</a:t>
            </a:r>
            <a:r>
              <a:rPr lang="en-US" sz="2100" i="1" smtClean="0"/>
              <a:t> t</a:t>
            </a:r>
            <a:r>
              <a:rPr lang="en-US" sz="2100" smtClean="0"/>
              <a:t> points for </a:t>
            </a:r>
            <a:r>
              <a:rPr lang="en-US" sz="2100" i="1" smtClean="0"/>
              <a:t>df</a:t>
            </a:r>
            <a:r>
              <a:rPr lang="en-US" sz="2100" smtClean="0"/>
              <a:t> 1 to 30, then for </a:t>
            </a:r>
            <a:r>
              <a:rPr lang="en-US" sz="2100" i="1" smtClean="0"/>
              <a:t>df</a:t>
            </a:r>
            <a:r>
              <a:rPr lang="en-US" sz="2100" smtClean="0"/>
              <a:t> = 40, 60, 120, and </a:t>
            </a:r>
            <a:r>
              <a:rPr lang="en-US" sz="2100" smtClean="0">
                <a:cs typeface="Times New Roman" pitchFamily="18" charset="0"/>
              </a:rPr>
              <a:t>∞</a:t>
            </a:r>
            <a:endParaRPr lang="en-US" sz="2100" smtClean="0"/>
          </a:p>
          <a:p>
            <a:pPr lvl="2" eaLnBrk="1" hangingPunct="1">
              <a:lnSpc>
                <a:spcPct val="95000"/>
              </a:lnSpc>
            </a:pPr>
            <a:r>
              <a:rPr lang="en-US" smtClean="0"/>
              <a:t>On the row for </a:t>
            </a:r>
            <a:r>
              <a:rPr lang="en-US" smtClean="0">
                <a:cs typeface="Times New Roman" pitchFamily="18" charset="0"/>
              </a:rPr>
              <a:t>∞</a:t>
            </a:r>
            <a:r>
              <a:rPr lang="en-US" smtClean="0"/>
              <a:t>, the </a:t>
            </a:r>
            <a:r>
              <a:rPr lang="en-US" i="1" smtClean="0"/>
              <a:t>t</a:t>
            </a:r>
            <a:r>
              <a:rPr lang="en-US" smtClean="0"/>
              <a:t> points are the </a:t>
            </a:r>
            <a:r>
              <a:rPr lang="en-US" i="1" smtClean="0"/>
              <a:t>z</a:t>
            </a:r>
            <a:r>
              <a:rPr lang="en-US" smtClean="0"/>
              <a:t> points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sz="2100" smtClean="0"/>
              <a:t>Table A.4 is more detailed.  It gives us </a:t>
            </a:r>
            <a:r>
              <a:rPr lang="en-US" sz="2100" i="1" smtClean="0"/>
              <a:t>t</a:t>
            </a:r>
            <a:r>
              <a:rPr lang="en-US" sz="2100" smtClean="0"/>
              <a:t> points for </a:t>
            </a:r>
            <a:r>
              <a:rPr lang="en-US" sz="2100" i="1" smtClean="0"/>
              <a:t>df</a:t>
            </a:r>
            <a:r>
              <a:rPr lang="en-US" sz="2100" smtClean="0"/>
              <a:t> = 1 to 100, then 120 and </a:t>
            </a:r>
            <a:r>
              <a:rPr lang="en-US" sz="2100" smtClean="0">
                <a:cs typeface="Times New Roman" pitchFamily="18" charset="0"/>
              </a:rPr>
              <a:t>∞</a:t>
            </a:r>
            <a:endParaRPr lang="en-US" sz="2100" smtClean="0"/>
          </a:p>
          <a:p>
            <a:pPr lvl="1" eaLnBrk="1" hangingPunct="1">
              <a:lnSpc>
                <a:spcPct val="95000"/>
              </a:lnSpc>
            </a:pPr>
            <a:r>
              <a:rPr lang="en-US" sz="2100" smtClean="0"/>
              <a:t>Always look at the accompanying figure for guidance on how to use the table</a:t>
            </a:r>
          </a:p>
        </p:txBody>
      </p:sp>
      <p:sp>
        <p:nvSpPr>
          <p:cNvPr id="405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3D2336DF-C56F-4DA9-AB67-6066B66CEF0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0550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Table 7.3: t Distribution Table</a:t>
            </a:r>
            <a:endParaRPr lang="en-US" dirty="0"/>
          </a:p>
        </p:txBody>
      </p:sp>
      <p:pic>
        <p:nvPicPr>
          <p:cNvPr id="406530" name="Content Placeholder 4" descr="table 7.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7238" y="1066800"/>
            <a:ext cx="5143500" cy="5410200"/>
          </a:xfrm>
        </p:spPr>
      </p:pic>
      <p:sp>
        <p:nvSpPr>
          <p:cNvPr id="406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B0F5CC5C-7F3F-4AF1-959E-4864A1AF8BF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06532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the </a:t>
            </a:r>
            <a:r>
              <a:rPr lang="en-US" i="1" dirty="0" smtClean="0"/>
              <a:t>t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407554" name="Content Placeholder 5"/>
          <p:cNvSpPr>
            <a:spLocks noGrp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/>
          <a:lstStyle/>
          <a:p>
            <a:pPr eaLnBrk="1" hangingPunct="1"/>
            <a:r>
              <a:rPr lang="en-US" smtClean="0"/>
              <a:t>Example: Find </a:t>
            </a:r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smtClean="0"/>
              <a:t> for a sample of size </a:t>
            </a:r>
            <a:r>
              <a:rPr lang="en-US" i="1" smtClean="0"/>
              <a:t>n</a:t>
            </a:r>
            <a:r>
              <a:rPr lang="en-US" smtClean="0"/>
              <a:t> = 15 and right hand tail area of 0.025</a:t>
            </a:r>
          </a:p>
          <a:p>
            <a:pPr eaLnBrk="1" hangingPunct="1"/>
            <a:r>
              <a:rPr lang="en-US" sz="3200" smtClean="0"/>
              <a:t>For </a:t>
            </a:r>
            <a:r>
              <a:rPr lang="en-US" sz="3200" i="1" smtClean="0"/>
              <a:t>n</a:t>
            </a:r>
            <a:r>
              <a:rPr lang="en-US" sz="3200" smtClean="0"/>
              <a:t> = 15, </a:t>
            </a:r>
            <a:r>
              <a:rPr lang="en-US" sz="3200" i="1" smtClean="0"/>
              <a:t>df</a:t>
            </a:r>
            <a:r>
              <a:rPr lang="en-US" sz="3200" smtClean="0"/>
              <a:t> = 14</a:t>
            </a:r>
          </a:p>
          <a:p>
            <a:pPr lvl="1" eaLnBrk="1" hangingPunct="1"/>
            <a:r>
              <a:rPr lang="el-GR" smtClean="0"/>
              <a:t>α</a:t>
            </a:r>
            <a:r>
              <a:rPr lang="en-US" smtClean="0"/>
              <a:t>= 0.025</a:t>
            </a:r>
          </a:p>
          <a:p>
            <a:pPr lvl="1" eaLnBrk="1" hangingPunct="1"/>
            <a:r>
              <a:rPr lang="en-US" smtClean="0"/>
              <a:t>Note that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0.025 corresponds to a confidence level of 0.95</a:t>
            </a:r>
          </a:p>
          <a:p>
            <a:pPr eaLnBrk="1" hangingPunct="1"/>
            <a:endParaRPr lang="en-US" smtClean="0"/>
          </a:p>
        </p:txBody>
      </p:sp>
      <p:pic>
        <p:nvPicPr>
          <p:cNvPr id="407555" name="Content Placeholder 8" descr="figure 7.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178050"/>
            <a:ext cx="3887788" cy="3535363"/>
          </a:xfrm>
        </p:spPr>
      </p:pic>
      <p:sp>
        <p:nvSpPr>
          <p:cNvPr id="40755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0C5EE1C1-1567-4F96-A98C-FE9EDD1C297A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59753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 Table Lookup </a:t>
            </a:r>
            <a:r>
              <a:rPr lang="en-US" sz="2400"/>
              <a:t>t</a:t>
            </a:r>
            <a:r>
              <a:rPr lang="el-GR" sz="2400" baseline="-25000">
                <a:cs typeface="Arial" pitchFamily="34" charset="0"/>
              </a:rPr>
              <a:t>α</a:t>
            </a:r>
            <a:r>
              <a:rPr lang="en-US"/>
              <a:t> </a:t>
            </a:r>
          </a:p>
        </p:txBody>
      </p:sp>
      <p:sp>
        <p:nvSpPr>
          <p:cNvPr id="40857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E3BEB2CD-F75F-42AC-8848-2751A761DE3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3582988" y="4368800"/>
            <a:ext cx="536575" cy="284163"/>
          </a:xfrm>
          <a:prstGeom prst="rect">
            <a:avLst/>
          </a:prstGeom>
          <a:solidFill>
            <a:srgbClr val="FFFF99">
              <a:alpha val="8705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/>
              <a:t>2.145</a:t>
            </a:r>
          </a:p>
        </p:txBody>
      </p:sp>
      <p:sp>
        <p:nvSpPr>
          <p:cNvPr id="376849" name="AutoShape 17"/>
          <p:cNvSpPr>
            <a:spLocks/>
          </p:cNvSpPr>
          <p:nvPr/>
        </p:nvSpPr>
        <p:spPr bwMode="auto">
          <a:xfrm>
            <a:off x="6227763" y="1844675"/>
            <a:ext cx="2159000" cy="609600"/>
          </a:xfrm>
          <a:prstGeom prst="accentCallout3">
            <a:avLst>
              <a:gd name="adj1" fmla="val 18750"/>
              <a:gd name="adj2" fmla="val 103528"/>
              <a:gd name="adj3" fmla="val 18750"/>
              <a:gd name="adj4" fmla="val 104486"/>
              <a:gd name="adj5" fmla="val 222917"/>
              <a:gd name="adj6" fmla="val 104486"/>
              <a:gd name="adj7" fmla="val 427343"/>
              <a:gd name="adj8" fmla="val -95366"/>
            </a:avLst>
          </a:prstGeom>
          <a:solidFill>
            <a:srgbClr val="FFFF99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/>
              <a:t>t</a:t>
            </a:r>
            <a:r>
              <a:rPr lang="en-US" b="1" baseline="-25000"/>
              <a:t>0.025,14</a:t>
            </a:r>
            <a:r>
              <a:rPr lang="en-US" b="1"/>
              <a:t>=2.145</a:t>
            </a:r>
            <a:endParaRPr lang="en-US" b="1" baseline="-25000"/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5400000">
            <a:off x="3059906" y="3429794"/>
            <a:ext cx="1584325" cy="287338"/>
          </a:xfrm>
          <a:prstGeom prst="rightArrow">
            <a:avLst>
              <a:gd name="adj1" fmla="val 50000"/>
              <a:gd name="adj2" fmla="val 424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 rot="-5400000">
            <a:off x="2555875" y="3644900"/>
            <a:ext cx="287338" cy="1728788"/>
          </a:xfrm>
          <a:prstGeom prst="downArrow">
            <a:avLst>
              <a:gd name="adj1" fmla="val 50000"/>
              <a:gd name="adj2" fmla="val 75207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/>
            <a:endParaRPr lang="en-US" sz="360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408584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768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8" grpId="0" animBg="1"/>
      <p:bldP spid="376849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 smtClean="0"/>
              <a:t>t</a:t>
            </a:r>
            <a:r>
              <a:rPr lang="en-US" sz="4000" dirty="0" smtClean="0"/>
              <a:t>-Based Confidence Intervals for a</a:t>
            </a:r>
            <a:br>
              <a:rPr lang="en-US" sz="4000" dirty="0" smtClean="0"/>
            </a:br>
            <a:r>
              <a:rPr lang="en-US" sz="4000" dirty="0" smtClean="0"/>
              <a:t>Mean: </a:t>
            </a:r>
            <a:r>
              <a:rPr lang="en-US" sz="4000" dirty="0" smtClean="0">
                <a:latin typeface="Symbol" pitchFamily="18" charset="2"/>
              </a:rPr>
              <a:t>s</a:t>
            </a:r>
            <a:r>
              <a:rPr lang="en-US" sz="4000" dirty="0" smtClean="0"/>
              <a:t> Unknown</a:t>
            </a:r>
            <a:endParaRPr lang="en-US" sz="4000" dirty="0"/>
          </a:p>
        </p:txBody>
      </p:sp>
      <p:sp>
        <p:nvSpPr>
          <p:cNvPr id="387078" name="Content Placeholder 5"/>
          <p:cNvSpPr>
            <a:spLocks noGrp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sym typeface="Symbol" pitchFamily="18" charset="2"/>
              </a:rPr>
              <a:t>the sampled population is normally distributed with mean , </a:t>
            </a:r>
            <a:r>
              <a:rPr lang="en-US" smtClean="0"/>
              <a:t>then a </a:t>
            </a:r>
            <a:r>
              <a:rPr lang="en-US" b="1" smtClean="0">
                <a:latin typeface="Symbol" pitchFamily="18" charset="2"/>
              </a:rPr>
              <a:t>(1-a</a:t>
            </a:r>
            <a:r>
              <a:rPr lang="en-US" b="1" smtClean="0"/>
              <a:t>)100% confidence interval for </a:t>
            </a:r>
            <a:r>
              <a:rPr lang="en-US" b="1" smtClean="0">
                <a:latin typeface="Symbol" pitchFamily="18" charset="2"/>
              </a:rPr>
              <a:t>m</a:t>
            </a:r>
            <a:r>
              <a:rPr lang="en-US" smtClean="0"/>
              <a:t> is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is the </a:t>
            </a:r>
            <a:r>
              <a:rPr lang="en-US" i="1" smtClean="0"/>
              <a:t>t</a:t>
            </a:r>
            <a:r>
              <a:rPr lang="en-US" smtClean="0"/>
              <a:t> point giving a right-hand tail area of </a:t>
            </a:r>
            <a:r>
              <a:rPr lang="en-US" smtClean="0">
                <a:sym typeface="Symbol" pitchFamily="18" charset="2"/>
              </a:rPr>
              <a:t>/2 under the </a:t>
            </a:r>
            <a:r>
              <a:rPr lang="en-US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curve having </a:t>
            </a:r>
            <a:r>
              <a:rPr lang="en-US" i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– 1 degrees of freedom</a:t>
            </a:r>
            <a:endParaRPr lang="en-US" smtClean="0">
              <a:solidFill>
                <a:schemeClr val="tx2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387079" name="Content Placeholder 8" descr="figure 7.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60575"/>
            <a:ext cx="4357688" cy="3136900"/>
          </a:xfrm>
        </p:spPr>
      </p:pic>
      <p:sp>
        <p:nvSpPr>
          <p:cNvPr id="3870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CFB82EA-F8DC-4663-BCA5-D63E9A74426F}" type="slidenum">
              <a:rPr lang="en-US" smtClean="0"/>
              <a:pPr/>
              <a:t>28</a:t>
            </a:fld>
            <a:endParaRPr lang="en-US" smtClean="0"/>
          </a:p>
        </p:txBody>
      </p:sp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1763713" y="3284538"/>
          <a:ext cx="1728787" cy="1036637"/>
        </p:xfrm>
        <a:graphic>
          <a:graphicData uri="http://schemas.openxmlformats.org/presentationml/2006/ole">
            <p:oleObj spid="_x0000_s387076" name="Equation" r:id="rId4" imgW="634725" imgH="380835" progId="Equation.3">
              <p:embed/>
            </p:oleObj>
          </a:graphicData>
        </a:graphic>
      </p:graphicFrame>
      <p:sp>
        <p:nvSpPr>
          <p:cNvPr id="387081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7.4: Debt-to-Equity Ratios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>
              <a:defRPr/>
            </a:pPr>
            <a:r>
              <a:rPr lang="en-US" dirty="0" smtClean="0"/>
              <a:t>Estimate the mean debt-to-equity ratio of the loan portfolio of a bank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Select a random sample of 15 commercial loan accounts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Summary data:  </a:t>
            </a:r>
            <a:r>
              <a:rPr lang="en-US" dirty="0" smtClean="0">
                <a:latin typeface="MS Reference 1" pitchFamily="2" charset="2"/>
              </a:rPr>
              <a:t>x</a:t>
            </a:r>
            <a:r>
              <a:rPr lang="en-US" dirty="0" smtClean="0"/>
              <a:t> = 1.34, </a:t>
            </a:r>
            <a:r>
              <a:rPr lang="en-US" i="1" dirty="0" smtClean="0"/>
              <a:t>s</a:t>
            </a:r>
            <a:r>
              <a:rPr lang="en-US" sz="1400" dirty="0" smtClean="0"/>
              <a:t> </a:t>
            </a:r>
            <a:r>
              <a:rPr lang="en-US" dirty="0" smtClean="0"/>
              <a:t>= 0.192, </a:t>
            </a:r>
            <a:r>
              <a:rPr lang="en-US" i="1" dirty="0" smtClean="0"/>
              <a:t>n</a:t>
            </a:r>
            <a:r>
              <a:rPr lang="en-US" dirty="0" smtClean="0"/>
              <a:t> = 15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Want a 95% confidence interval for the ratio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We will assume that all ratios are normally distributed but now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is unknown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We cannot use a </a:t>
            </a:r>
            <a:r>
              <a:rPr lang="en-US" i="1" dirty="0" smtClean="0"/>
              <a:t>Z</a:t>
            </a:r>
            <a:r>
              <a:rPr lang="en-US" dirty="0" smtClean="0"/>
              <a:t> distribution here</a:t>
            </a:r>
          </a:p>
          <a:p>
            <a:pPr marL="341313" indent="-341313" eaLnBrk="1" hangingPunct="1">
              <a:defRPr/>
            </a:pPr>
            <a:r>
              <a:rPr lang="en-US" dirty="0" smtClean="0"/>
              <a:t>What do we do instead?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1062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E3575FC5-AEDD-4F0B-BE0A-F11F6C63440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0628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sp>
        <p:nvSpPr>
          <p:cNvPr id="410629" name="TextBox 7"/>
          <p:cNvSpPr txBox="1">
            <a:spLocks noChangeArrowheads="1"/>
          </p:cNvSpPr>
          <p:nvPr/>
        </p:nvSpPr>
        <p:spPr bwMode="auto">
          <a:xfrm>
            <a:off x="8458200" y="333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Confidence Intervals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7.7	</a:t>
            </a:r>
            <a:r>
              <a:rPr lang="en-US" smtClean="0">
                <a:hlinkClick r:id="rId2" action="ppaction://hlinksldjump" tooltip="Click this link to go to the section"/>
              </a:rPr>
              <a:t>Comparing Two Population Means by Using Paired Differences</a:t>
            </a:r>
            <a:endParaRPr lang="en-US" smtClean="0"/>
          </a:p>
          <a:p>
            <a:pPr marL="979488" indent="-97948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7.8	</a:t>
            </a:r>
            <a:r>
              <a:rPr lang="en-US" u="sng" smtClean="0">
                <a:solidFill>
                  <a:srgbClr val="CC0000"/>
                </a:solidFill>
              </a:rPr>
              <a:t>Comparing Two Population Means by Using  Large Independent Samples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639D15B-04F6-4E6D-A402-C32517401B7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7.4 Debt-to-Equity Ratios</a:t>
            </a:r>
            <a:endParaRPr lang="en-US" dirty="0"/>
          </a:p>
        </p:txBody>
      </p:sp>
      <p:sp>
        <p:nvSpPr>
          <p:cNvPr id="388102" name="Content Placeholder 6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41313" indent="-341313" eaLnBrk="1" hangingPunct="1"/>
            <a:r>
              <a:rPr lang="en-US" smtClean="0"/>
              <a:t>Have to use the </a:t>
            </a:r>
            <a:r>
              <a:rPr lang="en-US" i="1" smtClean="0"/>
              <a:t>t</a:t>
            </a:r>
            <a:r>
              <a:rPr lang="en-US" smtClean="0"/>
              <a:t> distribution</a:t>
            </a:r>
          </a:p>
          <a:p>
            <a:pPr marL="341313" indent="-341313" eaLnBrk="1" hangingPunct="1"/>
            <a:r>
              <a:rPr lang="en-US" smtClean="0"/>
              <a:t>At 95% confidence,</a:t>
            </a:r>
          </a:p>
          <a:p>
            <a:pPr marL="741363" lvl="1" indent="-341313" eaLnBrk="1" hangingPunct="1"/>
            <a:r>
              <a:rPr lang="en-US" smtClean="0"/>
              <a:t>1 –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0.95 so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 and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/2 = 0.025</a:t>
            </a:r>
          </a:p>
          <a:p>
            <a:pPr marL="741363" lvl="1" indent="-341313" eaLnBrk="1" hangingPunct="1"/>
            <a:r>
              <a:rPr lang="en-US" smtClean="0"/>
              <a:t>For </a:t>
            </a:r>
            <a:r>
              <a:rPr lang="en-US" i="1" smtClean="0"/>
              <a:t>n</a:t>
            </a:r>
            <a:r>
              <a:rPr lang="en-US" smtClean="0"/>
              <a:t> = 15, </a:t>
            </a:r>
            <a:r>
              <a:rPr lang="en-US" i="1" smtClean="0"/>
              <a:t>df</a:t>
            </a:r>
            <a:r>
              <a:rPr lang="en-US" smtClean="0"/>
              <a:t> = 15 – 1 = 14</a:t>
            </a:r>
          </a:p>
          <a:p>
            <a:pPr marL="341313" indent="-341313" eaLnBrk="1" hangingPunct="1"/>
            <a:r>
              <a:rPr lang="en-US" smtClean="0"/>
              <a:t>Use the </a:t>
            </a:r>
            <a:r>
              <a:rPr lang="en-US" i="1" smtClean="0"/>
              <a:t>t</a:t>
            </a:r>
            <a:r>
              <a:rPr lang="en-US" smtClean="0"/>
              <a:t> table to find </a:t>
            </a:r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for </a:t>
            </a:r>
            <a:r>
              <a:rPr lang="en-US" i="1" smtClean="0"/>
              <a:t>df</a:t>
            </a:r>
            <a:r>
              <a:rPr lang="en-US" smtClean="0"/>
              <a:t> = 14</a:t>
            </a:r>
          </a:p>
          <a:p>
            <a:pPr marL="741363" lvl="1" indent="-341313" eaLnBrk="1" hangingPunct="1"/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= </a:t>
            </a:r>
            <a:r>
              <a:rPr lang="en-US" i="1" smtClean="0"/>
              <a:t>t</a:t>
            </a:r>
            <a:r>
              <a:rPr lang="en-US" baseline="-25000" smtClean="0"/>
              <a:t>0.025</a:t>
            </a:r>
            <a:r>
              <a:rPr lang="en-US" smtClean="0"/>
              <a:t> = 2.145 for </a:t>
            </a:r>
            <a:r>
              <a:rPr lang="en-US" i="1" smtClean="0"/>
              <a:t>df</a:t>
            </a:r>
            <a:r>
              <a:rPr lang="en-US" smtClean="0"/>
              <a:t> = 14</a:t>
            </a:r>
          </a:p>
          <a:p>
            <a:pPr marL="341313" indent="-341313" eaLnBrk="1" hangingPunct="1"/>
            <a:r>
              <a:rPr lang="en-US" smtClean="0"/>
              <a:t>The 95% confidence interval:</a:t>
            </a:r>
          </a:p>
        </p:txBody>
      </p:sp>
      <p:sp>
        <p:nvSpPr>
          <p:cNvPr id="38810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FE149374-A115-4B9B-8AB3-1C7845407A27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1930400" y="4365625"/>
          <a:ext cx="4167188" cy="1719263"/>
        </p:xfrm>
        <a:graphic>
          <a:graphicData uri="http://schemas.openxmlformats.org/presentationml/2006/ole">
            <p:oleObj spid="_x0000_s388100" name="Equation" r:id="rId3" imgW="1816100" imgH="749300" progId="Equation.3">
              <p:embed/>
            </p:oleObj>
          </a:graphicData>
        </a:graphic>
      </p:graphicFrame>
      <p:sp>
        <p:nvSpPr>
          <p:cNvPr id="388104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sp>
        <p:nvSpPr>
          <p:cNvPr id="388105" name="TextBox 8"/>
          <p:cNvSpPr txBox="1">
            <a:spLocks noChangeArrowheads="1"/>
          </p:cNvSpPr>
          <p:nvPr/>
        </p:nvSpPr>
        <p:spPr bwMode="auto">
          <a:xfrm>
            <a:off x="8458200" y="333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Sample Size Determination (z)</a:t>
            </a:r>
          </a:p>
        </p:txBody>
      </p:sp>
      <p:sp>
        <p:nvSpPr>
          <p:cNvPr id="254996" name="Content Placeholder 6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known, then a sample of size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so that </a:t>
            </a:r>
            <a:r>
              <a:rPr lang="en-US" smtClean="0">
                <a:latin typeface="MS Reference 1"/>
              </a:rPr>
              <a:t>x</a:t>
            </a:r>
            <a:r>
              <a:rPr lang="en-US" smtClean="0"/>
              <a:t> is within </a:t>
            </a:r>
            <a:r>
              <a:rPr lang="en-US" i="1" smtClean="0"/>
              <a:t>E</a:t>
            </a:r>
            <a:r>
              <a:rPr lang="en-US" smtClean="0"/>
              <a:t> (Margin of Error) units of </a:t>
            </a:r>
            <a:r>
              <a:rPr lang="en-US" smtClean="0">
                <a:sym typeface="Symbol" pitchFamily="18" charset="2"/>
              </a:rPr>
              <a:t>,</a:t>
            </a:r>
            <a:r>
              <a:rPr lang="en-US" smtClean="0"/>
              <a:t> with 100(1-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)% confidence</a:t>
            </a:r>
          </a:p>
          <a:p>
            <a:pPr eaLnBrk="1" hangingPunct="1"/>
            <a:endParaRPr lang="en-US" smtClean="0"/>
          </a:p>
        </p:txBody>
      </p:sp>
      <p:sp>
        <p:nvSpPr>
          <p:cNvPr id="2549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560192F8-6516-4095-AC1B-6D91B0B4BE46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254994" name="Object 18"/>
          <p:cNvGraphicFramePr>
            <a:graphicFrameLocks noChangeAspect="1"/>
          </p:cNvGraphicFramePr>
          <p:nvPr/>
        </p:nvGraphicFramePr>
        <p:xfrm>
          <a:off x="3132138" y="1844675"/>
          <a:ext cx="2519362" cy="1504950"/>
        </p:xfrm>
        <a:graphic>
          <a:graphicData uri="http://schemas.openxmlformats.org/presentationml/2006/ole">
            <p:oleObj spid="_x0000_s254994" name="Equation" r:id="rId4" imgW="850900" imgH="508000" progId="Equation.3">
              <p:embed/>
            </p:oleObj>
          </a:graphicData>
        </a:graphic>
      </p:graphicFrame>
      <p:sp>
        <p:nvSpPr>
          <p:cNvPr id="254998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254999" name="TextBox 8"/>
          <p:cNvSpPr txBox="1">
            <a:spLocks noChangeArrowheads="1"/>
          </p:cNvSpPr>
          <p:nvPr/>
        </p:nvSpPr>
        <p:spPr bwMode="auto">
          <a:xfrm>
            <a:off x="8458200" y="333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Sample Size Determination (t)</a:t>
            </a:r>
          </a:p>
        </p:txBody>
      </p:sp>
      <p:sp>
        <p:nvSpPr>
          <p:cNvPr id="333836" name="Content Placeholder 6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unknown and is estimated from </a:t>
            </a:r>
            <a:r>
              <a:rPr lang="en-US" i="1" smtClean="0"/>
              <a:t>s</a:t>
            </a:r>
            <a:r>
              <a:rPr lang="en-US" smtClean="0"/>
              <a:t>, then a sample of size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so that </a:t>
            </a:r>
            <a:r>
              <a:rPr lang="en-US" smtClean="0">
                <a:latin typeface="MS Reference 1"/>
              </a:rPr>
              <a:t>x</a:t>
            </a:r>
            <a:r>
              <a:rPr lang="en-US" smtClean="0"/>
              <a:t> is within </a:t>
            </a:r>
            <a:r>
              <a:rPr lang="en-US" i="1" smtClean="0"/>
              <a:t>E</a:t>
            </a:r>
            <a:r>
              <a:rPr lang="en-US" smtClean="0"/>
              <a:t> units of </a:t>
            </a:r>
            <a:r>
              <a:rPr lang="en-US" smtClean="0">
                <a:sym typeface="Symbol" pitchFamily="18" charset="2"/>
              </a:rPr>
              <a:t>,</a:t>
            </a:r>
            <a:r>
              <a:rPr lang="en-US" smtClean="0"/>
              <a:t> with 100(1-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)% confidence. The number of degrees of freedom for the </a:t>
            </a:r>
            <a:r>
              <a:rPr lang="en-US" i="1" smtClean="0"/>
              <a:t>t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point is the size of the preliminary sample minus 1</a:t>
            </a:r>
          </a:p>
          <a:p>
            <a:pPr eaLnBrk="1" hangingPunct="1"/>
            <a:endParaRPr lang="en-US" smtClean="0"/>
          </a:p>
        </p:txBody>
      </p:sp>
      <p:sp>
        <p:nvSpPr>
          <p:cNvPr id="33383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C8781070-2F0C-4B9D-B6F2-88E8D64CCDB0}" type="slidenum">
              <a:rPr lang="en-US" smtClean="0"/>
              <a:pPr/>
              <a:t>32</a:t>
            </a:fld>
            <a:endParaRPr lang="en-US" smtClean="0"/>
          </a:p>
        </p:txBody>
      </p:sp>
      <p:graphicFrame>
        <p:nvGraphicFramePr>
          <p:cNvPr id="333834" name="Object 10"/>
          <p:cNvGraphicFramePr>
            <a:graphicFrameLocks noChangeAspect="1"/>
          </p:cNvGraphicFramePr>
          <p:nvPr/>
        </p:nvGraphicFramePr>
        <p:xfrm>
          <a:off x="3281363" y="1844675"/>
          <a:ext cx="2219325" cy="1504950"/>
        </p:xfrm>
        <a:graphic>
          <a:graphicData uri="http://schemas.openxmlformats.org/presentationml/2006/ole">
            <p:oleObj spid="_x0000_s333834" name="Equation" r:id="rId4" imgW="749300" imgH="508000" progId="Equation.3">
              <p:embed/>
            </p:oleObj>
          </a:graphicData>
        </a:graphic>
      </p:graphicFrame>
      <p:sp>
        <p:nvSpPr>
          <p:cNvPr id="333838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333839" name="TextBox 8"/>
          <p:cNvSpPr txBox="1">
            <a:spLocks noChangeArrowheads="1"/>
          </p:cNvSpPr>
          <p:nvPr/>
        </p:nvSpPr>
        <p:spPr bwMode="auto">
          <a:xfrm>
            <a:off x="8458200" y="333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7.5: Pharmaceutical Products</a:t>
            </a:r>
            <a:endParaRPr lang="en-US" dirty="0"/>
          </a:p>
        </p:txBody>
      </p:sp>
      <p:sp>
        <p:nvSpPr>
          <p:cNvPr id="417794" name="Content Placeholder 2"/>
          <p:cNvSpPr>
            <a:spLocks noGrp="1"/>
          </p:cNvSpPr>
          <p:nvPr>
            <p:ph idx="1"/>
          </p:nvPr>
        </p:nvSpPr>
        <p:spPr>
          <a:xfrm>
            <a:off x="636588" y="1258888"/>
            <a:ext cx="7924800" cy="5410200"/>
          </a:xfrm>
        </p:spPr>
        <p:txBody>
          <a:bodyPr/>
          <a:lstStyle/>
          <a:p>
            <a:pPr defTabSz="1022350" eaLnBrk="1" hangingPunct="1"/>
            <a:r>
              <a:rPr lang="en-US" smtClean="0"/>
              <a:t>The lab at a pharmaceutical products factory analyzes a specimen from each batch of a product</a:t>
            </a:r>
          </a:p>
          <a:p>
            <a:pPr defTabSz="1022350" eaLnBrk="1" hangingPunct="1"/>
            <a:r>
              <a:rPr lang="en-US" smtClean="0"/>
              <a:t>To verify the concentration of the active ingredient, management ask that the results are accurate to within </a:t>
            </a:r>
            <a:r>
              <a:rPr lang="en-US" smtClean="0">
                <a:cs typeface="Arial" charset="0"/>
              </a:rPr>
              <a:t>±0.005 with 95% confidence</a:t>
            </a:r>
          </a:p>
          <a:p>
            <a:pPr defTabSz="1022350" eaLnBrk="1" hangingPunct="1"/>
            <a:endParaRPr lang="en-US" smtClean="0"/>
          </a:p>
        </p:txBody>
      </p:sp>
      <p:sp>
        <p:nvSpPr>
          <p:cNvPr id="4177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EB94D6CB-5170-4DC9-B716-EE92AFE0700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1779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417797" name="TextBox 5"/>
          <p:cNvSpPr txBox="1">
            <a:spLocks noChangeArrowheads="1"/>
          </p:cNvSpPr>
          <p:nvPr/>
        </p:nvSpPr>
        <p:spPr bwMode="auto">
          <a:xfrm>
            <a:off x="8458200" y="33337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5080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7.5: Pharmaceutical Products</a:t>
            </a:r>
            <a:endParaRPr lang="en-US" dirty="0"/>
          </a:p>
        </p:txBody>
      </p:sp>
      <p:sp>
        <p:nvSpPr>
          <p:cNvPr id="389126" name="Content Placeholder 2"/>
          <p:cNvSpPr>
            <a:spLocks noGrp="1"/>
          </p:cNvSpPr>
          <p:nvPr>
            <p:ph idx="1"/>
          </p:nvPr>
        </p:nvSpPr>
        <p:spPr>
          <a:xfrm>
            <a:off x="636588" y="1258888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We can calculate how many measurements must be made if we are given that </a:t>
            </a:r>
            <a:r>
              <a:rPr lang="el-GR" smtClean="0">
                <a:cs typeface="Arial" charset="0"/>
              </a:rPr>
              <a:t>σ</a:t>
            </a:r>
            <a:r>
              <a:rPr lang="en-US" smtClean="0">
                <a:cs typeface="Arial" charset="0"/>
              </a:rPr>
              <a:t> = 0.0068 g/L</a:t>
            </a: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/>
            <a:endParaRPr lang="en-US" smtClean="0"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cs typeface="Arial" charset="0"/>
            </a:endParaRPr>
          </a:p>
          <a:p>
            <a:pPr lvl="1" eaLnBrk="1" hangingPunct="1"/>
            <a:r>
              <a:rPr lang="en-US" smtClean="0"/>
              <a:t>Rounding up we see that a sample size of n = 8 is needed. Note that if </a:t>
            </a:r>
            <a:r>
              <a:rPr lang="el-GR" smtClean="0">
                <a:cs typeface="Arial" charset="0"/>
              </a:rPr>
              <a:t>σ</a:t>
            </a:r>
            <a:r>
              <a:rPr lang="en-US" smtClean="0">
                <a:cs typeface="Arial" charset="0"/>
              </a:rPr>
              <a:t> is unknown we can estimate using s and use the t table in which case you would have to know the sample size.</a:t>
            </a:r>
            <a:endParaRPr lang="el-GR" smtClean="0">
              <a:cs typeface="Arial" charset="0"/>
            </a:endParaRPr>
          </a:p>
          <a:p>
            <a:pPr eaLnBrk="1" hangingPunct="1"/>
            <a:endParaRPr lang="el-GR" smtClean="0">
              <a:cs typeface="Arial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3891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025A2B77-1D5A-4F9F-9BDB-08484B412834}" type="slidenum">
              <a:rPr lang="en-US" smtClean="0"/>
              <a:pPr/>
              <a:t>34</a:t>
            </a:fld>
            <a:endParaRPr lang="en-US" smtClean="0"/>
          </a:p>
        </p:txBody>
      </p:sp>
      <p:graphicFrame>
        <p:nvGraphicFramePr>
          <p:cNvPr id="389124" name="Object 4"/>
          <p:cNvGraphicFramePr>
            <a:graphicFrameLocks noChangeAspect="1"/>
          </p:cNvGraphicFramePr>
          <p:nvPr/>
        </p:nvGraphicFramePr>
        <p:xfrm>
          <a:off x="1835150" y="2565400"/>
          <a:ext cx="5473700" cy="977900"/>
        </p:xfrm>
        <a:graphic>
          <a:graphicData uri="http://schemas.openxmlformats.org/presentationml/2006/ole">
            <p:oleObj spid="_x0000_s389124" name="Equation" r:id="rId3" imgW="2628900" imgH="469900" progId="Equation.3">
              <p:embed/>
            </p:oleObj>
          </a:graphicData>
        </a:graphic>
      </p:graphicFrame>
      <p:sp>
        <p:nvSpPr>
          <p:cNvPr id="389128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sp>
        <p:nvSpPr>
          <p:cNvPr id="389129" name="TextBox 6"/>
          <p:cNvSpPr txBox="1">
            <a:spLocks noChangeArrowheads="1"/>
          </p:cNvSpPr>
          <p:nvPr/>
        </p:nvSpPr>
        <p:spPr bwMode="auto">
          <a:xfrm>
            <a:off x="8458200" y="26035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Confidence Intervals for a</a:t>
            </a:r>
            <a:br>
              <a:rPr lang="en-US" dirty="0" smtClean="0"/>
            </a:br>
            <a:r>
              <a:rPr lang="en-US" dirty="0" smtClean="0"/>
              <a:t>Population Proportion</a:t>
            </a:r>
            <a:endParaRPr lang="en-US" dirty="0"/>
          </a:p>
        </p:txBody>
      </p:sp>
      <p:sp>
        <p:nvSpPr>
          <p:cNvPr id="390156" name="Content Placeholder 6"/>
          <p:cNvSpPr>
            <a:spLocks noGrp="1"/>
          </p:cNvSpPr>
          <p:nvPr>
            <p:ph idx="1"/>
          </p:nvPr>
        </p:nvSpPr>
        <p:spPr>
          <a:xfrm>
            <a:off x="636588" y="1258888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sym typeface="Symbol" pitchFamily="18" charset="2"/>
              </a:rPr>
              <a:t>the sample size </a:t>
            </a:r>
            <a:r>
              <a:rPr lang="en-US" i="1" smtClean="0">
                <a:sym typeface="Symbol" pitchFamily="18" charset="2"/>
              </a:rPr>
              <a:t>n</a:t>
            </a:r>
            <a:r>
              <a:rPr lang="en-US" smtClean="0">
                <a:sym typeface="Symbol" pitchFamily="18" charset="2"/>
              </a:rPr>
              <a:t> is large ̽, </a:t>
            </a:r>
            <a:r>
              <a:rPr lang="en-US" smtClean="0"/>
              <a:t>then a </a:t>
            </a:r>
            <a:r>
              <a:rPr lang="en-US" b="1" smtClean="0">
                <a:latin typeface="Symbol" pitchFamily="18" charset="2"/>
              </a:rPr>
              <a:t>(1-a</a:t>
            </a:r>
            <a:r>
              <a:rPr lang="en-US" b="1" smtClean="0"/>
              <a:t>)100% confidence interval for </a:t>
            </a:r>
            <a:r>
              <a:rPr lang="en-US" b="1" i="1" smtClean="0"/>
              <a:t>p</a:t>
            </a:r>
            <a:r>
              <a:rPr lang="en-US" smtClean="0"/>
              <a:t> is: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>
              <a:buFontTx/>
              <a:buNone/>
            </a:pPr>
            <a:r>
              <a:rPr lang="en-US" smtClean="0"/>
              <a:t>*̽ Here n should be considered large if both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9015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2147233E-176B-4527-AA08-0CEC747266C9}" type="slidenum">
              <a:rPr lang="en-US" smtClean="0"/>
              <a:pPr/>
              <a:t>35</a:t>
            </a:fld>
            <a:endParaRPr lang="en-US" smtClean="0"/>
          </a:p>
        </p:txBody>
      </p:sp>
      <p:graphicFrame>
        <p:nvGraphicFramePr>
          <p:cNvPr id="390152" name="Object 8"/>
          <p:cNvGraphicFramePr>
            <a:graphicFrameLocks noChangeAspect="1"/>
          </p:cNvGraphicFramePr>
          <p:nvPr/>
        </p:nvGraphicFramePr>
        <p:xfrm>
          <a:off x="2627313" y="2349500"/>
          <a:ext cx="3209925" cy="1292225"/>
        </p:xfrm>
        <a:graphic>
          <a:graphicData uri="http://schemas.openxmlformats.org/presentationml/2006/ole">
            <p:oleObj spid="_x0000_s390152" name="Equation" r:id="rId3" imgW="977476" imgH="393529" progId="Equation.3">
              <p:embed/>
            </p:oleObj>
          </a:graphicData>
        </a:graphic>
      </p:graphicFrame>
      <p:graphicFrame>
        <p:nvGraphicFramePr>
          <p:cNvPr id="390153" name="Object 9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90153" name="Equation" r:id="rId4" imgW="391303" imgH="739129" progId="Equation.3">
              <p:embed/>
            </p:oleObj>
          </a:graphicData>
        </a:graphic>
      </p:graphicFrame>
      <p:graphicFrame>
        <p:nvGraphicFramePr>
          <p:cNvPr id="390154" name="Object 10"/>
          <p:cNvGraphicFramePr>
            <a:graphicFrameLocks noChangeAspect="1"/>
          </p:cNvGraphicFramePr>
          <p:nvPr/>
        </p:nvGraphicFramePr>
        <p:xfrm>
          <a:off x="5724525" y="4005263"/>
          <a:ext cx="2566988" cy="431800"/>
        </p:xfrm>
        <a:graphic>
          <a:graphicData uri="http://schemas.openxmlformats.org/presentationml/2006/ole">
            <p:oleObj spid="_x0000_s390154" name="Equation" r:id="rId5" imgW="1282700" imgH="215900" progId="Equation.3">
              <p:embed/>
            </p:oleObj>
          </a:graphicData>
        </a:graphic>
      </p:graphicFrame>
      <p:sp>
        <p:nvSpPr>
          <p:cNvPr id="390158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7.8: </a:t>
            </a:r>
            <a:r>
              <a:rPr lang="en-US" noProof="1" smtClean="0"/>
              <a:t>Phe-Mycin</a:t>
            </a:r>
            <a:r>
              <a:rPr lang="en-US" dirty="0" smtClean="0"/>
              <a:t> Side Effects</a:t>
            </a:r>
            <a:endParaRPr lang="en-US" dirty="0"/>
          </a:p>
        </p:txBody>
      </p:sp>
      <p:sp>
        <p:nvSpPr>
          <p:cNvPr id="39118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company wishes to estimate </a:t>
            </a:r>
            <a:r>
              <a:rPr lang="en-US" i="1" smtClean="0"/>
              <a:t>p, the proportion of all patients who would experience nausea as a side effect when being treated </a:t>
            </a:r>
            <a:r>
              <a:rPr lang="en-US" smtClean="0"/>
              <a:t>with Phe-Mycin</a:t>
            </a:r>
          </a:p>
          <a:p>
            <a:pPr lvl="1" eaLnBrk="1" hangingPunct="1"/>
            <a:r>
              <a:rPr lang="en-US" smtClean="0"/>
              <a:t>Given: </a:t>
            </a:r>
            <a:r>
              <a:rPr lang="en-US" i="1" smtClean="0"/>
              <a:t>n</a:t>
            </a:r>
            <a:r>
              <a:rPr lang="en-US" smtClean="0"/>
              <a:t> = 200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For 95% confidence, </a:t>
            </a:r>
            <a:r>
              <a:rPr lang="en-US" i="1" smtClean="0"/>
              <a:t>z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= </a:t>
            </a:r>
            <a:r>
              <a:rPr lang="en-US" i="1" smtClean="0"/>
              <a:t>z</a:t>
            </a:r>
            <a:r>
              <a:rPr lang="en-US" baseline="-25000" smtClean="0"/>
              <a:t>0.025</a:t>
            </a:r>
            <a:r>
              <a:rPr lang="en-US" smtClean="0"/>
              <a:t> = 1.96 and 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3911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B2DCB466-2E52-4E4A-994A-632DE91F9E20}" type="slidenum">
              <a:rPr lang="en-US" smtClean="0"/>
              <a:pPr/>
              <a:t>36</a:t>
            </a:fld>
            <a:endParaRPr lang="en-US" smtClean="0"/>
          </a:p>
        </p:txBody>
      </p:sp>
      <p:graphicFrame>
        <p:nvGraphicFramePr>
          <p:cNvPr id="391176" name="Object 8"/>
          <p:cNvGraphicFramePr>
            <a:graphicFrameLocks noChangeAspect="1"/>
          </p:cNvGraphicFramePr>
          <p:nvPr/>
        </p:nvGraphicFramePr>
        <p:xfrm>
          <a:off x="1403350" y="2852738"/>
          <a:ext cx="2736850" cy="1057275"/>
        </p:xfrm>
        <a:graphic>
          <a:graphicData uri="http://schemas.openxmlformats.org/presentationml/2006/ole">
            <p:oleObj spid="_x0000_s391176" name="Equation" r:id="rId3" imgW="1676400" imgH="647700" progId="Equation.3">
              <p:embed/>
            </p:oleObj>
          </a:graphicData>
        </a:graphic>
      </p:graphicFrame>
      <p:graphicFrame>
        <p:nvGraphicFramePr>
          <p:cNvPr id="391177" name="Object 9"/>
          <p:cNvGraphicFramePr>
            <a:graphicFrameLocks noChangeAspect="1"/>
          </p:cNvGraphicFramePr>
          <p:nvPr/>
        </p:nvGraphicFramePr>
        <p:xfrm>
          <a:off x="5292725" y="2781300"/>
          <a:ext cx="1587500" cy="623888"/>
        </p:xfrm>
        <a:graphic>
          <a:graphicData uri="http://schemas.openxmlformats.org/presentationml/2006/ole">
            <p:oleObj spid="_x0000_s391177" name="Equation" r:id="rId4" imgW="1002865" imgH="393529" progId="Equation.3">
              <p:embed/>
            </p:oleObj>
          </a:graphicData>
        </a:graphic>
      </p:graphicFrame>
      <p:graphicFrame>
        <p:nvGraphicFramePr>
          <p:cNvPr id="391178" name="Object 10"/>
          <p:cNvGraphicFramePr>
            <a:graphicFrameLocks noChangeAspect="1"/>
          </p:cNvGraphicFramePr>
          <p:nvPr/>
        </p:nvGraphicFramePr>
        <p:xfrm>
          <a:off x="1042988" y="4508500"/>
          <a:ext cx="5694362" cy="1773238"/>
        </p:xfrm>
        <a:graphic>
          <a:graphicData uri="http://schemas.openxmlformats.org/presentationml/2006/ole">
            <p:oleObj spid="_x0000_s391178" name="Equation" r:id="rId5" imgW="2895600" imgH="901700" progId="Equation.3">
              <p:embed/>
            </p:oleObj>
          </a:graphicData>
        </a:graphic>
      </p:graphicFrame>
      <p:sp>
        <p:nvSpPr>
          <p:cNvPr id="391182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Determining Sample Size for</a:t>
            </a:r>
            <a:br>
              <a:rPr lang="en-US" sz="4000" dirty="0" smtClean="0"/>
            </a:br>
            <a:r>
              <a:rPr lang="en-US" sz="4000" dirty="0" smtClean="0"/>
              <a:t>Confidence Interval for </a:t>
            </a:r>
            <a:r>
              <a:rPr lang="en-US" sz="4000" i="1" dirty="0" smtClean="0"/>
              <a:t>p</a:t>
            </a:r>
            <a:endParaRPr lang="en-US" sz="4000" dirty="0"/>
          </a:p>
        </p:txBody>
      </p:sp>
      <p:sp>
        <p:nvSpPr>
          <p:cNvPr id="392198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A sample size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/>
              <a:t>	will yield an estimate, precisely within </a:t>
            </a:r>
            <a:r>
              <a:rPr lang="en-US" i="1" smtClean="0"/>
              <a:t>E</a:t>
            </a:r>
            <a:r>
              <a:rPr lang="en-US" smtClean="0"/>
              <a:t> units of </a:t>
            </a:r>
            <a:r>
              <a:rPr lang="en-US" i="1" smtClean="0">
                <a:sym typeface="Symbol" pitchFamily="18" charset="2"/>
              </a:rPr>
              <a:t>p</a:t>
            </a:r>
            <a:r>
              <a:rPr lang="en-US" smtClean="0">
                <a:sym typeface="Symbol" pitchFamily="18" charset="2"/>
              </a:rPr>
              <a:t>,</a:t>
            </a:r>
            <a:r>
              <a:rPr lang="en-US" smtClean="0"/>
              <a:t> with 100(1-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)% confidence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Note that the formula requires a preliminary estimate of </a:t>
            </a:r>
            <a:r>
              <a:rPr lang="en-US" i="1" smtClean="0"/>
              <a:t>p</a:t>
            </a:r>
            <a:r>
              <a:rPr lang="en-US" smtClean="0"/>
              <a:t>. The most conservative value of </a:t>
            </a:r>
            <a:r>
              <a:rPr lang="en-US" i="1" smtClean="0"/>
              <a:t>p</a:t>
            </a:r>
            <a:r>
              <a:rPr lang="en-US" smtClean="0"/>
              <a:t> = 0.5 is generally used when there is no prior information on </a:t>
            </a:r>
            <a:r>
              <a:rPr lang="en-US" i="1" smtClean="0"/>
              <a:t>p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921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E3C46FFC-D4E1-4E3E-82FB-B8BDCEBC273C}" type="slidenum">
              <a:rPr lang="en-US" smtClean="0"/>
              <a:pPr/>
              <a:t>37</a:t>
            </a:fld>
            <a:endParaRPr lang="en-US" smtClean="0"/>
          </a:p>
        </p:txBody>
      </p:sp>
      <p:graphicFrame>
        <p:nvGraphicFramePr>
          <p:cNvPr id="392196" name="Object 4"/>
          <p:cNvGraphicFramePr>
            <a:graphicFrameLocks noChangeAspect="1"/>
          </p:cNvGraphicFramePr>
          <p:nvPr/>
        </p:nvGraphicFramePr>
        <p:xfrm>
          <a:off x="2987675" y="1484313"/>
          <a:ext cx="2808288" cy="1158875"/>
        </p:xfrm>
        <a:graphic>
          <a:graphicData uri="http://schemas.openxmlformats.org/presentationml/2006/ole">
            <p:oleObj spid="_x0000_s392196" name="Equation" r:id="rId3" imgW="1231366" imgH="507780" progId="Equation.3">
              <p:embed/>
            </p:oleObj>
          </a:graphicData>
        </a:graphic>
      </p:graphicFrame>
      <p:sp>
        <p:nvSpPr>
          <p:cNvPr id="39220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noProof="1" smtClean="0"/>
              <a:t>Phe-Mycin</a:t>
            </a:r>
            <a:r>
              <a:rPr lang="en-US" dirty="0" smtClean="0"/>
              <a:t> Side Effects: Sample Size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Suppose the drug company wishes to find the size of the random sample that is needed in order to obtain a 2 percent margin of error (E = 0.02) with 95 percent confidence</a:t>
            </a:r>
          </a:p>
          <a:p>
            <a:pPr eaLnBrk="1" hangingPunct="1"/>
            <a:r>
              <a:rPr lang="en-US" smtClean="0"/>
              <a:t>In Example 7.8, we employed a sample of 200 patients to compute a 95 percent confidence interval for </a:t>
            </a:r>
            <a:r>
              <a:rPr lang="en-US" i="1" smtClean="0"/>
              <a:t>p</a:t>
            </a:r>
          </a:p>
          <a:p>
            <a:pPr lvl="1" eaLnBrk="1" hangingPunct="1"/>
            <a:r>
              <a:rPr lang="en-US" smtClean="0"/>
              <a:t>We are very confident that </a:t>
            </a:r>
            <a:r>
              <a:rPr lang="en-US" i="1" smtClean="0"/>
              <a:t>p </a:t>
            </a:r>
            <a:r>
              <a:rPr lang="en-US" smtClean="0"/>
              <a:t>is between 0.122 and 0.228</a:t>
            </a:r>
          </a:p>
          <a:p>
            <a:pPr lvl="1" eaLnBrk="1" hangingPunct="1"/>
            <a:r>
              <a:rPr lang="en-US" smtClean="0"/>
              <a:t>0.228 is the reasonable value of </a:t>
            </a:r>
            <a:r>
              <a:rPr lang="en-US" i="1" smtClean="0"/>
              <a:t>p that is closest to 0.5, the largest reasonable value of p(1 - p) is 0.228(1 - 0.228) = 0.1760</a:t>
            </a:r>
            <a:endParaRPr lang="en-US" smtClean="0"/>
          </a:p>
        </p:txBody>
      </p:sp>
      <p:sp>
        <p:nvSpPr>
          <p:cNvPr id="4208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7C643621-FF30-4054-87DE-A1E912174073}" type="slidenum">
              <a:rPr lang="en-US" smtClean="0"/>
              <a:pPr/>
              <a:t>38</a:t>
            </a:fld>
            <a:endParaRPr lang="en-US" smtClean="0"/>
          </a:p>
        </p:txBody>
      </p:sp>
      <p:graphicFrame>
        <p:nvGraphicFramePr>
          <p:cNvPr id="420871" name="Object 7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420871" name="Equation" r:id="rId3" imgW="391303" imgH="739129" progId="Equation.3">
              <p:embed/>
            </p:oleObj>
          </a:graphicData>
        </a:graphic>
      </p:graphicFrame>
      <p:graphicFrame>
        <p:nvGraphicFramePr>
          <p:cNvPr id="420868" name="Object 8"/>
          <p:cNvGraphicFramePr>
            <a:graphicFrameLocks noChangeAspect="1"/>
          </p:cNvGraphicFramePr>
          <p:nvPr/>
        </p:nvGraphicFramePr>
        <p:xfrm>
          <a:off x="2268538" y="5373688"/>
          <a:ext cx="4657725" cy="887412"/>
        </p:xfrm>
        <a:graphic>
          <a:graphicData uri="http://schemas.openxmlformats.org/presentationml/2006/ole">
            <p:oleObj spid="_x0000_s420872" name="Equation" r:id="rId4" imgW="2667000" imgH="508000" progId="Equation.3">
              <p:embed/>
            </p:oleObj>
          </a:graphicData>
        </a:graphic>
      </p:graphicFrame>
      <p:sp>
        <p:nvSpPr>
          <p:cNvPr id="420876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Comparing Two Population Means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2200" dirty="0" smtClean="0"/>
              <a:t>by Using Independent Samples: Variances Known</a:t>
            </a:r>
            <a:endParaRPr lang="en-US" sz="2200" dirty="0"/>
          </a:p>
        </p:txBody>
      </p:sp>
      <p:sp>
        <p:nvSpPr>
          <p:cNvPr id="42701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Suppose that the populations are independent of each other which leads that the samples are independent of each other</a:t>
            </a:r>
          </a:p>
          <a:p>
            <a:pPr eaLnBrk="1" hangingPunct="1"/>
            <a:r>
              <a:rPr lang="en-US" smtClean="0"/>
              <a:t>The sampling distribution of the difference in sample means is normally distributed </a:t>
            </a:r>
          </a:p>
        </p:txBody>
      </p:sp>
      <p:sp>
        <p:nvSpPr>
          <p:cNvPr id="427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F9B0A3DE-2DC2-4FB2-B44D-4B6A1FB5205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2701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i="1"/>
              <a:t>z</a:t>
            </a:r>
            <a:r>
              <a:rPr lang="en-US" sz="3800"/>
              <a:t>-Based Confidence Intervals</a:t>
            </a:r>
            <a:br>
              <a:rPr lang="en-US" sz="3800"/>
            </a:br>
            <a:r>
              <a:rPr lang="en-US" sz="2400"/>
              <a:t>for a Mean: 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/>
              <a:t> Known</a:t>
            </a:r>
          </a:p>
        </p:txBody>
      </p:sp>
      <p:sp>
        <p:nvSpPr>
          <p:cNvPr id="28775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147763" algn="l"/>
              </a:tabLst>
            </a:pPr>
            <a:r>
              <a:rPr lang="en-US" smtClean="0"/>
              <a:t>The starting point is the sampling distribution of the sample mean</a:t>
            </a:r>
          </a:p>
          <a:p>
            <a:pPr lvl="1" eaLnBrk="1" hangingPunct="1">
              <a:lnSpc>
                <a:spcPct val="90000"/>
              </a:lnSpc>
              <a:tabLst>
                <a:tab pos="1147763" algn="l"/>
              </a:tabLst>
            </a:pPr>
            <a:r>
              <a:rPr lang="en-US" smtClean="0"/>
              <a:t>Recall from Chapter 6 that if a population is normally distributed with mean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and standard deviation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, then the sampling distribution of </a:t>
            </a:r>
            <a:r>
              <a:rPr lang="en-US" smtClean="0">
                <a:latin typeface="MS Reference 1"/>
              </a:rPr>
              <a:t>x</a:t>
            </a:r>
            <a:r>
              <a:rPr lang="en-US" smtClean="0"/>
              <a:t> is normal with mean </a:t>
            </a:r>
            <a:r>
              <a:rPr lang="en-US" noProof="1" smtClean="0">
                <a:latin typeface="Symbol" pitchFamily="18" charset="2"/>
              </a:rPr>
              <a:t>m</a:t>
            </a:r>
            <a:r>
              <a:rPr lang="en-US" baseline="-25000" noProof="1" smtClean="0">
                <a:latin typeface="MS Reference 1"/>
              </a:rPr>
              <a:t>x</a:t>
            </a:r>
            <a:r>
              <a:rPr lang="en-US" baseline="-25000" smtClean="0">
                <a:latin typeface="MS Reference 1"/>
              </a:rPr>
              <a:t> </a:t>
            </a:r>
            <a:r>
              <a:rPr lang="en-US" smtClean="0"/>
              <a:t>=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and standard deviation</a:t>
            </a:r>
          </a:p>
          <a:p>
            <a:pPr lvl="1" eaLnBrk="1" hangingPunct="1">
              <a:lnSpc>
                <a:spcPct val="90000"/>
              </a:lnSpc>
              <a:tabLst>
                <a:tab pos="1147763" algn="l"/>
              </a:tabLst>
            </a:pPr>
            <a:endParaRPr lang="en-US" smtClean="0"/>
          </a:p>
          <a:p>
            <a:pPr lvl="1" eaLnBrk="1" hangingPunct="1">
              <a:lnSpc>
                <a:spcPct val="90000"/>
              </a:lnSpc>
              <a:tabLst>
                <a:tab pos="1147763" algn="l"/>
              </a:tabLst>
            </a:pPr>
            <a:r>
              <a:rPr lang="en-US" smtClean="0"/>
              <a:t>Use a normal curve as a model of the sampling distribution of the sample mean</a:t>
            </a:r>
          </a:p>
          <a:p>
            <a:pPr lvl="2" eaLnBrk="1" hangingPunct="1">
              <a:lnSpc>
                <a:spcPct val="90000"/>
              </a:lnSpc>
              <a:tabLst>
                <a:tab pos="1147763" algn="l"/>
              </a:tabLst>
            </a:pPr>
            <a:r>
              <a:rPr lang="en-US" smtClean="0"/>
              <a:t>Exactly, because the population is normal</a:t>
            </a:r>
          </a:p>
          <a:p>
            <a:pPr lvl="2" eaLnBrk="1" hangingPunct="1">
              <a:lnSpc>
                <a:spcPct val="90000"/>
              </a:lnSpc>
              <a:tabLst>
                <a:tab pos="1147763" algn="l"/>
              </a:tabLst>
            </a:pPr>
            <a:r>
              <a:rPr lang="en-US" smtClean="0"/>
              <a:t>Approximately, by the Central Limit Theorem for large samples</a:t>
            </a:r>
          </a:p>
        </p:txBody>
      </p:sp>
      <p:sp>
        <p:nvSpPr>
          <p:cNvPr id="2877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13F5DF6-490B-45E1-B854-D08D2F24127C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287751" name="Object 7"/>
          <p:cNvGraphicFramePr>
            <a:graphicFrameLocks noChangeAspect="1"/>
          </p:cNvGraphicFramePr>
          <p:nvPr/>
        </p:nvGraphicFramePr>
        <p:xfrm>
          <a:off x="1395413" y="2686050"/>
          <a:ext cx="1312862" cy="460375"/>
        </p:xfrm>
        <a:graphic>
          <a:graphicData uri="http://schemas.openxmlformats.org/presentationml/2006/ole">
            <p:oleObj spid="_x0000_s287751" name="Equation" r:id="rId3" imgW="723586" imgH="253890" progId="Equation.3">
              <p:embed/>
            </p:oleObj>
          </a:graphicData>
        </a:graphic>
      </p:graphicFrame>
      <p:sp>
        <p:nvSpPr>
          <p:cNvPr id="28775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65087"/>
            <a:ext cx="7924800" cy="1052737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Sampling Distribution of the</a:t>
            </a:r>
            <a:br>
              <a:rPr lang="en-US" sz="4000" dirty="0"/>
            </a:br>
            <a:r>
              <a:rPr lang="en-US" sz="4000" dirty="0"/>
              <a:t>Difference of Two Sample Means #1</a:t>
            </a:r>
          </a:p>
        </p:txBody>
      </p:sp>
      <p:sp>
        <p:nvSpPr>
          <p:cNvPr id="428034" name="Content Placeholder 4"/>
          <p:cNvSpPr>
            <a:spLocks noGrp="1"/>
          </p:cNvSpPr>
          <p:nvPr>
            <p:ph idx="1"/>
          </p:nvPr>
        </p:nvSpPr>
        <p:spPr>
          <a:xfrm>
            <a:off x="636588" y="1331913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Suppose population 1 has mean </a:t>
            </a:r>
            <a:r>
              <a:rPr lang="el-GR" smtClean="0"/>
              <a:t>μ</a:t>
            </a:r>
            <a:r>
              <a:rPr lang="en-US" baseline="-25000" smtClean="0"/>
              <a:t>1</a:t>
            </a:r>
            <a:r>
              <a:rPr lang="en-US" smtClean="0"/>
              <a:t> and variance </a:t>
            </a:r>
            <a:r>
              <a:rPr lang="el-GR" smtClean="0"/>
              <a:t>σ</a:t>
            </a:r>
            <a:r>
              <a:rPr lang="en-US" baseline="-25000" smtClean="0"/>
              <a:t>1</a:t>
            </a:r>
            <a:r>
              <a:rPr lang="en-US" baseline="30000" smtClean="0"/>
              <a:t>2</a:t>
            </a:r>
            <a:endParaRPr lang="en-US" smtClean="0"/>
          </a:p>
          <a:p>
            <a:pPr marL="342900" lvl="1" indent="-342900" eaLnBrk="1" hangingPunct="1">
              <a:buClr>
                <a:schemeClr val="accent2"/>
              </a:buClr>
            </a:pPr>
            <a:r>
              <a:rPr lang="en-US" sz="2600" smtClean="0"/>
              <a:t>From population 1, a random sample of size </a:t>
            </a:r>
            <a:r>
              <a:rPr lang="en-US" sz="2600" i="1" smtClean="0"/>
              <a:t>n</a:t>
            </a:r>
            <a:r>
              <a:rPr lang="en-US" sz="2600" baseline="-25000" smtClean="0"/>
              <a:t>1</a:t>
            </a:r>
            <a:r>
              <a:rPr lang="en-US" sz="2600" smtClean="0"/>
              <a:t> is selected which has mean x</a:t>
            </a:r>
            <a:r>
              <a:rPr lang="en-US" sz="2600" baseline="-25000" smtClean="0"/>
              <a:t>1</a:t>
            </a:r>
            <a:r>
              <a:rPr lang="en-US" sz="2600" smtClean="0"/>
              <a:t> and variance </a:t>
            </a:r>
            <a:r>
              <a:rPr lang="el-GR" sz="2400" smtClean="0"/>
              <a:t>σ</a:t>
            </a:r>
            <a:r>
              <a:rPr lang="en-US" sz="2600" baseline="-25000" smtClean="0"/>
              <a:t>1</a:t>
            </a:r>
            <a:r>
              <a:rPr lang="en-US" sz="2600" baseline="30000" smtClean="0"/>
              <a:t>2</a:t>
            </a:r>
            <a:endParaRPr lang="en-US" sz="2600" smtClean="0"/>
          </a:p>
          <a:p>
            <a:pPr eaLnBrk="1" hangingPunct="1"/>
            <a:r>
              <a:rPr lang="en-US" smtClean="0"/>
              <a:t>Suppose population 2 has mean </a:t>
            </a:r>
            <a:r>
              <a:rPr lang="el-GR" smtClean="0"/>
              <a:t>μ</a:t>
            </a:r>
            <a:r>
              <a:rPr lang="en-US" baseline="-25000" smtClean="0"/>
              <a:t>2</a:t>
            </a:r>
            <a:r>
              <a:rPr lang="en-US" smtClean="0"/>
              <a:t> and variance </a:t>
            </a:r>
            <a:r>
              <a:rPr lang="el-GR" smtClean="0"/>
              <a:t>σ</a:t>
            </a:r>
            <a:r>
              <a:rPr lang="en-US" baseline="-25000" smtClean="0"/>
              <a:t>2</a:t>
            </a:r>
            <a:r>
              <a:rPr lang="en-US" baseline="30000" smtClean="0"/>
              <a:t>2</a:t>
            </a:r>
            <a:endParaRPr lang="en-US" smtClean="0"/>
          </a:p>
          <a:p>
            <a:pPr eaLnBrk="1" hangingPunct="1"/>
            <a:r>
              <a:rPr lang="en-US" smtClean="0"/>
              <a:t>From population 2, a random sample of size </a:t>
            </a:r>
            <a:r>
              <a:rPr lang="en-US" i="1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is </a:t>
            </a:r>
            <a:r>
              <a:rPr lang="en-US" sz="2600" smtClean="0"/>
              <a:t>selected which has mean x</a:t>
            </a:r>
            <a:r>
              <a:rPr lang="en-US" sz="2600" baseline="-25000" smtClean="0"/>
              <a:t>2</a:t>
            </a:r>
            <a:r>
              <a:rPr lang="en-US" sz="2600" smtClean="0"/>
              <a:t> and variance </a:t>
            </a:r>
            <a:r>
              <a:rPr lang="el-GR" smtClean="0"/>
              <a:t>σ</a:t>
            </a:r>
            <a:r>
              <a:rPr lang="en-US" sz="2600" baseline="-25000" smtClean="0"/>
              <a:t>2</a:t>
            </a:r>
            <a:r>
              <a:rPr lang="en-US" sz="2600" baseline="30000" smtClean="0"/>
              <a:t>2</a:t>
            </a:r>
            <a:endParaRPr lang="en-US" sz="2600" smtClean="0"/>
          </a:p>
          <a:p>
            <a:pPr eaLnBrk="1" hangingPunct="1"/>
            <a:endParaRPr lang="en-US" smtClean="0"/>
          </a:p>
        </p:txBody>
      </p:sp>
      <p:sp>
        <p:nvSpPr>
          <p:cNvPr id="42803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5B7B2D59-1F85-48E1-96C8-13A6B15450D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28036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122238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Sampling Distribution of the</a:t>
            </a:r>
            <a:br>
              <a:rPr lang="en-US" dirty="0" smtClean="0"/>
            </a:br>
            <a:r>
              <a:rPr lang="en-US" dirty="0" smtClean="0"/>
              <a:t>Difference of Two Sample Means #2</a:t>
            </a:r>
            <a:endParaRPr lang="en-US" dirty="0"/>
          </a:p>
        </p:txBody>
      </p:sp>
      <p:sp>
        <p:nvSpPr>
          <p:cNvPr id="459782" name="Content Placeholder 2"/>
          <p:cNvSpPr>
            <a:spLocks noGrp="1"/>
          </p:cNvSpPr>
          <p:nvPr>
            <p:ph idx="1"/>
          </p:nvPr>
        </p:nvSpPr>
        <p:spPr>
          <a:xfrm>
            <a:off x="636588" y="1690688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sampling distribution of  the difference of two</a:t>
            </a:r>
            <a:br>
              <a:rPr lang="en-US" smtClean="0"/>
            </a:br>
            <a:r>
              <a:rPr lang="en-US" smtClean="0"/>
              <a:t>sample means: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Is normal, if each of the sampled populations is normal , approximately normal if the sample sizes </a:t>
            </a:r>
            <a:r>
              <a:rPr lang="en-US" i="1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 and </a:t>
            </a:r>
            <a:r>
              <a:rPr lang="en-US" i="1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are large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en-US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Has mean </a:t>
            </a:r>
            <a:r>
              <a:rPr lang="el-GR" smtClean="0"/>
              <a:t>μ</a:t>
            </a:r>
            <a:r>
              <a:rPr lang="en-US" baseline="-25000" smtClean="0"/>
              <a:t>x</a:t>
            </a:r>
            <a:r>
              <a:rPr lang="en-US" baseline="-50000" smtClean="0"/>
              <a:t>1</a:t>
            </a:r>
            <a:r>
              <a:rPr lang="en-US" baseline="-25000" smtClean="0"/>
              <a:t>–x</a:t>
            </a:r>
            <a:r>
              <a:rPr lang="en-US" baseline="-50000" smtClean="0"/>
              <a:t>2</a:t>
            </a:r>
            <a:r>
              <a:rPr lang="en-US" smtClean="0"/>
              <a:t> = </a:t>
            </a:r>
            <a:r>
              <a:rPr lang="el-GR" smtClean="0"/>
              <a:t>μ</a:t>
            </a:r>
            <a:r>
              <a:rPr lang="en-US" baseline="-25000" smtClean="0"/>
              <a:t>1</a:t>
            </a:r>
            <a:r>
              <a:rPr lang="en-US" smtClean="0"/>
              <a:t> – </a:t>
            </a:r>
            <a:r>
              <a:rPr lang="el-GR" smtClean="0"/>
              <a:t>μ</a:t>
            </a:r>
            <a:r>
              <a:rPr lang="en-US" baseline="-25000" smtClean="0"/>
              <a:t>2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en-US" baseline="-25000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smtClean="0"/>
              <a:t>Has standard deviation</a:t>
            </a:r>
            <a:br>
              <a:rPr lang="en-US" smtClean="0"/>
            </a:br>
            <a:endParaRPr lang="en-US" smtClean="0"/>
          </a:p>
          <a:p>
            <a:pPr marL="914400" lvl="1" indent="-514350"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4597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E663AEC5-924B-438A-9AB1-B5A6F826DC9E}" type="slidenum">
              <a:rPr lang="en-US" smtClean="0"/>
              <a:pPr/>
              <a:t>41</a:t>
            </a:fld>
            <a:endParaRPr lang="en-US" smtClean="0"/>
          </a:p>
        </p:txBody>
      </p:sp>
      <p:graphicFrame>
        <p:nvGraphicFramePr>
          <p:cNvPr id="459780" name="Object 4"/>
          <p:cNvGraphicFramePr>
            <a:graphicFrameLocks noChangeAspect="1"/>
          </p:cNvGraphicFramePr>
          <p:nvPr/>
        </p:nvGraphicFramePr>
        <p:xfrm>
          <a:off x="4067175" y="4025900"/>
          <a:ext cx="2160588" cy="915988"/>
        </p:xfrm>
        <a:graphic>
          <a:graphicData uri="http://schemas.openxmlformats.org/presentationml/2006/ole">
            <p:oleObj spid="_x0000_s459780" name="Equation" r:id="rId3" imgW="1167893" imgH="495085" progId="Equation.3">
              <p:embed/>
            </p:oleObj>
          </a:graphicData>
        </a:graphic>
      </p:graphicFrame>
      <p:sp>
        <p:nvSpPr>
          <p:cNvPr id="45978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280988"/>
            <a:ext cx="7924800" cy="1052736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Sampling Distribution of the</a:t>
            </a:r>
            <a:br>
              <a:rPr lang="en-US" sz="4000" dirty="0"/>
            </a:br>
            <a:r>
              <a:rPr lang="en-US" sz="4000" dirty="0"/>
              <a:t>Difference of Two Sample Means #3</a:t>
            </a:r>
          </a:p>
        </p:txBody>
      </p:sp>
      <p:pic>
        <p:nvPicPr>
          <p:cNvPr id="460802" name="Picture 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203450"/>
            <a:ext cx="7516813" cy="3241675"/>
          </a:xfrm>
        </p:spPr>
      </p:pic>
      <p:sp>
        <p:nvSpPr>
          <p:cNvPr id="460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F4C14700-EF50-4F91-9AAE-880146842BB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60804" name="Rectangle 2"/>
          <p:cNvSpPr>
            <a:spLocks noChangeArrowheads="1"/>
          </p:cNvSpPr>
          <p:nvPr/>
        </p:nvSpPr>
        <p:spPr bwMode="auto">
          <a:xfrm>
            <a:off x="3276600" y="5410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6080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dirty="0"/>
              <a:t>z</a:t>
            </a:r>
            <a:r>
              <a:rPr lang="en-US" sz="3600" dirty="0"/>
              <a:t>-Based Confidence Interval for the </a:t>
            </a:r>
            <a:r>
              <a:rPr lang="en-US" sz="2400" dirty="0"/>
              <a:t>Difference in Means (</a:t>
            </a:r>
            <a:r>
              <a:rPr lang="en-US" sz="2400" dirty="0">
                <a:cs typeface="Times New Roman" pitchFamily="18" charset="0"/>
              </a:rPr>
              <a:t>Variances</a:t>
            </a:r>
            <a:r>
              <a:rPr lang="en-US" sz="2400" dirty="0"/>
              <a:t> Known) #1</a:t>
            </a:r>
          </a:p>
        </p:txBody>
      </p:sp>
      <p:sp>
        <p:nvSpPr>
          <p:cNvPr id="4423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25538"/>
            <a:ext cx="8001000" cy="5181600"/>
          </a:xfrm>
        </p:spPr>
        <p:txBody>
          <a:bodyPr/>
          <a:lstStyle/>
          <a:p>
            <a:pPr eaLnBrk="1" hangingPunct="1"/>
            <a:r>
              <a:rPr lang="en-US" sz="2600" smtClean="0"/>
              <a:t>Let      be the mean of a sample of size </a:t>
            </a:r>
            <a:r>
              <a:rPr lang="en-US" sz="2600" i="1" smtClean="0"/>
              <a:t>n</a:t>
            </a:r>
            <a:r>
              <a:rPr lang="en-US" sz="2600" baseline="-25000" smtClean="0"/>
              <a:t>1</a:t>
            </a:r>
            <a:r>
              <a:rPr lang="en-US" sz="2600" smtClean="0"/>
              <a:t> that has been randomly selected from a population with mean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1</a:t>
            </a:r>
            <a:r>
              <a:rPr lang="en-US" sz="2600" smtClean="0"/>
              <a:t> and standard deviation </a:t>
            </a:r>
            <a:r>
              <a:rPr lang="en-US" sz="2600" i="1" smtClean="0">
                <a:latin typeface="Symbol" pitchFamily="18" charset="2"/>
              </a:rPr>
              <a:t>s</a:t>
            </a:r>
            <a:r>
              <a:rPr lang="en-US" sz="2600" baseline="-25000" smtClean="0"/>
              <a:t>1</a:t>
            </a:r>
            <a:endParaRPr lang="en-US" sz="2600" smtClean="0"/>
          </a:p>
          <a:p>
            <a:pPr eaLnBrk="1" hangingPunct="1"/>
            <a:r>
              <a:rPr lang="en-US" sz="2600" smtClean="0"/>
              <a:t>Let      be the mean of a sample of size </a:t>
            </a:r>
            <a:r>
              <a:rPr lang="en-US" sz="2600" i="1" smtClean="0"/>
              <a:t>n</a:t>
            </a:r>
            <a:r>
              <a:rPr lang="en-US" sz="2600" baseline="-25000" smtClean="0"/>
              <a:t>2</a:t>
            </a:r>
            <a:r>
              <a:rPr lang="en-US" sz="2600" smtClean="0"/>
              <a:t> that has been randomly selected from a population with mean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2</a:t>
            </a:r>
            <a:r>
              <a:rPr lang="en-US" sz="2600" smtClean="0"/>
              <a:t> and standard deviation </a:t>
            </a:r>
            <a:r>
              <a:rPr lang="en-US" sz="2600" i="1" smtClean="0">
                <a:latin typeface="Symbol" pitchFamily="18" charset="2"/>
              </a:rPr>
              <a:t>s</a:t>
            </a:r>
            <a:r>
              <a:rPr lang="en-US" sz="2600" i="1" baseline="-25000" smtClean="0">
                <a:latin typeface="Symbol" pitchFamily="18" charset="2"/>
              </a:rPr>
              <a:t>2</a:t>
            </a:r>
            <a:endParaRPr lang="en-US" sz="2600" smtClean="0"/>
          </a:p>
          <a:p>
            <a:pPr eaLnBrk="1" hangingPunct="1"/>
            <a:r>
              <a:rPr lang="en-US" sz="2600" smtClean="0"/>
              <a:t>Suppose each sampled population is normally distributed or that the samples sizes </a:t>
            </a:r>
            <a:r>
              <a:rPr lang="en-US" sz="2600" i="1" smtClean="0"/>
              <a:t>n</a:t>
            </a:r>
            <a:r>
              <a:rPr lang="en-US" sz="2600" baseline="-25000" smtClean="0"/>
              <a:t>1</a:t>
            </a:r>
            <a:r>
              <a:rPr lang="en-US" sz="2600" smtClean="0"/>
              <a:t> and </a:t>
            </a:r>
            <a:r>
              <a:rPr lang="en-US" sz="2600" i="1" smtClean="0"/>
              <a:t>n</a:t>
            </a:r>
            <a:r>
              <a:rPr lang="en-US" sz="2600" baseline="-25000" smtClean="0"/>
              <a:t>2</a:t>
            </a:r>
            <a:r>
              <a:rPr lang="en-US" sz="2600" smtClean="0"/>
              <a:t> are large</a:t>
            </a:r>
            <a:endParaRPr lang="en-US" sz="3000" smtClean="0"/>
          </a:p>
          <a:p>
            <a:pPr eaLnBrk="1" hangingPunct="1"/>
            <a:r>
              <a:rPr lang="en-US" sz="2600" smtClean="0"/>
              <a:t>Suppose the samples are independent of each other</a:t>
            </a:r>
          </a:p>
          <a:p>
            <a:pPr eaLnBrk="1" hangingPunct="1"/>
            <a:r>
              <a:rPr lang="en-US" sz="2600" smtClean="0"/>
              <a:t>Then …</a:t>
            </a:r>
          </a:p>
        </p:txBody>
      </p:sp>
      <p:graphicFrame>
        <p:nvGraphicFramePr>
          <p:cNvPr id="442374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76375" y="2349500"/>
          <a:ext cx="414338" cy="469900"/>
        </p:xfrm>
        <a:graphic>
          <a:graphicData uri="http://schemas.openxmlformats.org/presentationml/2006/ole">
            <p:oleObj spid="_x0000_s442374" name="Equation" r:id="rId3" imgW="190335" imgH="215713" progId="Equation.3">
              <p:embed/>
            </p:oleObj>
          </a:graphicData>
        </a:graphic>
      </p:graphicFrame>
      <p:graphicFrame>
        <p:nvGraphicFramePr>
          <p:cNvPr id="442375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1052513"/>
          <a:ext cx="415925" cy="504825"/>
        </p:xfrm>
        <a:graphic>
          <a:graphicData uri="http://schemas.openxmlformats.org/presentationml/2006/ole">
            <p:oleObj spid="_x0000_s442375" name="Equation" r:id="rId4" imgW="177569" imgH="215619" progId="Equation.3">
              <p:embed/>
            </p:oleObj>
          </a:graphicData>
        </a:graphic>
      </p:graphicFrame>
      <p:sp>
        <p:nvSpPr>
          <p:cNvPr id="4423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F7E6FA2-F38C-40D8-8A10-1BC3FF40C1E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42379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39688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/>
              <a:t>z</a:t>
            </a:r>
            <a:r>
              <a:rPr lang="en-US" sz="4000" dirty="0"/>
              <a:t>-Based Confidence Interval for the Difference in Means (</a:t>
            </a:r>
            <a:r>
              <a:rPr lang="en-US" sz="4000" dirty="0">
                <a:cs typeface="Times New Roman" pitchFamily="18" charset="0"/>
              </a:rPr>
              <a:t>Variances</a:t>
            </a:r>
            <a:r>
              <a:rPr lang="en-US" sz="4000" dirty="0"/>
              <a:t> Known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44339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547813"/>
            <a:ext cx="7924800" cy="5410200"/>
          </a:xfrm>
        </p:spPr>
        <p:txBody>
          <a:bodyPr/>
          <a:lstStyle/>
          <a:p>
            <a:pPr eaLnBrk="1" hangingPunct="1"/>
            <a:r>
              <a:rPr lang="en-US" sz="2900" smtClean="0"/>
              <a:t>Then a 100(1 – </a:t>
            </a:r>
            <a:r>
              <a:rPr lang="en-US" sz="2900" smtClean="0">
                <a:latin typeface="Symbol" pitchFamily="18" charset="2"/>
              </a:rPr>
              <a:t>a</a:t>
            </a:r>
            <a:r>
              <a:rPr lang="en-US" sz="2900" smtClean="0"/>
              <a:t>) percent confidence interval for the difference in populations </a:t>
            </a:r>
            <a:r>
              <a:rPr lang="en-US" sz="2900" smtClean="0">
                <a:latin typeface="Symbol" pitchFamily="18" charset="2"/>
              </a:rPr>
              <a:t>m</a:t>
            </a:r>
            <a:r>
              <a:rPr lang="en-US" sz="2900" baseline="-25000" smtClean="0"/>
              <a:t>1</a:t>
            </a:r>
            <a:r>
              <a:rPr lang="en-US" sz="2900" smtClean="0"/>
              <a:t>–</a:t>
            </a:r>
            <a:r>
              <a:rPr lang="en-US" sz="2900" smtClean="0">
                <a:latin typeface="Symbol" pitchFamily="18" charset="2"/>
              </a:rPr>
              <a:t>m</a:t>
            </a:r>
            <a:r>
              <a:rPr lang="en-US" sz="2900" baseline="-25000" smtClean="0"/>
              <a:t>2</a:t>
            </a:r>
            <a:r>
              <a:rPr lang="en-US" sz="2900" smtClean="0"/>
              <a:t> is:</a:t>
            </a:r>
          </a:p>
          <a:p>
            <a:pPr eaLnBrk="1" hangingPunct="1"/>
            <a:endParaRPr lang="en-US" sz="2900" smtClean="0"/>
          </a:p>
        </p:txBody>
      </p:sp>
      <p:sp>
        <p:nvSpPr>
          <p:cNvPr id="44340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994C6BF-DA52-4872-B51D-9C12624CF408}" type="slidenum">
              <a:rPr lang="en-US" smtClean="0"/>
              <a:pPr/>
              <a:t>44</a:t>
            </a:fld>
            <a:endParaRPr lang="en-US" smtClean="0"/>
          </a:p>
        </p:txBody>
      </p:sp>
      <p:graphicFrame>
        <p:nvGraphicFramePr>
          <p:cNvPr id="443397" name="Object 5"/>
          <p:cNvGraphicFramePr>
            <a:graphicFrameLocks noChangeAspect="1"/>
          </p:cNvGraphicFramePr>
          <p:nvPr/>
        </p:nvGraphicFramePr>
        <p:xfrm>
          <a:off x="2411413" y="2901950"/>
          <a:ext cx="4105275" cy="1390650"/>
        </p:xfrm>
        <a:graphic>
          <a:graphicData uri="http://schemas.openxmlformats.org/presentationml/2006/ole">
            <p:oleObj spid="_x0000_s443397" name="Equation" r:id="rId3" imgW="1459866" imgH="495085" progId="Equation.3">
              <p:embed/>
            </p:oleObj>
          </a:graphicData>
        </a:graphic>
      </p:graphicFrame>
      <p:sp>
        <p:nvSpPr>
          <p:cNvPr id="443401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Example </a:t>
            </a:r>
            <a:r>
              <a:rPr lang="en-US" sz="3600" dirty="0" smtClean="0"/>
              <a:t>7.11  The Bank Customer Waiting Time Case</a:t>
            </a:r>
            <a:endParaRPr lang="en-US" sz="2400" dirty="0"/>
          </a:p>
        </p:txBody>
      </p:sp>
      <p:sp>
        <p:nvSpPr>
          <p:cNvPr id="464898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/>
              <a:t>A random sample of size 100 waiting times observed under the current system of serving customers has a sample waiting time mean of 8.79 minutes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Call this population 1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Assume population 1 is normal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If it’s not normal, we need a large sample</a:t>
            </a:r>
            <a:r>
              <a:rPr lang="en-US" i="1" smtClean="0"/>
              <a:t> </a:t>
            </a:r>
            <a:r>
              <a:rPr lang="en-US" smtClean="0"/>
              <a:t>size (100 is large)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The variance is 4.7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/>
              <a:t>A random sample of size 100 waiting times observed under the new system of serving customers has a sample mean waiting time of 5.14 minutes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Call this population 2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Assume population 2 is normal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If it’s not normal, we need a large sample</a:t>
            </a:r>
            <a:r>
              <a:rPr lang="en-US" i="1" smtClean="0"/>
              <a:t> </a:t>
            </a:r>
            <a:r>
              <a:rPr lang="en-US" smtClean="0"/>
              <a:t>size (100 is large)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mtClean="0"/>
              <a:t>The variance is 1.9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2000" smtClean="0"/>
              <a:t>Then if the samples are independent …</a:t>
            </a:r>
          </a:p>
        </p:txBody>
      </p:sp>
      <p:sp>
        <p:nvSpPr>
          <p:cNvPr id="4648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9FA4DBA-6631-4ACD-BA57-8DE7AD63D2FB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Example 7.11  The Bank Customer Waiting Time Case</a:t>
            </a:r>
            <a:endParaRPr lang="en-US" sz="2400" dirty="0"/>
          </a:p>
        </p:txBody>
      </p:sp>
      <p:sp>
        <p:nvSpPr>
          <p:cNvPr id="44442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At 95% confidence, </a:t>
            </a:r>
            <a:r>
              <a:rPr lang="en-US" i="1" smtClean="0"/>
              <a:t>z</a:t>
            </a:r>
            <a:r>
              <a:rPr lang="en-US" baseline="-25000" smtClean="0">
                <a:latin typeface="Symbol" pitchFamily="18" charset="2"/>
              </a:rPr>
              <a:t>a</a:t>
            </a:r>
            <a:r>
              <a:rPr lang="en-US" baseline="-25000" smtClean="0"/>
              <a:t>/2</a:t>
            </a:r>
            <a:r>
              <a:rPr lang="en-US" smtClean="0"/>
              <a:t> = </a:t>
            </a:r>
            <a:r>
              <a:rPr lang="en-US" i="1" smtClean="0"/>
              <a:t>z</a:t>
            </a:r>
            <a:r>
              <a:rPr lang="en-US" baseline="-25000" smtClean="0"/>
              <a:t>0.025</a:t>
            </a:r>
            <a:r>
              <a:rPr lang="en-US" smtClean="0"/>
              <a:t> = 1.96, and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According to the calculated interval, the bank manager can be 95% confident that the new system reduces the mean waiting time by between 3.15 and 4.15 minutes</a:t>
            </a:r>
          </a:p>
        </p:txBody>
      </p:sp>
      <p:sp>
        <p:nvSpPr>
          <p:cNvPr id="44442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CBB2D77C-34C8-46B0-A801-FC8AAE0A714B}" type="slidenum">
              <a:rPr lang="en-US" smtClean="0"/>
              <a:pPr/>
              <a:t>46</a:t>
            </a:fld>
            <a:endParaRPr lang="en-US" smtClean="0"/>
          </a:p>
        </p:txBody>
      </p:sp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1042988" y="1916113"/>
          <a:ext cx="6796087" cy="1890712"/>
        </p:xfrm>
        <a:graphic>
          <a:graphicData uri="http://schemas.openxmlformats.org/presentationml/2006/ole">
            <p:oleObj spid="_x0000_s444421" name="Equation" r:id="rId3" imgW="3149600" imgH="876300" progId="Equation.3">
              <p:embed/>
            </p:oleObj>
          </a:graphicData>
        </a:graphic>
      </p:graphicFrame>
      <p:sp>
        <p:nvSpPr>
          <p:cNvPr id="444425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Comparing Two Population Means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2400" dirty="0" smtClean="0"/>
              <a:t>by Using Independent Samples: Variances Unknown</a:t>
            </a:r>
            <a:endParaRPr lang="en-US" sz="2400" dirty="0"/>
          </a:p>
        </p:txBody>
      </p:sp>
      <p:sp>
        <p:nvSpPr>
          <p:cNvPr id="466946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Generally, the true values of the population variances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baseline="-25000" smtClean="0"/>
              <a:t>1</a:t>
            </a:r>
            <a:r>
              <a:rPr lang="en-US" baseline="30000" smtClean="0"/>
              <a:t>2</a:t>
            </a:r>
            <a:r>
              <a:rPr lang="en-US" smtClean="0"/>
              <a:t> and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baseline="-25000" smtClean="0"/>
              <a:t>2</a:t>
            </a:r>
            <a:r>
              <a:rPr lang="en-US" baseline="30000" smtClean="0"/>
              <a:t>2</a:t>
            </a:r>
            <a:r>
              <a:rPr lang="en-US" smtClean="0"/>
              <a:t> are not known.  They have to be estimated from the sample variances </a:t>
            </a:r>
            <a:r>
              <a:rPr lang="en-US" i="1" smtClean="0"/>
              <a:t>s</a:t>
            </a:r>
            <a:r>
              <a:rPr lang="en-US" baseline="-25000" smtClean="0"/>
              <a:t>1</a:t>
            </a:r>
            <a:r>
              <a:rPr lang="en-US" baseline="30000" smtClean="0"/>
              <a:t>2</a:t>
            </a:r>
            <a:r>
              <a:rPr lang="en-US" smtClean="0"/>
              <a:t> and </a:t>
            </a:r>
            <a:r>
              <a:rPr lang="en-US" i="1" smtClean="0"/>
              <a:t>s</a:t>
            </a:r>
            <a:r>
              <a:rPr lang="en-US" baseline="-25000" smtClean="0"/>
              <a:t>2</a:t>
            </a:r>
            <a:r>
              <a:rPr lang="en-US" baseline="30000" smtClean="0"/>
              <a:t>2</a:t>
            </a:r>
            <a:r>
              <a:rPr lang="en-US" smtClean="0"/>
              <a:t>, respectively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Also need to estimate the standard deviation of the sampling distribution of the difference between sample means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Two approaches: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600" smtClean="0"/>
              <a:t>If it can be assumed that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1</a:t>
            </a:r>
            <a:r>
              <a:rPr lang="en-US" sz="2600" baseline="30000" smtClean="0"/>
              <a:t>2</a:t>
            </a:r>
            <a:r>
              <a:rPr lang="en-US" sz="2600" smtClean="0"/>
              <a:t> =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2</a:t>
            </a:r>
            <a:r>
              <a:rPr lang="en-US" sz="2600" baseline="30000" smtClean="0"/>
              <a:t>2</a:t>
            </a:r>
            <a:r>
              <a:rPr lang="en-US" sz="2600" smtClean="0"/>
              <a:t> =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30000" smtClean="0"/>
              <a:t>2</a:t>
            </a:r>
            <a:r>
              <a:rPr lang="en-US" sz="2600" smtClean="0"/>
              <a:t> , then calculate the “pooled estimate” of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30000" smtClean="0"/>
              <a:t>2</a:t>
            </a:r>
            <a:endParaRPr lang="en-US" sz="2600" smtClean="0"/>
          </a:p>
          <a:p>
            <a:pPr lvl="1" eaLnBrk="1" hangingPunct="1">
              <a:spcBef>
                <a:spcPct val="10000"/>
              </a:spcBef>
            </a:pPr>
            <a:r>
              <a:rPr lang="en-US" sz="2600" smtClean="0"/>
              <a:t>If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1</a:t>
            </a:r>
            <a:r>
              <a:rPr lang="en-US" sz="2600" baseline="30000" smtClean="0"/>
              <a:t>2</a:t>
            </a:r>
            <a:r>
              <a:rPr lang="en-US" sz="2600" smtClean="0"/>
              <a:t> </a:t>
            </a:r>
            <a:r>
              <a:rPr lang="en-US" sz="2600" b="1" smtClean="0">
                <a:cs typeface="Times New Roman" pitchFamily="18" charset="0"/>
              </a:rPr>
              <a:t>≠</a:t>
            </a:r>
            <a:r>
              <a:rPr lang="en-US" sz="2600" smtClean="0"/>
              <a:t>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2</a:t>
            </a:r>
            <a:r>
              <a:rPr lang="en-US" sz="2600" baseline="30000" smtClean="0"/>
              <a:t>2</a:t>
            </a:r>
            <a:r>
              <a:rPr lang="en-US" sz="2600" smtClean="0"/>
              <a:t> , then use approximate methods</a:t>
            </a:r>
          </a:p>
        </p:txBody>
      </p:sp>
      <p:sp>
        <p:nvSpPr>
          <p:cNvPr id="4669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745D57A7-1027-4617-B52C-689A93FE895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6694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Pooled Estimate of 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30000"/>
              <a:t>2</a:t>
            </a:r>
          </a:p>
        </p:txBody>
      </p:sp>
      <p:sp>
        <p:nvSpPr>
          <p:cNvPr id="47105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Assume that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1</a:t>
            </a:r>
            <a:r>
              <a:rPr lang="en-US" sz="2600" baseline="30000" smtClean="0"/>
              <a:t>2</a:t>
            </a:r>
            <a:r>
              <a:rPr lang="en-US" sz="2600" smtClean="0"/>
              <a:t> =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-25000" smtClean="0"/>
              <a:t>2</a:t>
            </a:r>
            <a:r>
              <a:rPr lang="en-US" sz="2600" baseline="30000" smtClean="0"/>
              <a:t>2</a:t>
            </a:r>
            <a:r>
              <a:rPr lang="en-US" sz="2600" smtClean="0"/>
              <a:t> =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30000" smtClean="0"/>
              <a:t>2</a:t>
            </a:r>
            <a:endParaRPr lang="en-US" sz="2600" smtClean="0"/>
          </a:p>
          <a:p>
            <a:pPr eaLnBrk="1" hangingPunct="1"/>
            <a:r>
              <a:rPr lang="en-US" sz="2600" smtClean="0"/>
              <a:t>The pooled estimate of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30000" smtClean="0"/>
              <a:t>2</a:t>
            </a:r>
            <a:r>
              <a:rPr lang="en-US" sz="2600" smtClean="0"/>
              <a:t> is the weighted averages of the two sample variances, </a:t>
            </a:r>
            <a:r>
              <a:rPr lang="en-US" sz="2600" i="1" smtClean="0"/>
              <a:t>s</a:t>
            </a:r>
            <a:r>
              <a:rPr lang="en-US" sz="2600" baseline="-25000" smtClean="0"/>
              <a:t>1</a:t>
            </a:r>
            <a:r>
              <a:rPr lang="en-US" sz="2600" baseline="30000" smtClean="0"/>
              <a:t>2</a:t>
            </a:r>
            <a:r>
              <a:rPr lang="en-US" sz="2600" smtClean="0"/>
              <a:t> and </a:t>
            </a:r>
            <a:r>
              <a:rPr lang="en-US" sz="2600" i="1" smtClean="0"/>
              <a:t>s</a:t>
            </a:r>
            <a:r>
              <a:rPr lang="en-US" sz="2600" baseline="-25000" smtClean="0"/>
              <a:t>2</a:t>
            </a:r>
            <a:r>
              <a:rPr lang="en-US" sz="2600" baseline="30000" smtClean="0"/>
              <a:t>2</a:t>
            </a:r>
            <a:endParaRPr lang="en-US" sz="2600" smtClean="0"/>
          </a:p>
          <a:p>
            <a:pPr eaLnBrk="1" hangingPunct="1"/>
            <a:r>
              <a:rPr lang="en-US" sz="2600" smtClean="0"/>
              <a:t>The pooled estimate of 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baseline="30000" smtClean="0"/>
              <a:t>2</a:t>
            </a:r>
            <a:r>
              <a:rPr lang="en-US" sz="2600" smtClean="0"/>
              <a:t> is denoted by s</a:t>
            </a:r>
            <a:r>
              <a:rPr lang="en-US" sz="2600" baseline="-25000" smtClean="0"/>
              <a:t>p</a:t>
            </a:r>
            <a:r>
              <a:rPr lang="en-US" sz="2600" baseline="30000" smtClean="0"/>
              <a:t>2</a:t>
            </a:r>
            <a:r>
              <a:rPr lang="en-US" sz="2600" smtClean="0"/>
              <a:t> is:</a:t>
            </a:r>
          </a:p>
          <a:p>
            <a:pPr lvl="1" eaLnBrk="1" hangingPunct="1">
              <a:spcAft>
                <a:spcPct val="5000"/>
              </a:spcAft>
            </a:pPr>
            <a:endParaRPr lang="en-US" sz="2600" smtClean="0"/>
          </a:p>
          <a:p>
            <a:pPr lvl="1" eaLnBrk="1" hangingPunct="1">
              <a:spcAft>
                <a:spcPct val="5000"/>
              </a:spcAft>
            </a:pPr>
            <a:endParaRPr lang="en-US" sz="2600" smtClean="0"/>
          </a:p>
          <a:p>
            <a:pPr lvl="1" eaLnBrk="1" hangingPunct="1">
              <a:spcAft>
                <a:spcPct val="5000"/>
              </a:spcAft>
            </a:pPr>
            <a:endParaRPr lang="en-US" sz="2600" smtClean="0"/>
          </a:p>
          <a:p>
            <a:pPr eaLnBrk="1" hangingPunct="1"/>
            <a:r>
              <a:rPr lang="en-US" sz="2600" smtClean="0"/>
              <a:t>The estimate of the population standard deviation of the sampling distribution is:</a:t>
            </a:r>
          </a:p>
        </p:txBody>
      </p:sp>
      <p:sp>
        <p:nvSpPr>
          <p:cNvPr id="47105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BA90F4D2-D9E0-473E-984B-D1C78FEE9C47}" type="slidenum">
              <a:rPr lang="en-US" smtClean="0"/>
              <a:pPr/>
              <a:t>48</a:t>
            </a:fld>
            <a:endParaRPr lang="en-US" smtClean="0"/>
          </a:p>
        </p:txBody>
      </p:sp>
      <p:graphicFrame>
        <p:nvGraphicFramePr>
          <p:cNvPr id="471048" name="Object 8"/>
          <p:cNvGraphicFramePr>
            <a:graphicFrameLocks noChangeAspect="1"/>
          </p:cNvGraphicFramePr>
          <p:nvPr/>
        </p:nvGraphicFramePr>
        <p:xfrm>
          <a:off x="2555875" y="3068638"/>
          <a:ext cx="3856038" cy="1131887"/>
        </p:xfrm>
        <a:graphic>
          <a:graphicData uri="http://schemas.openxmlformats.org/presentationml/2006/ole">
            <p:oleObj spid="_x0000_s471048" name="Equation" r:id="rId3" imgW="1383699" imgH="406224" progId="Equation.3">
              <p:embed/>
            </p:oleObj>
          </a:graphicData>
        </a:graphic>
      </p:graphicFrame>
      <p:graphicFrame>
        <p:nvGraphicFramePr>
          <p:cNvPr id="471049" name="Object 9"/>
          <p:cNvGraphicFramePr>
            <a:graphicFrameLocks noChangeAspect="1"/>
          </p:cNvGraphicFramePr>
          <p:nvPr/>
        </p:nvGraphicFramePr>
        <p:xfrm>
          <a:off x="2627313" y="5229225"/>
          <a:ext cx="3278187" cy="1208088"/>
        </p:xfrm>
        <a:graphic>
          <a:graphicData uri="http://schemas.openxmlformats.org/presentationml/2006/ole">
            <p:oleObj spid="_x0000_s471049" name="Equation" r:id="rId4" imgW="1244600" imgH="457200" progId="Equation.3">
              <p:embed/>
            </p:oleObj>
          </a:graphicData>
        </a:graphic>
      </p:graphicFrame>
      <p:sp>
        <p:nvSpPr>
          <p:cNvPr id="471053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i="1" dirty="0"/>
              <a:t>t</a:t>
            </a:r>
            <a:r>
              <a:rPr lang="en-US" sz="4000" dirty="0"/>
              <a:t>-Based Confidence Interval for the </a:t>
            </a:r>
            <a:r>
              <a:rPr lang="en-US" sz="2200" dirty="0"/>
              <a:t>Difference in Means (</a:t>
            </a:r>
            <a:r>
              <a:rPr lang="en-US" sz="2200" dirty="0">
                <a:cs typeface="Times New Roman" pitchFamily="18" charset="0"/>
              </a:rPr>
              <a:t>Variances</a:t>
            </a:r>
            <a:r>
              <a:rPr lang="en-US" sz="2200" dirty="0"/>
              <a:t> Unknown)</a:t>
            </a:r>
          </a:p>
        </p:txBody>
      </p:sp>
      <p:sp>
        <p:nvSpPr>
          <p:cNvPr id="47207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400" smtClean="0"/>
              <a:t>Select two independent random samples from two normal populations with equal variances</a:t>
            </a:r>
          </a:p>
          <a:p>
            <a:pPr eaLnBrk="1" hangingPunct="1"/>
            <a:r>
              <a:rPr lang="en-US" sz="2400" smtClean="0"/>
              <a:t>Then a 100(1 –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) percent confidence interval for the difference in populations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baseline="-25000" smtClean="0"/>
              <a:t>1</a:t>
            </a:r>
            <a:r>
              <a:rPr lang="en-US" sz="2400" smtClean="0"/>
              <a:t> –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baseline="-25000" smtClean="0"/>
              <a:t>2</a:t>
            </a:r>
            <a:r>
              <a:rPr lang="en-US" sz="2400" smtClean="0"/>
              <a:t> is:</a:t>
            </a:r>
          </a:p>
          <a:p>
            <a:pPr eaLnBrk="1" hangingPunct="1">
              <a:spcAft>
                <a:spcPct val="15000"/>
              </a:spcAft>
            </a:pPr>
            <a:endParaRPr lang="en-US" sz="2400" smtClean="0"/>
          </a:p>
          <a:p>
            <a:pPr eaLnBrk="1" hangingPunct="1">
              <a:spcAft>
                <a:spcPct val="15000"/>
              </a:spcAft>
            </a:pPr>
            <a:endParaRPr lang="en-US" sz="2400" smtClean="0"/>
          </a:p>
          <a:p>
            <a:pPr eaLnBrk="1" hangingPunct="1">
              <a:spcAft>
                <a:spcPct val="15000"/>
              </a:spcAft>
            </a:pPr>
            <a:endParaRPr lang="en-US" sz="2400" smtClean="0"/>
          </a:p>
          <a:p>
            <a:pPr eaLnBrk="1" hangingPunct="1"/>
            <a:r>
              <a:rPr lang="en-US" sz="2400" smtClean="0"/>
              <a:t>where </a:t>
            </a:r>
          </a:p>
          <a:p>
            <a:pPr eaLnBrk="1" hangingPunct="1">
              <a:spcAft>
                <a:spcPct val="20000"/>
              </a:spcAft>
            </a:pPr>
            <a:endParaRPr lang="en-US" sz="2400" smtClean="0"/>
          </a:p>
          <a:p>
            <a:pPr eaLnBrk="1" hangingPunct="1">
              <a:spcAft>
                <a:spcPct val="20000"/>
              </a:spcAft>
            </a:pPr>
            <a:endParaRPr lang="en-US" sz="2400" smtClean="0"/>
          </a:p>
          <a:p>
            <a:pPr eaLnBrk="1" hangingPunct="1"/>
            <a:r>
              <a:rPr lang="en-US" sz="2400" smtClean="0"/>
              <a:t>and </a:t>
            </a:r>
            <a:r>
              <a:rPr lang="en-US" sz="2400" i="1" smtClean="0"/>
              <a:t>t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is based on (</a:t>
            </a:r>
            <a:r>
              <a:rPr lang="en-US" sz="2400" i="1" smtClean="0"/>
              <a:t>n</a:t>
            </a:r>
            <a:r>
              <a:rPr lang="en-US" sz="2400" baseline="-25000" smtClean="0"/>
              <a:t>1</a:t>
            </a:r>
            <a:r>
              <a:rPr lang="en-US" sz="2400" smtClean="0"/>
              <a:t> + </a:t>
            </a:r>
            <a:r>
              <a:rPr lang="en-US" sz="2400" i="1" smtClean="0"/>
              <a:t>n</a:t>
            </a:r>
            <a:r>
              <a:rPr lang="en-US" sz="2400" baseline="-25000" smtClean="0"/>
              <a:t>2</a:t>
            </a:r>
            <a:r>
              <a:rPr lang="en-US" sz="2400" smtClean="0"/>
              <a:t> – 2) degrees of freedom (</a:t>
            </a:r>
            <a:r>
              <a:rPr lang="en-US" sz="2400" i="1" smtClean="0"/>
              <a:t>df</a:t>
            </a:r>
            <a:r>
              <a:rPr lang="en-US" sz="2400" smtClean="0"/>
              <a:t>)</a:t>
            </a:r>
          </a:p>
        </p:txBody>
      </p:sp>
      <p:sp>
        <p:nvSpPr>
          <p:cNvPr id="47207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C2E54569-566C-4774-A263-25A014BE581B}" type="slidenum">
              <a:rPr lang="en-US" smtClean="0"/>
              <a:pPr/>
              <a:t>49</a:t>
            </a:fld>
            <a:endParaRPr lang="en-US" smtClean="0"/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2339975" y="2781300"/>
          <a:ext cx="4308475" cy="1301750"/>
        </p:xfrm>
        <a:graphic>
          <a:graphicData uri="http://schemas.openxmlformats.org/presentationml/2006/ole">
            <p:oleObj spid="_x0000_s472072" name="Equation" r:id="rId3" imgW="1637589" imgH="495085" progId="Equation.3">
              <p:embed/>
            </p:oleObj>
          </a:graphicData>
        </a:graphic>
      </p:graphicFrame>
      <p:graphicFrame>
        <p:nvGraphicFramePr>
          <p:cNvPr id="472073" name="Object 9"/>
          <p:cNvGraphicFramePr>
            <a:graphicFrameLocks noChangeAspect="1"/>
          </p:cNvGraphicFramePr>
          <p:nvPr/>
        </p:nvGraphicFramePr>
        <p:xfrm>
          <a:off x="2771775" y="4437063"/>
          <a:ext cx="3303588" cy="969962"/>
        </p:xfrm>
        <a:graphic>
          <a:graphicData uri="http://schemas.openxmlformats.org/presentationml/2006/ole">
            <p:oleObj spid="_x0000_s472073" name="Equation" r:id="rId4" imgW="1383699" imgH="4062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Generalizing </a:t>
            </a:r>
            <a:r>
              <a:rPr lang="en-US" sz="2400"/>
              <a:t>about confidence intervals</a:t>
            </a:r>
            <a:endParaRPr lang="en-US"/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probability that the confidence interval will contain the population mean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in repeated samples is denoted by</a:t>
            </a:r>
            <a:r>
              <a:rPr lang="en-US" smtClean="0">
                <a:latin typeface="Symbol" pitchFamily="18" charset="2"/>
              </a:rPr>
              <a:t> 1 - a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1 –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is referred to as the </a:t>
            </a:r>
            <a:r>
              <a:rPr lang="en-US" sz="2600" b="1" smtClean="0"/>
              <a:t>confidence coefficient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(1 –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) </a:t>
            </a:r>
            <a:r>
              <a:rPr lang="en-US" sz="2600" smtClean="0">
                <a:sym typeface="Symbol" pitchFamily="18" charset="2"/>
              </a:rPr>
              <a:t></a:t>
            </a:r>
            <a:r>
              <a:rPr lang="en-US" sz="2600" smtClean="0"/>
              <a:t> 100% is called the </a:t>
            </a:r>
            <a:r>
              <a:rPr lang="en-US" sz="2600" b="1" smtClean="0"/>
              <a:t>confidence level</a:t>
            </a:r>
            <a:r>
              <a:rPr lang="en-US" sz="2600" smtClean="0"/>
              <a:t>.  The confidence level is the success rate for the method</a:t>
            </a:r>
            <a:endParaRPr lang="en-US" sz="26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The confidence coefficient within 2 standard deviations is, 1 –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0.9544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A 95% confidence level is most commonly used.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Focus on values such as 90%, 95%, 98%, 99%</a:t>
            </a:r>
          </a:p>
        </p:txBody>
      </p:sp>
      <p:sp>
        <p:nvSpPr>
          <p:cNvPr id="2887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CF108F5C-F755-441A-9F37-C7108AEB895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877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7.12: The Coffee Cup Case</a:t>
            </a:r>
            <a:endParaRPr lang="en-US" dirty="0"/>
          </a:p>
        </p:txBody>
      </p:sp>
      <p:sp>
        <p:nvSpPr>
          <p:cNvPr id="47309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A production supervisor at a coffee cup production plant must determine which of two production processes, Java and Joe, maximizes the hourly yield for coffee cup production </a:t>
            </a:r>
          </a:p>
          <a:p>
            <a:pPr eaLnBrk="1" hangingPunct="1"/>
            <a:r>
              <a:rPr lang="en-US" smtClean="0"/>
              <a:t>In order to compare the mean hourly yields obtained by using the two processes, the supervisor runs the process using each method for five one-hour periods</a:t>
            </a:r>
          </a:p>
        </p:txBody>
      </p:sp>
      <p:sp>
        <p:nvSpPr>
          <p:cNvPr id="4730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49D232F7-D1D2-421E-B9D8-F244DFB2F5B0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Example 7.12: The Coffee Cup Case</a:t>
            </a:r>
            <a:endParaRPr lang="en-US" sz="4000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000099"/>
              </a:buClr>
            </a:pPr>
            <a:r>
              <a:rPr lang="en-US" sz="2200" smtClean="0"/>
              <a:t>The difference in mean hourly yield for coffee cup production (Java production (1) vs. Joe production (2) processes)</a:t>
            </a:r>
          </a:p>
          <a:p>
            <a:pPr eaLnBrk="1" hangingPunct="1"/>
            <a:r>
              <a:rPr lang="en-US" sz="2200" smtClean="0"/>
              <a:t>Given: </a:t>
            </a:r>
            <a:r>
              <a:rPr lang="en-US" sz="2200" i="1" smtClean="0"/>
              <a:t/>
            </a:r>
            <a:br>
              <a:rPr lang="en-US" sz="2200" i="1" smtClean="0"/>
            </a:br>
            <a:endParaRPr lang="en-US" sz="2200" i="1" smtClean="0"/>
          </a:p>
          <a:p>
            <a:pPr eaLnBrk="1" hangingPunct="1"/>
            <a:endParaRPr lang="en-US" sz="2200" smtClean="0"/>
          </a:p>
          <a:p>
            <a:pPr lvl="1" eaLnBrk="1" hangingPunct="1"/>
            <a:r>
              <a:rPr lang="en-US" sz="1400" smtClean="0"/>
              <a:t>Assume that populations of all possible hourly yields for the two processes are both normal with the same variance</a:t>
            </a:r>
          </a:p>
          <a:p>
            <a:pPr eaLnBrk="1" hangingPunct="1"/>
            <a:r>
              <a:rPr lang="en-US" sz="2200" smtClean="0"/>
              <a:t>The pooled estimate of </a:t>
            </a:r>
            <a:r>
              <a:rPr lang="en-US" sz="2200" smtClean="0">
                <a:latin typeface="Symbol" pitchFamily="18" charset="2"/>
              </a:rPr>
              <a:t>s</a:t>
            </a:r>
            <a:r>
              <a:rPr lang="en-US" sz="2200" baseline="30000" smtClean="0"/>
              <a:t>2</a:t>
            </a:r>
            <a:r>
              <a:rPr lang="en-US" sz="2200" smtClean="0"/>
              <a:t> is</a:t>
            </a:r>
          </a:p>
          <a:p>
            <a:pPr eaLnBrk="1" hangingPunct="1">
              <a:spcAft>
                <a:spcPct val="5000"/>
              </a:spcAft>
            </a:pPr>
            <a:endParaRPr lang="en-US" sz="2200" smtClean="0"/>
          </a:p>
          <a:p>
            <a:pPr eaLnBrk="1" hangingPunct="1">
              <a:lnSpc>
                <a:spcPct val="95000"/>
              </a:lnSpc>
            </a:pPr>
            <a:endParaRPr lang="en-US" sz="2200" smtClean="0"/>
          </a:p>
          <a:p>
            <a:pPr eaLnBrk="1" hangingPunct="1">
              <a:lnSpc>
                <a:spcPct val="95000"/>
              </a:lnSpc>
            </a:pPr>
            <a:endParaRPr lang="en-US" sz="2200" smtClean="0"/>
          </a:p>
          <a:p>
            <a:pPr eaLnBrk="1" hangingPunct="1">
              <a:lnSpc>
                <a:spcPct val="95000"/>
              </a:lnSpc>
            </a:pPr>
            <a:r>
              <a:rPr lang="en-US" sz="2200" smtClean="0"/>
              <a:t>Let </a:t>
            </a:r>
            <a:r>
              <a:rPr lang="en-US" sz="2200" smtClean="0">
                <a:latin typeface="Symbol" pitchFamily="18" charset="2"/>
              </a:rPr>
              <a:t>m</a:t>
            </a:r>
            <a:r>
              <a:rPr lang="en-US" sz="2200" baseline="-25000" smtClean="0"/>
              <a:t>1</a:t>
            </a:r>
            <a:r>
              <a:rPr lang="en-US" sz="2200" smtClean="0"/>
              <a:t> be the mean hourly yield for Java and let </a:t>
            </a:r>
            <a:r>
              <a:rPr lang="en-US" sz="2200" smtClean="0">
                <a:latin typeface="Symbol" pitchFamily="18" charset="2"/>
              </a:rPr>
              <a:t>m</a:t>
            </a:r>
            <a:r>
              <a:rPr lang="en-US" sz="2200" baseline="-25000" smtClean="0"/>
              <a:t>2</a:t>
            </a:r>
            <a:r>
              <a:rPr lang="en-US" sz="2200" smtClean="0"/>
              <a:t> be the mean hourly yield for Joe</a:t>
            </a:r>
          </a:p>
        </p:txBody>
      </p:sp>
      <p:sp>
        <p:nvSpPr>
          <p:cNvPr id="44750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1A0EEA1-12E1-4ACD-8EFC-E1C40C18BE3F}" type="slidenum">
              <a:rPr lang="en-US" smtClean="0"/>
              <a:pPr/>
              <a:t>51</a:t>
            </a:fld>
            <a:endParaRPr lang="en-US" smtClean="0"/>
          </a:p>
        </p:txBody>
      </p:sp>
      <p:graphicFrame>
        <p:nvGraphicFramePr>
          <p:cNvPr id="447492" name="Object 8"/>
          <p:cNvGraphicFramePr>
            <a:graphicFrameLocks noChangeAspect="1"/>
          </p:cNvGraphicFramePr>
          <p:nvPr/>
        </p:nvGraphicFramePr>
        <p:xfrm>
          <a:off x="1979613" y="1844675"/>
          <a:ext cx="3927475" cy="863600"/>
        </p:xfrm>
        <a:graphic>
          <a:graphicData uri="http://schemas.openxmlformats.org/presentationml/2006/ole">
            <p:oleObj spid="_x0000_s447496" name="Equation" r:id="rId3" imgW="2197100" imgH="482600" progId="Equation.3">
              <p:embed/>
            </p:oleObj>
          </a:graphicData>
        </a:graphic>
      </p:graphicFrame>
      <p:graphicFrame>
        <p:nvGraphicFramePr>
          <p:cNvPr id="447493" name="Object 9"/>
          <p:cNvGraphicFramePr>
            <a:graphicFrameLocks noChangeAspect="1"/>
          </p:cNvGraphicFramePr>
          <p:nvPr/>
        </p:nvGraphicFramePr>
        <p:xfrm>
          <a:off x="1116013" y="3933825"/>
          <a:ext cx="7050087" cy="890588"/>
        </p:xfrm>
        <a:graphic>
          <a:graphicData uri="http://schemas.openxmlformats.org/presentationml/2006/ole">
            <p:oleObj spid="_x0000_s447497" name="Equation" r:id="rId4" imgW="3619500" imgH="457200" progId="Equation.3">
              <p:embed/>
            </p:oleObj>
          </a:graphicData>
        </a:graphic>
      </p:graphicFrame>
      <p:sp>
        <p:nvSpPr>
          <p:cNvPr id="447501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7.12: The Coffee Cup Case</a:t>
            </a:r>
            <a:endParaRPr lang="en-US" dirty="0"/>
          </a:p>
        </p:txBody>
      </p:sp>
      <p:sp>
        <p:nvSpPr>
          <p:cNvPr id="44851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2000" smtClean="0"/>
              <a:t>Want the 95% confidence interval for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baseline="-25000" smtClean="0"/>
              <a:t>1</a:t>
            </a:r>
            <a:r>
              <a:rPr lang="en-US" sz="2000" smtClean="0"/>
              <a:t> –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baseline="-25000" smtClean="0"/>
              <a:t>2</a:t>
            </a:r>
            <a:r>
              <a:rPr lang="en-US" sz="2000" smtClean="0"/>
              <a:t> (Java – Joe)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i="1" smtClean="0"/>
              <a:t>df</a:t>
            </a:r>
            <a:r>
              <a:rPr lang="en-US" sz="2000" smtClean="0"/>
              <a:t> = (</a:t>
            </a:r>
            <a:r>
              <a:rPr lang="en-US" sz="2000" i="1" smtClean="0"/>
              <a:t>n</a:t>
            </a:r>
            <a:r>
              <a:rPr lang="en-US" sz="2000" baseline="-25000" smtClean="0"/>
              <a:t>1</a:t>
            </a:r>
            <a:r>
              <a:rPr lang="en-US" sz="2000" smtClean="0"/>
              <a:t> + </a:t>
            </a:r>
            <a:r>
              <a:rPr lang="en-US" sz="2000" i="1" smtClean="0"/>
              <a:t>n</a:t>
            </a:r>
            <a:r>
              <a:rPr lang="en-US" sz="2000" baseline="-25000" smtClean="0"/>
              <a:t>2</a:t>
            </a:r>
            <a:r>
              <a:rPr lang="en-US" sz="2000" smtClean="0"/>
              <a:t> – 2) = (5 + 5 – 2) = 8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/>
              <a:t>At 95% confidence, </a:t>
            </a:r>
            <a:r>
              <a:rPr lang="en-US" sz="2000" i="1" smtClean="0"/>
              <a:t>t</a:t>
            </a:r>
            <a:r>
              <a:rPr lang="en-US" sz="2000" baseline="-25000" smtClean="0">
                <a:latin typeface="Symbol" pitchFamily="18" charset="2"/>
              </a:rPr>
              <a:t>a</a:t>
            </a:r>
            <a:r>
              <a:rPr lang="en-US" sz="2000" baseline="-25000" smtClean="0"/>
              <a:t>/2</a:t>
            </a:r>
            <a:r>
              <a:rPr lang="en-US" sz="2000" smtClean="0"/>
              <a:t> = </a:t>
            </a:r>
            <a:r>
              <a:rPr lang="en-US" sz="2000" i="1" smtClean="0"/>
              <a:t>t</a:t>
            </a:r>
            <a:r>
              <a:rPr lang="en-US" sz="2000" baseline="-25000" smtClean="0"/>
              <a:t>0.025</a:t>
            </a:r>
            <a:endParaRPr lang="en-US" sz="2000" smtClean="0"/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sz="2000" smtClean="0"/>
              <a:t>	For 8 degrees of freedom, </a:t>
            </a:r>
            <a:r>
              <a:rPr lang="en-US" sz="2000" i="1" smtClean="0"/>
              <a:t>t</a:t>
            </a:r>
            <a:r>
              <a:rPr lang="en-US" sz="2000" baseline="-25000" smtClean="0"/>
              <a:t>0.025</a:t>
            </a:r>
            <a:r>
              <a:rPr lang="en-US" sz="2000" smtClean="0"/>
              <a:t> = 2.306</a:t>
            </a:r>
          </a:p>
          <a:p>
            <a:pPr eaLnBrk="1" hangingPunct="1">
              <a:lnSpc>
                <a:spcPct val="95000"/>
              </a:lnSpc>
            </a:pPr>
            <a:r>
              <a:rPr lang="en-US" sz="2000" smtClean="0"/>
              <a:t>The 95% confidence interval is </a:t>
            </a:r>
          </a:p>
          <a:p>
            <a:pPr eaLnBrk="1" hangingPunct="1">
              <a:lnSpc>
                <a:spcPct val="95000"/>
              </a:lnSpc>
              <a:spcAft>
                <a:spcPct val="20000"/>
              </a:spcAft>
            </a:pPr>
            <a:endParaRPr lang="en-US" sz="2000" smtClean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</a:pPr>
            <a:endParaRPr lang="en-US" sz="2000" smtClean="0"/>
          </a:p>
          <a:p>
            <a:pPr eaLnBrk="1" hangingPunct="1">
              <a:lnSpc>
                <a:spcPct val="95000"/>
              </a:lnSpc>
              <a:spcAft>
                <a:spcPct val="20000"/>
              </a:spcAft>
              <a:buFontTx/>
              <a:buNone/>
            </a:pPr>
            <a:endParaRPr lang="en-US" sz="2000" smtClean="0"/>
          </a:p>
          <a:p>
            <a:pPr eaLnBrk="1" hangingPunct="1">
              <a:lnSpc>
                <a:spcPct val="95000"/>
              </a:lnSpc>
            </a:pPr>
            <a:endParaRPr lang="en-US" sz="2000" smtClean="0"/>
          </a:p>
          <a:p>
            <a:pPr eaLnBrk="1" hangingPunct="1">
              <a:lnSpc>
                <a:spcPct val="95000"/>
              </a:lnSpc>
            </a:pPr>
            <a:endParaRPr lang="en-US" sz="2000" smtClean="0"/>
          </a:p>
          <a:p>
            <a:pPr lvl="1" eaLnBrk="1" hangingPunct="1">
              <a:lnSpc>
                <a:spcPct val="95000"/>
              </a:lnSpc>
            </a:pPr>
            <a:r>
              <a:rPr lang="en-US" sz="1400" smtClean="0"/>
              <a:t>Notice that our CI is entirely positive.  This suggests that the Java process is better, on average, than the Joe process.  In fact, we can be 95% confident that the mean hourly yield from the Java process is between 30.38 and 91.22 kg higher than that of using the Joe process.</a:t>
            </a:r>
          </a:p>
        </p:txBody>
      </p:sp>
      <p:sp>
        <p:nvSpPr>
          <p:cNvPr id="44852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1225F402-5C02-46F5-97EB-140C8B3C8C18}" type="slidenum">
              <a:rPr lang="en-US" smtClean="0"/>
              <a:pPr/>
              <a:t>52</a:t>
            </a:fld>
            <a:endParaRPr lang="en-US" smtClean="0"/>
          </a:p>
        </p:txBody>
      </p:sp>
      <p:graphicFrame>
        <p:nvGraphicFramePr>
          <p:cNvPr id="448517" name="Object 5"/>
          <p:cNvGraphicFramePr>
            <a:graphicFrameLocks noChangeAspect="1"/>
          </p:cNvGraphicFramePr>
          <p:nvPr/>
        </p:nvGraphicFramePr>
        <p:xfrm>
          <a:off x="1042988" y="2997200"/>
          <a:ext cx="7145337" cy="1295400"/>
        </p:xfrm>
        <a:graphic>
          <a:graphicData uri="http://schemas.openxmlformats.org/presentationml/2006/ole">
            <p:oleObj spid="_x0000_s448517" name="Equation" r:id="rId3" imgW="4343400" imgH="787400" progId="Equation.3">
              <p:embed/>
            </p:oleObj>
          </a:graphicData>
        </a:graphic>
      </p:graphicFrame>
      <p:sp>
        <p:nvSpPr>
          <p:cNvPr id="448521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Comparing Two Population Means by Using Paired Differences</a:t>
            </a:r>
            <a:endParaRPr lang="en-US" dirty="0"/>
          </a:p>
        </p:txBody>
      </p:sp>
      <p:sp>
        <p:nvSpPr>
          <p:cNvPr id="476162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258888"/>
            <a:ext cx="7924800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Before, drew random samples from two different populations</a:t>
            </a:r>
          </a:p>
          <a:p>
            <a:pPr eaLnBrk="1" hangingPunct="1"/>
            <a:r>
              <a:rPr lang="en-US" sz="2600" smtClean="0"/>
              <a:t>Now, have two different processes (or methods)</a:t>
            </a:r>
          </a:p>
          <a:p>
            <a:pPr eaLnBrk="1" hangingPunct="1"/>
            <a:r>
              <a:rPr lang="en-US" sz="2600" smtClean="0"/>
              <a:t>Draw one random sample of units and use those units to obtain the results of each process</a:t>
            </a:r>
          </a:p>
          <a:p>
            <a:pPr lvl="1" eaLnBrk="1" hangingPunct="1"/>
            <a:r>
              <a:rPr lang="en-US" sz="2400" smtClean="0"/>
              <a:t>For instance, use the same individuals for the results from one process vs. the results from the other process</a:t>
            </a:r>
          </a:p>
          <a:p>
            <a:pPr lvl="2" eaLnBrk="1" hangingPunct="1"/>
            <a:r>
              <a:rPr lang="en-US" sz="2200" smtClean="0"/>
              <a:t>E.g., use the same individuals to compare “before” and “after” treatments</a:t>
            </a:r>
          </a:p>
          <a:p>
            <a:pPr lvl="1" eaLnBrk="1" hangingPunct="1"/>
            <a:r>
              <a:rPr lang="en-US" sz="2400" smtClean="0"/>
              <a:t>By using the same individuals, eliminating any differences in the individuals themselves and just comparing the results from the two processes</a:t>
            </a:r>
          </a:p>
        </p:txBody>
      </p:sp>
      <p:sp>
        <p:nvSpPr>
          <p:cNvPr id="47616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643D6D11-7778-4518-B091-0A9CEF497AED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Paired Difference </a:t>
            </a:r>
            <a:r>
              <a:rPr lang="en-US" sz="4000" dirty="0" smtClean="0"/>
              <a:t>Experiments</a:t>
            </a:r>
            <a:endParaRPr lang="en-US" sz="4000" dirty="0"/>
          </a:p>
        </p:txBody>
      </p:sp>
      <p:sp>
        <p:nvSpPr>
          <p:cNvPr id="44954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3000" smtClean="0"/>
              <a:t>Let </a:t>
            </a:r>
            <a:r>
              <a:rPr lang="en-US" sz="3000" smtClean="0">
                <a:latin typeface="Symbol" pitchFamily="18" charset="2"/>
              </a:rPr>
              <a:t>m</a:t>
            </a:r>
            <a:r>
              <a:rPr lang="en-US" sz="3000" baseline="-25000" smtClean="0"/>
              <a:t>d</a:t>
            </a:r>
            <a:r>
              <a:rPr lang="en-US" sz="3000" smtClean="0"/>
              <a:t> be the mean of population of paired differences</a:t>
            </a:r>
          </a:p>
          <a:p>
            <a:pPr lvl="1" eaLnBrk="1" hangingPunct="1"/>
            <a:r>
              <a:rPr lang="en-US" smtClean="0"/>
              <a:t> </a:t>
            </a:r>
            <a:r>
              <a:rPr lang="en-US" sz="2600" noProof="1" smtClean="0">
                <a:latin typeface="Symbol" pitchFamily="18" charset="2"/>
              </a:rPr>
              <a:t>m</a:t>
            </a:r>
            <a:r>
              <a:rPr lang="en-US" sz="2600" baseline="-25000" noProof="1" smtClean="0"/>
              <a:t>d</a:t>
            </a:r>
            <a:r>
              <a:rPr lang="en-US" sz="2600" smtClean="0"/>
              <a:t> =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1</a:t>
            </a:r>
            <a:r>
              <a:rPr lang="en-US" sz="2600" smtClean="0"/>
              <a:t> –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2</a:t>
            </a:r>
            <a:r>
              <a:rPr lang="en-US" sz="2600" smtClean="0"/>
              <a:t> , where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1</a:t>
            </a:r>
            <a:r>
              <a:rPr lang="en-US" sz="2600" smtClean="0"/>
              <a:t> is the mean of population 1 and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/>
              <a:t>2</a:t>
            </a:r>
            <a:r>
              <a:rPr lang="en-US" sz="2600" smtClean="0"/>
              <a:t> is the mean of population 2</a:t>
            </a:r>
          </a:p>
          <a:p>
            <a:pPr eaLnBrk="1" hangingPunct="1"/>
            <a:r>
              <a:rPr lang="en-US" sz="3000" smtClean="0"/>
              <a:t>Let     and </a:t>
            </a:r>
            <a:r>
              <a:rPr lang="en-US" sz="3000" i="1" smtClean="0"/>
              <a:t>s</a:t>
            </a:r>
            <a:r>
              <a:rPr lang="en-US" sz="3000" baseline="-25000" smtClean="0"/>
              <a:t>d</a:t>
            </a:r>
            <a:r>
              <a:rPr lang="en-US" sz="3000" smtClean="0"/>
              <a:t> be the mean and standard deviation of a sample of paired differences that has been randomly selected from the population</a:t>
            </a:r>
          </a:p>
          <a:p>
            <a:pPr lvl="1" eaLnBrk="1" hangingPunct="1"/>
            <a:r>
              <a:rPr lang="en-US" smtClean="0"/>
              <a:t>    </a:t>
            </a:r>
            <a:r>
              <a:rPr lang="en-US" sz="2600" smtClean="0"/>
              <a:t>is the mean of the differences between pairs of values from both samples</a:t>
            </a:r>
          </a:p>
        </p:txBody>
      </p:sp>
      <p:sp>
        <p:nvSpPr>
          <p:cNvPr id="44954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D4566EE2-F4F6-4277-B903-598EFD94362D}" type="slidenum">
              <a:rPr lang="en-US" smtClean="0"/>
              <a:pPr/>
              <a:t>54</a:t>
            </a:fld>
            <a:endParaRPr lang="en-US" smtClean="0"/>
          </a:p>
        </p:txBody>
      </p:sp>
      <p:graphicFrame>
        <p:nvGraphicFramePr>
          <p:cNvPr id="449544" name="Object 8"/>
          <p:cNvGraphicFramePr>
            <a:graphicFrameLocks noChangeAspect="1"/>
          </p:cNvGraphicFramePr>
          <p:nvPr/>
        </p:nvGraphicFramePr>
        <p:xfrm>
          <a:off x="1547813" y="2924175"/>
          <a:ext cx="379412" cy="506413"/>
        </p:xfrm>
        <a:graphic>
          <a:graphicData uri="http://schemas.openxmlformats.org/presentationml/2006/ole">
            <p:oleObj spid="_x0000_s449544" name="Equation" r:id="rId3" imgW="152268" imgH="203024" progId="Equation.3">
              <p:embed/>
            </p:oleObj>
          </a:graphicData>
        </a:graphic>
      </p:graphicFrame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1331913" y="4797425"/>
          <a:ext cx="379412" cy="506413"/>
        </p:xfrm>
        <a:graphic>
          <a:graphicData uri="http://schemas.openxmlformats.org/presentationml/2006/ole">
            <p:oleObj spid="_x0000_s449545" name="Equation" r:id="rId4" imgW="152268" imgH="203024" progId="Equation.3">
              <p:embed/>
            </p:oleObj>
          </a:graphicData>
        </a:graphic>
      </p:graphicFrame>
      <p:sp>
        <p:nvSpPr>
          <p:cNvPr id="449549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136525"/>
            <a:ext cx="7924800" cy="1052736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 i="1" dirty="0"/>
              <a:t>t</a:t>
            </a:r>
            <a:r>
              <a:rPr lang="en-US" sz="4000" dirty="0"/>
              <a:t>-Based Confidence Interval </a:t>
            </a:r>
            <a:r>
              <a:rPr lang="en-US" sz="4000" dirty="0" smtClean="0"/>
              <a:t>for</a:t>
            </a:r>
            <a:br>
              <a:rPr lang="en-US" sz="4000" dirty="0" smtClean="0"/>
            </a:br>
            <a:r>
              <a:rPr lang="en-US" sz="4000" dirty="0" smtClean="0"/>
              <a:t>Paired </a:t>
            </a:r>
            <a:r>
              <a:rPr lang="en-US" sz="4000" dirty="0"/>
              <a:t>Differences in Means</a:t>
            </a:r>
          </a:p>
        </p:txBody>
      </p:sp>
      <p:sp>
        <p:nvSpPr>
          <p:cNvPr id="450570" name="Content Placeholder 7"/>
          <p:cNvSpPr>
            <a:spLocks noGrp="1"/>
          </p:cNvSpPr>
          <p:nvPr>
            <p:ph idx="1"/>
          </p:nvPr>
        </p:nvSpPr>
        <p:spPr>
          <a:xfrm>
            <a:off x="636588" y="140335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sym typeface="Symbol" pitchFamily="18" charset="2"/>
              </a:rPr>
              <a:t>the sampled population of differences is normally distributed with mean </a:t>
            </a:r>
            <a:r>
              <a:rPr lang="en-US" baseline="-25000" smtClean="0">
                <a:sym typeface="Symbol" pitchFamily="18" charset="2"/>
              </a:rPr>
              <a:t>d</a:t>
            </a:r>
            <a:r>
              <a:rPr lang="en-US" smtClean="0">
                <a:sym typeface="Symbol" pitchFamily="18" charset="2"/>
              </a:rPr>
              <a:t>, </a:t>
            </a:r>
            <a:r>
              <a:rPr lang="en-US" smtClean="0"/>
              <a:t>then a (1-</a:t>
            </a:r>
            <a:r>
              <a:rPr lang="el-GR" smtClean="0"/>
              <a:t>α</a:t>
            </a:r>
            <a:r>
              <a:rPr lang="en-US" smtClean="0"/>
              <a:t>)100% confidence interval for </a:t>
            </a:r>
            <a:r>
              <a:rPr lang="el-GR" smtClean="0"/>
              <a:t>μ</a:t>
            </a:r>
            <a:r>
              <a:rPr lang="en-US" baseline="-25000" smtClean="0"/>
              <a:t>d</a:t>
            </a:r>
            <a:r>
              <a:rPr lang="en-US" smtClean="0"/>
              <a:t> = </a:t>
            </a:r>
            <a:r>
              <a:rPr lang="el-GR" smtClean="0"/>
              <a:t>μ</a:t>
            </a:r>
            <a:r>
              <a:rPr lang="en-US" baseline="-25000" smtClean="0"/>
              <a:t>1</a:t>
            </a:r>
            <a:r>
              <a:rPr lang="en-US" smtClean="0"/>
              <a:t> - </a:t>
            </a:r>
            <a:r>
              <a:rPr lang="el-GR" smtClean="0"/>
              <a:t>μ</a:t>
            </a:r>
            <a:r>
              <a:rPr lang="en-US" baseline="-25000" smtClean="0"/>
              <a:t>2</a:t>
            </a:r>
            <a:r>
              <a:rPr lang="en-US" smtClean="0"/>
              <a:t> 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marL="342900" lvl="1" indent="-342900" eaLnBrk="1" hangingPunct="1">
              <a:buClr>
                <a:schemeClr val="accent2"/>
              </a:buClr>
            </a:pPr>
            <a:r>
              <a:rPr lang="en-US" sz="2600" smtClean="0"/>
              <a:t>where for a sample of size </a:t>
            </a:r>
            <a:r>
              <a:rPr lang="en-US" sz="2600" i="1" smtClean="0"/>
              <a:t>n</a:t>
            </a:r>
            <a:r>
              <a:rPr lang="en-US" sz="2600" smtClean="0"/>
              <a:t>, </a:t>
            </a:r>
            <a:r>
              <a:rPr lang="en-US" sz="2600" i="1" smtClean="0"/>
              <a:t>t</a:t>
            </a:r>
            <a:r>
              <a:rPr lang="en-US" sz="2600" baseline="-25000" smtClean="0"/>
              <a:t>a/2</a:t>
            </a:r>
            <a:r>
              <a:rPr lang="en-US" sz="2600" smtClean="0"/>
              <a:t> is based on</a:t>
            </a:r>
            <a:r>
              <a:rPr lang="en-US" sz="2600" smtClean="0">
                <a:sym typeface="Symbol" pitchFamily="18" charset="2"/>
              </a:rPr>
              <a:t> </a:t>
            </a:r>
            <a:r>
              <a:rPr lang="en-US" sz="2600" i="1" smtClean="0">
                <a:sym typeface="Symbol" pitchFamily="18" charset="2"/>
              </a:rPr>
              <a:t>n</a:t>
            </a:r>
            <a:r>
              <a:rPr lang="en-US" sz="2600" smtClean="0">
                <a:sym typeface="Symbol" pitchFamily="18" charset="2"/>
              </a:rPr>
              <a:t> – 1 degrees of freedom</a:t>
            </a:r>
            <a:endParaRPr lang="en-US" sz="2600" smtClean="0"/>
          </a:p>
          <a:p>
            <a:pPr eaLnBrk="1" hangingPunct="1"/>
            <a:endParaRPr lang="en-US" smtClean="0"/>
          </a:p>
        </p:txBody>
      </p:sp>
      <p:sp>
        <p:nvSpPr>
          <p:cNvPr id="4505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24E563BB-7BFA-4C41-8D67-D5032250477B}" type="slidenum">
              <a:rPr lang="en-US" smtClean="0"/>
              <a:pPr/>
              <a:t>55</a:t>
            </a:fld>
            <a:endParaRPr lang="en-US" smtClean="0"/>
          </a:p>
        </p:txBody>
      </p:sp>
      <p:graphicFrame>
        <p:nvGraphicFramePr>
          <p:cNvPr id="450567" name="Object 7"/>
          <p:cNvGraphicFramePr>
            <a:graphicFrameLocks noChangeAspect="1"/>
          </p:cNvGraphicFramePr>
          <p:nvPr/>
        </p:nvGraphicFramePr>
        <p:xfrm>
          <a:off x="4478338" y="2989263"/>
          <a:ext cx="114300" cy="215900"/>
        </p:xfrm>
        <a:graphic>
          <a:graphicData uri="http://schemas.openxmlformats.org/presentationml/2006/ole">
            <p:oleObj spid="_x0000_s450567" name="Equation" r:id="rId4" imgW="114120" imgH="215640" progId="Equation.3">
              <p:embed/>
            </p:oleObj>
          </a:graphicData>
        </a:graphic>
      </p:graphicFrame>
      <p:graphicFrame>
        <p:nvGraphicFramePr>
          <p:cNvPr id="450568" name="Object 8"/>
          <p:cNvGraphicFramePr>
            <a:graphicFrameLocks noChangeAspect="1"/>
          </p:cNvGraphicFramePr>
          <p:nvPr/>
        </p:nvGraphicFramePr>
        <p:xfrm>
          <a:off x="3276600" y="2708275"/>
          <a:ext cx="2268538" cy="1247775"/>
        </p:xfrm>
        <a:graphic>
          <a:graphicData uri="http://schemas.openxmlformats.org/presentationml/2006/ole">
            <p:oleObj spid="_x0000_s450568" name="Equation" r:id="rId5" imgW="761669" imgH="418918" progId="Equation.3">
              <p:embed/>
            </p:oleObj>
          </a:graphicData>
        </a:graphic>
      </p:graphicFrame>
      <p:sp>
        <p:nvSpPr>
          <p:cNvPr id="450572" name="TextBox 9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Example 7.13: The Repair Cost Comparison Case (Paired Differences)</a:t>
            </a:r>
            <a:endParaRPr lang="en-US" sz="3600" dirty="0"/>
          </a:p>
        </p:txBody>
      </p:sp>
      <p:sp>
        <p:nvSpPr>
          <p:cNvPr id="484354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A Sample of 7 Paired Differences of the  Repair Cost Estimates at Garage 1 and Garage 2</a:t>
            </a:r>
          </a:p>
        </p:txBody>
      </p:sp>
      <p:sp>
        <p:nvSpPr>
          <p:cNvPr id="4843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9E03F7E-53BF-47CE-829F-D294F20119E6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484356" name="Picture 6" descr="tabl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59013"/>
            <a:ext cx="7189787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7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 7.13 &amp; 7.14: The Repair Cost Comparison Case (Paired Differences)</a:t>
            </a:r>
            <a:endParaRPr lang="en-US" sz="3600" dirty="0"/>
          </a:p>
        </p:txBody>
      </p:sp>
      <p:sp>
        <p:nvSpPr>
          <p:cNvPr id="45159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Repair costs are given in $100’s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Sample of </a:t>
            </a:r>
            <a:r>
              <a:rPr lang="en-US" sz="2400" i="1" smtClean="0"/>
              <a:t>n</a:t>
            </a:r>
            <a:r>
              <a:rPr lang="en-US" sz="2400" smtClean="0"/>
              <a:t> = 7 damaged cars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Each damaged car is taken to Garage 1 for its estimated repair cost, and then is taken to Garage 2 for its estimated repair cost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Estimated repair costs at Garage 1:  </a:t>
            </a:r>
            <a:r>
              <a:rPr lang="en-US" sz="2400" smtClean="0">
                <a:latin typeface="MS Reference 1"/>
              </a:rPr>
              <a:t>x</a:t>
            </a:r>
            <a:r>
              <a:rPr lang="en-US" sz="2400" baseline="-25000" smtClean="0"/>
              <a:t>1</a:t>
            </a:r>
            <a:r>
              <a:rPr lang="en-US" sz="2400" smtClean="0"/>
              <a:t> = 9.329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Estimated repair costs at Garage 2:  </a:t>
            </a:r>
            <a:r>
              <a:rPr lang="en-US" sz="2400" smtClean="0">
                <a:latin typeface="MS Reference 1"/>
              </a:rPr>
              <a:t>x</a:t>
            </a:r>
            <a:r>
              <a:rPr lang="en-US" sz="2400" baseline="-25000" smtClean="0"/>
              <a:t>2</a:t>
            </a:r>
            <a:r>
              <a:rPr lang="en-US" sz="2400" smtClean="0"/>
              <a:t> = 10.129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We have a sample of </a:t>
            </a:r>
            <a:r>
              <a:rPr lang="en-US" sz="2400" i="1" smtClean="0"/>
              <a:t>n</a:t>
            </a:r>
            <a:r>
              <a:rPr lang="en-US" sz="2400" smtClean="0"/>
              <a:t> = 7 paired differences</a:t>
            </a:r>
            <a:br>
              <a:rPr lang="en-US" sz="2400" smtClean="0"/>
            </a:br>
            <a:r>
              <a:rPr lang="en-US" sz="2400" smtClean="0"/>
              <a:t>and</a:t>
            </a:r>
          </a:p>
        </p:txBody>
      </p:sp>
      <p:sp>
        <p:nvSpPr>
          <p:cNvPr id="45159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F7F0CB97-F6C0-44C4-861F-04E1B2168F80}" type="slidenum">
              <a:rPr lang="en-US" smtClean="0"/>
              <a:pPr/>
              <a:t>57</a:t>
            </a:fld>
            <a:endParaRPr lang="en-US" smtClean="0"/>
          </a:p>
        </p:txBody>
      </p:sp>
      <p:graphicFrame>
        <p:nvGraphicFramePr>
          <p:cNvPr id="451592" name="Object 8"/>
          <p:cNvGraphicFramePr>
            <a:graphicFrameLocks noChangeAspect="1"/>
          </p:cNvGraphicFramePr>
          <p:nvPr/>
        </p:nvGraphicFramePr>
        <p:xfrm>
          <a:off x="1619250" y="4437063"/>
          <a:ext cx="4087813" cy="482600"/>
        </p:xfrm>
        <a:graphic>
          <a:graphicData uri="http://schemas.openxmlformats.org/presentationml/2006/ole">
            <p:oleObj spid="_x0000_s451592" name="Equation" r:id="rId3" imgW="1828800" imgH="215900" progId="Equation.3">
              <p:embed/>
            </p:oleObj>
          </a:graphicData>
        </a:graphic>
      </p:graphicFrame>
      <p:graphicFrame>
        <p:nvGraphicFramePr>
          <p:cNvPr id="451593" name="Object 9"/>
          <p:cNvGraphicFramePr>
            <a:graphicFrameLocks noChangeAspect="1"/>
          </p:cNvGraphicFramePr>
          <p:nvPr/>
        </p:nvGraphicFramePr>
        <p:xfrm>
          <a:off x="1042988" y="5013325"/>
          <a:ext cx="3241675" cy="1011238"/>
        </p:xfrm>
        <a:graphic>
          <a:graphicData uri="http://schemas.openxmlformats.org/presentationml/2006/ole">
            <p:oleObj spid="_x0000_s451593" name="Equation" r:id="rId4" imgW="1625600" imgH="508000" progId="">
              <p:embed/>
            </p:oleObj>
          </a:graphicData>
        </a:graphic>
      </p:graphicFrame>
      <p:sp>
        <p:nvSpPr>
          <p:cNvPr id="451597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/>
              <a:t>Example 7.13 &amp; 7.14</a:t>
            </a:r>
            <a:endParaRPr lang="en-US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With 95% confidence and with </a:t>
            </a:r>
            <a:r>
              <a:rPr lang="en-US" sz="2400" i="1" smtClean="0"/>
              <a:t>n</a:t>
            </a:r>
            <a:r>
              <a:rPr lang="en-US" sz="2400" smtClean="0"/>
              <a:t> – 1 = 7 – 1 = 6 degrees of freedom, we have </a:t>
            </a:r>
            <a:r>
              <a:rPr lang="en-US" sz="2400" i="1" smtClean="0"/>
              <a:t>t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= t</a:t>
            </a:r>
            <a:r>
              <a:rPr lang="en-US" sz="2400" i="1" baseline="-25000" smtClean="0"/>
              <a:t>0.025,6</a:t>
            </a:r>
            <a:r>
              <a:rPr lang="en-US" sz="2400" smtClean="0"/>
              <a:t> = 2.447	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95% confidence interval is </a:t>
            </a:r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endParaRPr lang="en-US" sz="2400" smtClean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endParaRPr lang="en-US" sz="2400" smtClean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endParaRPr lang="en-US" sz="2400" smtClean="0"/>
          </a:p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We can be 95% confident that the mean of all possible paired differences of repair cost estimates at the two garages is between -$126.54 and -$33.46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Here, we notice that this CI is entirely negative.  In this case, it suggests that the repair costs were higher, on average at Garage 2 than they were at Garage 1, anywhere from $33.46 to $126.54 higher, on average, with 95% confidence</a:t>
            </a:r>
          </a:p>
        </p:txBody>
      </p:sp>
      <p:sp>
        <p:nvSpPr>
          <p:cNvPr id="4526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26375E40-C492-4769-AF45-CCCC77D60729}" type="slidenum">
              <a:rPr lang="en-US" smtClean="0"/>
              <a:pPr/>
              <a:t>58</a:t>
            </a:fld>
            <a:endParaRPr lang="en-US" smtClean="0"/>
          </a:p>
        </p:txBody>
      </p:sp>
      <p:graphicFrame>
        <p:nvGraphicFramePr>
          <p:cNvPr id="452611" name="Object 5"/>
          <p:cNvGraphicFramePr>
            <a:graphicFrameLocks noChangeAspect="1"/>
          </p:cNvGraphicFramePr>
          <p:nvPr/>
        </p:nvGraphicFramePr>
        <p:xfrm>
          <a:off x="1116013" y="2060575"/>
          <a:ext cx="4364037" cy="1336675"/>
        </p:xfrm>
        <a:graphic>
          <a:graphicData uri="http://schemas.openxmlformats.org/presentationml/2006/ole">
            <p:oleObj spid="_x0000_s452613" name="Equation" r:id="rId3" imgW="2032000" imgH="622300" progId="Equation.3">
              <p:embed/>
            </p:oleObj>
          </a:graphicData>
        </a:graphic>
      </p:graphicFrame>
      <p:sp>
        <p:nvSpPr>
          <p:cNvPr id="452617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Comparing Two Population Proportions</a:t>
            </a:r>
            <a:br>
              <a:rPr lang="en-US" sz="3600" dirty="0" smtClean="0"/>
            </a:br>
            <a:r>
              <a:rPr lang="en-US" sz="2400" dirty="0" smtClean="0"/>
              <a:t>By Using Large, Independent Samples</a:t>
            </a:r>
            <a:endParaRPr lang="en-US" sz="2400" dirty="0"/>
          </a:p>
        </p:txBody>
      </p:sp>
      <p:sp>
        <p:nvSpPr>
          <p:cNvPr id="48026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900" smtClean="0"/>
              <a:t>Select a random sample of size </a:t>
            </a:r>
            <a:r>
              <a:rPr lang="en-US" sz="2900" i="1" smtClean="0"/>
              <a:t>n</a:t>
            </a:r>
            <a:r>
              <a:rPr lang="en-US" sz="2900" baseline="-25000" smtClean="0"/>
              <a:t>1</a:t>
            </a:r>
            <a:r>
              <a:rPr lang="en-US" sz="2900" smtClean="0"/>
              <a:t> from a population, and let      denote the proportion of units in this sample that fall into the category of interest</a:t>
            </a:r>
          </a:p>
          <a:p>
            <a:pPr eaLnBrk="1" hangingPunct="1"/>
            <a:r>
              <a:rPr lang="en-US" sz="2900" smtClean="0"/>
              <a:t>Select a random sample of size </a:t>
            </a:r>
            <a:r>
              <a:rPr lang="en-US" sz="2900" i="1" smtClean="0"/>
              <a:t>n</a:t>
            </a:r>
            <a:r>
              <a:rPr lang="en-US" sz="2900" baseline="-25000" smtClean="0"/>
              <a:t>2</a:t>
            </a:r>
            <a:r>
              <a:rPr lang="en-US" sz="2900" smtClean="0"/>
              <a:t> from another population, and let      denote the proportion of units in this sample that fall into the same category of interest</a:t>
            </a:r>
          </a:p>
          <a:p>
            <a:pPr eaLnBrk="1" hangingPunct="1"/>
            <a:r>
              <a:rPr lang="en-US" sz="2900" smtClean="0"/>
              <a:t>Suppose that </a:t>
            </a:r>
            <a:r>
              <a:rPr lang="en-US" sz="2900" i="1" smtClean="0"/>
              <a:t>n</a:t>
            </a:r>
            <a:r>
              <a:rPr lang="en-US" sz="2900" baseline="-25000" smtClean="0"/>
              <a:t>1</a:t>
            </a:r>
            <a:r>
              <a:rPr lang="en-US" sz="2900" smtClean="0"/>
              <a:t> and </a:t>
            </a:r>
            <a:r>
              <a:rPr lang="en-US" sz="2900" i="1" smtClean="0"/>
              <a:t>n</a:t>
            </a:r>
            <a:r>
              <a:rPr lang="en-US" sz="2900" baseline="-25000" smtClean="0"/>
              <a:t>2</a:t>
            </a:r>
            <a:r>
              <a:rPr lang="en-US" sz="2900" smtClean="0"/>
              <a:t> are large enough</a:t>
            </a:r>
          </a:p>
          <a:p>
            <a:pPr lvl="1" eaLnBrk="1" hangingPunct="1"/>
            <a:r>
              <a:rPr lang="en-US" sz="2300" i="1" smtClean="0"/>
              <a:t>n</a:t>
            </a:r>
            <a:r>
              <a:rPr lang="en-US" sz="2300" baseline="-25000" smtClean="0"/>
              <a:t>1</a:t>
            </a:r>
            <a:r>
              <a:rPr lang="en-US" sz="2300" smtClean="0"/>
              <a:t> </a:t>
            </a:r>
            <a:r>
              <a:rPr lang="en-US" sz="2300" i="1" smtClean="0"/>
              <a:t>p</a:t>
            </a:r>
            <a:r>
              <a:rPr lang="en-US" sz="2300" baseline="-25000" smtClean="0"/>
              <a:t>1</a:t>
            </a:r>
            <a:r>
              <a:rPr lang="en-US" sz="2300" smtClean="0"/>
              <a:t> </a:t>
            </a:r>
            <a:r>
              <a:rPr lang="en-US" sz="2300" b="1" smtClean="0">
                <a:cs typeface="Times New Roman" pitchFamily="18" charset="0"/>
              </a:rPr>
              <a:t>≥</a:t>
            </a:r>
            <a:r>
              <a:rPr lang="en-US" sz="2300" smtClean="0"/>
              <a:t> 5, </a:t>
            </a:r>
            <a:r>
              <a:rPr lang="en-US" sz="2300" i="1" smtClean="0"/>
              <a:t>n</a:t>
            </a:r>
            <a:r>
              <a:rPr lang="en-US" sz="2300" baseline="-25000" smtClean="0"/>
              <a:t>1 </a:t>
            </a:r>
            <a:r>
              <a:rPr lang="en-US" sz="2300" smtClean="0"/>
              <a:t>(1 - </a:t>
            </a:r>
            <a:r>
              <a:rPr lang="en-US" sz="2300" i="1" smtClean="0"/>
              <a:t>p</a:t>
            </a:r>
            <a:r>
              <a:rPr lang="en-US" sz="2300" baseline="-25000" smtClean="0"/>
              <a:t>1</a:t>
            </a:r>
            <a:r>
              <a:rPr lang="en-US" sz="2300" smtClean="0"/>
              <a:t>) </a:t>
            </a:r>
            <a:r>
              <a:rPr lang="en-US" sz="2300" b="1" smtClean="0">
                <a:cs typeface="Times New Roman" pitchFamily="18" charset="0"/>
              </a:rPr>
              <a:t>≥</a:t>
            </a:r>
            <a:r>
              <a:rPr lang="en-US" sz="2300" smtClean="0"/>
              <a:t> 5, </a:t>
            </a:r>
            <a:r>
              <a:rPr lang="en-US" sz="2300" i="1" smtClean="0"/>
              <a:t>n</a:t>
            </a:r>
            <a:r>
              <a:rPr lang="en-US" sz="2300" baseline="-25000" smtClean="0"/>
              <a:t>2</a:t>
            </a:r>
            <a:r>
              <a:rPr lang="en-US" sz="2300" smtClean="0"/>
              <a:t> </a:t>
            </a:r>
            <a:r>
              <a:rPr lang="en-US" sz="2300" i="1" smtClean="0"/>
              <a:t>p</a:t>
            </a:r>
            <a:r>
              <a:rPr lang="en-US" sz="2300" baseline="-25000" smtClean="0"/>
              <a:t>2</a:t>
            </a:r>
            <a:r>
              <a:rPr lang="en-US" sz="2300" smtClean="0"/>
              <a:t> </a:t>
            </a:r>
            <a:r>
              <a:rPr lang="en-US" sz="2300" b="1" smtClean="0">
                <a:cs typeface="Times New Roman" pitchFamily="18" charset="0"/>
              </a:rPr>
              <a:t>≥</a:t>
            </a:r>
            <a:r>
              <a:rPr lang="en-US" sz="2300" smtClean="0"/>
              <a:t> 5, and </a:t>
            </a:r>
            <a:r>
              <a:rPr lang="en-US" sz="2300" i="1" smtClean="0"/>
              <a:t>n</a:t>
            </a:r>
            <a:r>
              <a:rPr lang="en-US" sz="2300" baseline="-25000" smtClean="0"/>
              <a:t>1 </a:t>
            </a:r>
            <a:r>
              <a:rPr lang="en-US" sz="2300" smtClean="0"/>
              <a:t>(1 – </a:t>
            </a:r>
            <a:r>
              <a:rPr lang="en-US" sz="2300" i="1" smtClean="0"/>
              <a:t>p</a:t>
            </a:r>
            <a:r>
              <a:rPr lang="en-US" sz="2300" baseline="-25000" smtClean="0"/>
              <a:t>2</a:t>
            </a:r>
            <a:r>
              <a:rPr lang="en-US" sz="2300" smtClean="0"/>
              <a:t>) </a:t>
            </a:r>
            <a:r>
              <a:rPr lang="en-US" sz="2300" b="1" smtClean="0">
                <a:cs typeface="Times New Roman" pitchFamily="18" charset="0"/>
              </a:rPr>
              <a:t>≥</a:t>
            </a:r>
            <a:r>
              <a:rPr lang="en-US" sz="2300" smtClean="0"/>
              <a:t> 5</a:t>
            </a:r>
          </a:p>
        </p:txBody>
      </p:sp>
      <p:sp>
        <p:nvSpPr>
          <p:cNvPr id="48026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827C0EE0-133D-4F51-8B39-26951DC8EAE8}" type="slidenum">
              <a:rPr lang="en-US" smtClean="0"/>
              <a:pPr/>
              <a:t>59</a:t>
            </a:fld>
            <a:endParaRPr lang="en-US" smtClean="0"/>
          </a:p>
        </p:txBody>
      </p:sp>
      <p:graphicFrame>
        <p:nvGraphicFramePr>
          <p:cNvPr id="480264" name="Object 8"/>
          <p:cNvGraphicFramePr>
            <a:graphicFrameLocks noChangeAspect="1"/>
          </p:cNvGraphicFramePr>
          <p:nvPr/>
        </p:nvGraphicFramePr>
        <p:xfrm>
          <a:off x="3924300" y="1446213"/>
          <a:ext cx="471488" cy="614362"/>
        </p:xfrm>
        <a:graphic>
          <a:graphicData uri="http://schemas.openxmlformats.org/presentationml/2006/ole">
            <p:oleObj spid="_x0000_s480264" name="Equation" r:id="rId3" imgW="164885" imgH="215619" progId="Equation.3">
              <p:embed/>
            </p:oleObj>
          </a:graphicData>
        </a:graphic>
      </p:graphicFrame>
      <p:graphicFrame>
        <p:nvGraphicFramePr>
          <p:cNvPr id="480265" name="Object 9"/>
          <p:cNvGraphicFramePr>
            <a:graphicFrameLocks noChangeAspect="1"/>
          </p:cNvGraphicFramePr>
          <p:nvPr/>
        </p:nvGraphicFramePr>
        <p:xfrm>
          <a:off x="3995738" y="3357563"/>
          <a:ext cx="431800" cy="565150"/>
        </p:xfrm>
        <a:graphic>
          <a:graphicData uri="http://schemas.openxmlformats.org/presentationml/2006/ole">
            <p:oleObj spid="_x0000_s480265" name="Equation" r:id="rId4" imgW="164885" imgH="215619" progId="Equation.3">
              <p:embed/>
            </p:oleObj>
          </a:graphicData>
        </a:graphic>
      </p:graphicFrame>
      <p:sp>
        <p:nvSpPr>
          <p:cNvPr id="480269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9" name="Rectangle 5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General Confidence Interval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5349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In general, the probability is 1 –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that the population mean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is captured in the interval in repeated samples is:</a:t>
            </a:r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  <a:p>
            <a:pPr lvl="1" eaLnBrk="1" hangingPunct="1"/>
            <a:r>
              <a:rPr lang="en-US" sz="2400" smtClean="0"/>
              <a:t>The normal point 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gives a right hand tail area under the standard normal curve equal to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/2</a:t>
            </a:r>
          </a:p>
          <a:p>
            <a:pPr lvl="1" eaLnBrk="1" hangingPunct="1"/>
            <a:r>
              <a:rPr lang="en-US" sz="2400" smtClean="0"/>
              <a:t>The normal point - 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gives a left hand tail area under the standard normal curve equal to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/2</a:t>
            </a:r>
          </a:p>
          <a:p>
            <a:pPr lvl="1" eaLnBrk="1" hangingPunct="1"/>
            <a:r>
              <a:rPr lang="en-US" sz="2400" smtClean="0"/>
              <a:t>The area under the standard normal curve between -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and 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baseline="-25000" smtClean="0"/>
              <a:t>/2</a:t>
            </a:r>
            <a:r>
              <a:rPr lang="en-US" sz="2400" smtClean="0"/>
              <a:t> is 1 – </a:t>
            </a:r>
            <a:r>
              <a:rPr lang="en-US" sz="2400" smtClean="0">
                <a:latin typeface="Symbol" pitchFamily="18" charset="2"/>
              </a:rPr>
              <a:t>a</a:t>
            </a:r>
            <a:endParaRPr lang="en-US" sz="2400" smtClean="0"/>
          </a:p>
        </p:txBody>
      </p:sp>
      <p:sp>
        <p:nvSpPr>
          <p:cNvPr id="30311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1CFFC1AC-85CF-4CB1-8BC1-4A42ED0E0814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916238" y="2060575"/>
          <a:ext cx="3317875" cy="868363"/>
        </p:xfrm>
        <a:graphic>
          <a:graphicData uri="http://schemas.openxmlformats.org/presentationml/2006/ole">
            <p:oleObj spid="_x0000_s303111" name="Equation" r:id="rId3" imgW="1651000" imgH="431800" progId="Equation.3">
              <p:embed/>
            </p:oleObj>
          </a:graphicData>
        </a:graphic>
      </p:graphicFrame>
      <p:sp>
        <p:nvSpPr>
          <p:cNvPr id="303115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uiExpand="1" build="p"/>
      <p:bldP spid="303107" grpId="1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Comparing Two Population</a:t>
            </a:r>
            <a:br>
              <a:rPr lang="en-US" sz="3600" dirty="0"/>
            </a:br>
            <a:r>
              <a:rPr lang="en-US" sz="2400" dirty="0"/>
              <a:t>Proportions Continued</a:t>
            </a:r>
          </a:p>
        </p:txBody>
      </p:sp>
      <p:sp>
        <p:nvSpPr>
          <p:cNvPr id="45467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Then the population of all possible values </a:t>
            </a:r>
            <a:br>
              <a:rPr lang="en-US" smtClean="0"/>
            </a:br>
            <a:r>
              <a:rPr lang="en-US" smtClean="0"/>
              <a:t>of</a:t>
            </a:r>
          </a:p>
          <a:p>
            <a:pPr lvl="1" eaLnBrk="1" hangingPunct="1"/>
            <a:r>
              <a:rPr lang="en-US" sz="2600" smtClean="0"/>
              <a:t>Has approximately a normal distribution if each of the sample sizes </a:t>
            </a:r>
            <a:r>
              <a:rPr lang="en-US" sz="2600" i="1" smtClean="0"/>
              <a:t>n</a:t>
            </a:r>
            <a:r>
              <a:rPr lang="en-US" sz="2600" baseline="-25000" smtClean="0"/>
              <a:t>1</a:t>
            </a:r>
            <a:r>
              <a:rPr lang="en-US" sz="2600" smtClean="0"/>
              <a:t> and </a:t>
            </a:r>
            <a:r>
              <a:rPr lang="en-US" sz="2600" i="1" smtClean="0"/>
              <a:t>n</a:t>
            </a:r>
            <a:r>
              <a:rPr lang="en-US" sz="2600" baseline="-25000" smtClean="0"/>
              <a:t>2</a:t>
            </a:r>
            <a:r>
              <a:rPr lang="en-US" sz="2600" smtClean="0"/>
              <a:t> is large</a:t>
            </a:r>
          </a:p>
          <a:p>
            <a:pPr lvl="2" eaLnBrk="1" hangingPunct="1">
              <a:spcBef>
                <a:spcPct val="35000"/>
              </a:spcBef>
              <a:spcAft>
                <a:spcPct val="35000"/>
              </a:spcAft>
            </a:pPr>
            <a:r>
              <a:rPr lang="en-US" smtClean="0"/>
              <a:t>Here, </a:t>
            </a:r>
            <a:r>
              <a:rPr lang="en-US" i="1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 and </a:t>
            </a:r>
            <a:r>
              <a:rPr lang="en-US" i="1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are large enough if </a:t>
            </a:r>
            <a:r>
              <a:rPr lang="en-US" i="1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i="1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  <a:r>
              <a:rPr lang="en-US" b="1" smtClean="0">
                <a:cs typeface="Times New Roman" pitchFamily="18" charset="0"/>
              </a:rPr>
              <a:t>≥</a:t>
            </a:r>
            <a:r>
              <a:rPr lang="en-US" smtClean="0"/>
              <a:t> 5, </a:t>
            </a:r>
            <a:r>
              <a:rPr lang="en-US" i="1" smtClean="0"/>
              <a:t>n</a:t>
            </a:r>
            <a:r>
              <a:rPr lang="en-US" baseline="-25000" smtClean="0"/>
              <a:t>1 </a:t>
            </a:r>
            <a:r>
              <a:rPr lang="en-US" smtClean="0"/>
              <a:t>(1 - </a:t>
            </a:r>
            <a:r>
              <a:rPr lang="en-US" i="1" smtClean="0"/>
              <a:t>p</a:t>
            </a:r>
            <a:r>
              <a:rPr lang="en-US" baseline="-25000" smtClean="0"/>
              <a:t>1</a:t>
            </a:r>
            <a:r>
              <a:rPr lang="en-US" smtClean="0"/>
              <a:t>) </a:t>
            </a:r>
            <a:r>
              <a:rPr lang="en-US" b="1" smtClean="0">
                <a:cs typeface="Times New Roman" pitchFamily="18" charset="0"/>
              </a:rPr>
              <a:t>≥</a:t>
            </a:r>
            <a:r>
              <a:rPr lang="en-US" smtClean="0"/>
              <a:t> 5, </a:t>
            </a:r>
            <a:r>
              <a:rPr lang="en-US" i="1" smtClean="0"/>
              <a:t>n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i="1" smtClean="0"/>
              <a:t>p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b="1" smtClean="0">
                <a:cs typeface="Times New Roman" pitchFamily="18" charset="0"/>
              </a:rPr>
              <a:t>≥</a:t>
            </a:r>
            <a:r>
              <a:rPr lang="en-US" smtClean="0"/>
              <a:t> 5, and </a:t>
            </a:r>
            <a:r>
              <a:rPr lang="en-US" i="1" smtClean="0"/>
              <a:t>n</a:t>
            </a:r>
            <a:r>
              <a:rPr lang="en-US" baseline="-25000" smtClean="0"/>
              <a:t>1 </a:t>
            </a:r>
            <a:r>
              <a:rPr lang="en-US" smtClean="0"/>
              <a:t>(1 – </a:t>
            </a:r>
            <a:r>
              <a:rPr lang="en-US" i="1" smtClean="0"/>
              <a:t>p</a:t>
            </a:r>
            <a:r>
              <a:rPr lang="en-US" baseline="-25000" smtClean="0"/>
              <a:t>2</a:t>
            </a:r>
            <a:r>
              <a:rPr lang="en-US" smtClean="0"/>
              <a:t>) </a:t>
            </a:r>
            <a:r>
              <a:rPr lang="en-US" b="1" smtClean="0">
                <a:cs typeface="Times New Roman" pitchFamily="18" charset="0"/>
              </a:rPr>
              <a:t>≥</a:t>
            </a:r>
            <a:r>
              <a:rPr lang="en-US" smtClean="0"/>
              <a:t> 5</a:t>
            </a:r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mtClean="0"/>
              <a:t>Has mean </a:t>
            </a:r>
            <a:endParaRPr lang="en-US" sz="2600" smtClean="0"/>
          </a:p>
          <a:p>
            <a:pPr lvl="1"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mtClean="0"/>
              <a:t>Has standard deviation</a:t>
            </a:r>
          </a:p>
        </p:txBody>
      </p:sp>
      <p:sp>
        <p:nvSpPr>
          <p:cNvPr id="45467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96929D33-50DE-4413-9C80-52B05915FD8A}" type="slidenum">
              <a:rPr lang="en-US" smtClean="0"/>
              <a:pPr/>
              <a:t>60</a:t>
            </a:fld>
            <a:endParaRPr lang="en-US" smtClean="0"/>
          </a:p>
        </p:txBody>
      </p:sp>
      <p:graphicFrame>
        <p:nvGraphicFramePr>
          <p:cNvPr id="454667" name="Object 11"/>
          <p:cNvGraphicFramePr>
            <a:graphicFrameLocks noChangeAspect="1"/>
          </p:cNvGraphicFramePr>
          <p:nvPr/>
        </p:nvGraphicFramePr>
        <p:xfrm>
          <a:off x="1476375" y="1484313"/>
          <a:ext cx="1265238" cy="576262"/>
        </p:xfrm>
        <a:graphic>
          <a:graphicData uri="http://schemas.openxmlformats.org/presentationml/2006/ole">
            <p:oleObj spid="_x0000_s454667" name="Equation" r:id="rId3" imgW="419100" imgH="190500" progId="Equation.3">
              <p:embed/>
            </p:oleObj>
          </a:graphicData>
        </a:graphic>
      </p:graphicFrame>
      <p:graphicFrame>
        <p:nvGraphicFramePr>
          <p:cNvPr id="454668" name="Object 12"/>
          <p:cNvGraphicFramePr>
            <a:graphicFrameLocks noChangeAspect="1"/>
          </p:cNvGraphicFramePr>
          <p:nvPr/>
        </p:nvGraphicFramePr>
        <p:xfrm>
          <a:off x="2555875" y="3716338"/>
          <a:ext cx="2303463" cy="560387"/>
        </p:xfrm>
        <a:graphic>
          <a:graphicData uri="http://schemas.openxmlformats.org/presentationml/2006/ole">
            <p:oleObj spid="_x0000_s454668" name="Equation" r:id="rId4" imgW="888614" imgH="215806" progId="Equation.3">
              <p:embed/>
            </p:oleObj>
          </a:graphicData>
        </a:graphic>
      </p:graphicFrame>
      <p:graphicFrame>
        <p:nvGraphicFramePr>
          <p:cNvPr id="454669" name="Object 13"/>
          <p:cNvGraphicFramePr>
            <a:graphicFrameLocks noChangeAspect="1"/>
          </p:cNvGraphicFramePr>
          <p:nvPr/>
        </p:nvGraphicFramePr>
        <p:xfrm>
          <a:off x="3995738" y="4437063"/>
          <a:ext cx="4306887" cy="1008062"/>
        </p:xfrm>
        <a:graphic>
          <a:graphicData uri="http://schemas.openxmlformats.org/presentationml/2006/ole">
            <p:oleObj spid="_x0000_s454669" name="Equation" r:id="rId5" imgW="1790700" imgH="419100" progId="Equation.3">
              <p:embed/>
            </p:oleObj>
          </a:graphicData>
        </a:graphic>
      </p:graphicFrame>
      <p:sp>
        <p:nvSpPr>
          <p:cNvPr id="454673" name="TextBox 12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Confidence Interval for the Difference</a:t>
            </a:r>
            <a:br>
              <a:rPr lang="en-US" sz="4000" dirty="0"/>
            </a:br>
            <a:r>
              <a:rPr lang="en-US" sz="4000" dirty="0"/>
              <a:t>of Two Population Proportions</a:t>
            </a:r>
          </a:p>
        </p:txBody>
      </p:sp>
      <p:sp>
        <p:nvSpPr>
          <p:cNvPr id="45569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900" smtClean="0"/>
              <a:t>If the random samples are independent of each other,  then the following a 100(1 – </a:t>
            </a:r>
            <a:r>
              <a:rPr lang="en-US" sz="2900" smtClean="0">
                <a:latin typeface="Symbol" pitchFamily="18" charset="2"/>
              </a:rPr>
              <a:t>a</a:t>
            </a:r>
            <a:r>
              <a:rPr lang="en-US" sz="2900" smtClean="0"/>
              <a:t>) percent confidence interval for</a:t>
            </a:r>
          </a:p>
        </p:txBody>
      </p:sp>
      <p:sp>
        <p:nvSpPr>
          <p:cNvPr id="45569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7D650EEC-A2B3-4260-8E46-25FD8D2C78C6}" type="slidenum">
              <a:rPr lang="en-US" smtClean="0"/>
              <a:pPr/>
              <a:t>61</a:t>
            </a:fld>
            <a:endParaRPr lang="en-US" smtClean="0"/>
          </a:p>
        </p:txBody>
      </p:sp>
      <p:graphicFrame>
        <p:nvGraphicFramePr>
          <p:cNvPr id="455688" name="Object 8"/>
          <p:cNvGraphicFramePr>
            <a:graphicFrameLocks noChangeAspect="1"/>
          </p:cNvGraphicFramePr>
          <p:nvPr/>
        </p:nvGraphicFramePr>
        <p:xfrm>
          <a:off x="4572000" y="1989138"/>
          <a:ext cx="1268413" cy="576262"/>
        </p:xfrm>
        <a:graphic>
          <a:graphicData uri="http://schemas.openxmlformats.org/presentationml/2006/ole">
            <p:oleObj spid="_x0000_s455688" name="Equation" r:id="rId3" imgW="419100" imgH="190500" progId="Equation.3">
              <p:embed/>
            </p:oleObj>
          </a:graphicData>
        </a:graphic>
      </p:graphicFrame>
      <p:graphicFrame>
        <p:nvGraphicFramePr>
          <p:cNvPr id="455689" name="Object 9"/>
          <p:cNvGraphicFramePr>
            <a:graphicFrameLocks noChangeAspect="1"/>
          </p:cNvGraphicFramePr>
          <p:nvPr/>
        </p:nvGraphicFramePr>
        <p:xfrm>
          <a:off x="1908175" y="3068638"/>
          <a:ext cx="5116513" cy="1035050"/>
        </p:xfrm>
        <a:graphic>
          <a:graphicData uri="http://schemas.openxmlformats.org/presentationml/2006/ole">
            <p:oleObj spid="_x0000_s455689" name="Equation" r:id="rId4" imgW="2197100" imgH="444500" progId="Equation.3">
              <p:embed/>
            </p:oleObj>
          </a:graphicData>
        </a:graphic>
      </p:graphicFrame>
      <p:sp>
        <p:nvSpPr>
          <p:cNvPr id="455693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 7.15 &amp; 7.16: The Advertising Media Case </a:t>
            </a:r>
            <a:r>
              <a:rPr lang="en-US" sz="2400" b="1" dirty="0" smtClean="0"/>
              <a:t>(Difference </a:t>
            </a:r>
            <a:r>
              <a:rPr lang="en-US" sz="2400" dirty="0" smtClean="0"/>
              <a:t>of Proportions—Large Samples)</a:t>
            </a:r>
            <a:endParaRPr lang="en-US" sz="2400" dirty="0"/>
          </a:p>
        </p:txBody>
      </p:sp>
      <p:sp>
        <p:nvSpPr>
          <p:cNvPr id="456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5950" y="1217613"/>
            <a:ext cx="3886200" cy="5181600"/>
          </a:xfrm>
        </p:spPr>
        <p:txBody>
          <a:bodyPr/>
          <a:lstStyle/>
          <a:p>
            <a:pPr eaLnBrk="1" hangingPunct="1"/>
            <a:r>
              <a:rPr lang="en-US" sz="2800" smtClean="0"/>
              <a:t>631 of 1000 randomly selected customers in Toronto were aware of a new product</a:t>
            </a:r>
          </a:p>
          <a:p>
            <a:pPr eaLnBrk="1" hangingPunct="1"/>
            <a:r>
              <a:rPr lang="en-US" sz="2800" smtClean="0"/>
              <a:t>798 of 1000 randomly selected customers in Vancouver were aware of a new product</a:t>
            </a:r>
          </a:p>
          <a:p>
            <a:pPr eaLnBrk="1" hangingPunct="1"/>
            <a:r>
              <a:rPr lang="en-US" sz="2800" smtClean="0"/>
              <a:t>a point estimate of </a:t>
            </a:r>
          </a:p>
          <a:p>
            <a:pPr eaLnBrk="1" hangingPunct="1">
              <a:buFontTx/>
              <a:buNone/>
            </a:pPr>
            <a:r>
              <a:rPr lang="en-US" sz="2800" i="1" smtClean="0"/>
              <a:t>	p</a:t>
            </a:r>
            <a:r>
              <a:rPr lang="en-US" sz="2800" i="1" baseline="-25000" smtClean="0"/>
              <a:t>1</a:t>
            </a:r>
            <a:r>
              <a:rPr lang="en-US" sz="2800" i="1" smtClean="0"/>
              <a:t> - p</a:t>
            </a:r>
            <a:r>
              <a:rPr lang="en-US" sz="2800" i="1" baseline="-25000" smtClean="0"/>
              <a:t>2</a:t>
            </a:r>
            <a:r>
              <a:rPr lang="en-US" sz="2800" i="1" smtClean="0"/>
              <a:t> is </a:t>
            </a:r>
            <a:endParaRPr lang="en-US" sz="2800" smtClean="0"/>
          </a:p>
        </p:txBody>
      </p:sp>
      <p:sp>
        <p:nvSpPr>
          <p:cNvPr id="45671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DD174926-A3D6-4CE2-A77A-558872D2BEB4}" type="slidenum">
              <a:rPr lang="en-US" smtClean="0"/>
              <a:pPr/>
              <a:t>62</a:t>
            </a:fld>
            <a:endParaRPr lang="en-US" smtClean="0"/>
          </a:p>
        </p:txBody>
      </p:sp>
      <p:graphicFrame>
        <p:nvGraphicFramePr>
          <p:cNvPr id="456711" name="Object 7"/>
          <p:cNvGraphicFramePr>
            <a:graphicFrameLocks noChangeAspect="1"/>
          </p:cNvGraphicFramePr>
          <p:nvPr/>
        </p:nvGraphicFramePr>
        <p:xfrm>
          <a:off x="5435600" y="2133600"/>
          <a:ext cx="2538413" cy="1727200"/>
        </p:xfrm>
        <a:graphic>
          <a:graphicData uri="http://schemas.openxmlformats.org/presentationml/2006/ole">
            <p:oleObj spid="_x0000_s456711" name="Equation" r:id="rId3" imgW="1193800" imgH="812800" progId="Equation.3">
              <p:embed/>
            </p:oleObj>
          </a:graphicData>
        </a:graphic>
      </p:graphicFrame>
      <p:graphicFrame>
        <p:nvGraphicFramePr>
          <p:cNvPr id="456712" name="Object 8"/>
          <p:cNvGraphicFramePr>
            <a:graphicFrameLocks noChangeAspect="1"/>
          </p:cNvGraphicFramePr>
          <p:nvPr/>
        </p:nvGraphicFramePr>
        <p:xfrm>
          <a:off x="2339975" y="5373688"/>
          <a:ext cx="4625975" cy="503237"/>
        </p:xfrm>
        <a:graphic>
          <a:graphicData uri="http://schemas.openxmlformats.org/presentationml/2006/ole">
            <p:oleObj spid="_x0000_s456712" name="Equation" r:id="rId4" imgW="1981200" imgH="215900" progId="Equation.3">
              <p:embed/>
            </p:oleObj>
          </a:graphicData>
        </a:graphic>
      </p:graphicFrame>
      <p:sp>
        <p:nvSpPr>
          <p:cNvPr id="456716" name="TextBox 11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 7.15 &amp; 7.16: The Advertising Media Case </a:t>
            </a:r>
            <a:r>
              <a:rPr lang="en-US" sz="2400" b="1" dirty="0" smtClean="0"/>
              <a:t>(Difference </a:t>
            </a:r>
            <a:r>
              <a:rPr lang="en-US" sz="2400" dirty="0" smtClean="0"/>
              <a:t>of Proportions—Large Samples)</a:t>
            </a:r>
            <a:endParaRPr lang="en-US" sz="2400" dirty="0"/>
          </a:p>
        </p:txBody>
      </p:sp>
      <p:sp>
        <p:nvSpPr>
          <p:cNvPr id="45773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n</a:t>
            </a:r>
            <a:r>
              <a:rPr lang="en-US" baseline="-25000" smtClean="0"/>
              <a:t>1</a:t>
            </a:r>
            <a:r>
              <a:rPr lang="en-US" smtClean="0"/>
              <a:t> and n</a:t>
            </a:r>
            <a:r>
              <a:rPr lang="en-US" baseline="-25000" smtClean="0"/>
              <a:t>2</a:t>
            </a:r>
            <a:r>
              <a:rPr lang="en-US" smtClean="0"/>
              <a:t> can be considered large since:</a:t>
            </a:r>
          </a:p>
        </p:txBody>
      </p:sp>
      <p:sp>
        <p:nvSpPr>
          <p:cNvPr id="4577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B2087C2E-6B39-4012-85B3-1F0811590C79}" type="slidenum">
              <a:rPr lang="en-US" smtClean="0"/>
              <a:pPr/>
              <a:t>63</a:t>
            </a:fld>
            <a:endParaRPr lang="en-US" smtClean="0"/>
          </a:p>
        </p:txBody>
      </p:sp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1042988" y="1628775"/>
          <a:ext cx="5181600" cy="3959225"/>
        </p:xfrm>
        <a:graphic>
          <a:graphicData uri="http://schemas.openxmlformats.org/presentationml/2006/ole">
            <p:oleObj spid="_x0000_s457733" name="Equation" r:id="rId3" imgW="2260600" imgH="1727200" progId="Equation.3">
              <p:embed/>
            </p:oleObj>
          </a:graphicData>
        </a:graphic>
      </p:graphicFrame>
      <p:sp>
        <p:nvSpPr>
          <p:cNvPr id="457737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 7.15 &amp; 7.16: The Advertising Media Case </a:t>
            </a:r>
            <a:r>
              <a:rPr lang="en-US" sz="2400" b="1" dirty="0" smtClean="0"/>
              <a:t>(Difference </a:t>
            </a:r>
            <a:r>
              <a:rPr lang="en-US" sz="2400" dirty="0" smtClean="0"/>
              <a:t>of Proportions—Large Samples)</a:t>
            </a:r>
            <a:endParaRPr lang="en-US" sz="2400" dirty="0"/>
          </a:p>
        </p:txBody>
      </p:sp>
      <p:sp>
        <p:nvSpPr>
          <p:cNvPr id="4587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8001000" cy="981075"/>
          </a:xfrm>
        </p:spPr>
        <p:txBody>
          <a:bodyPr/>
          <a:lstStyle/>
          <a:p>
            <a:pPr eaLnBrk="1" hangingPunct="1"/>
            <a:r>
              <a:rPr lang="en-US" sz="2800" smtClean="0"/>
              <a:t>A 95% confidence interval estimate for p</a:t>
            </a:r>
            <a:r>
              <a:rPr lang="en-US" sz="2800" baseline="-25000" smtClean="0"/>
              <a:t>1</a:t>
            </a:r>
            <a:r>
              <a:rPr lang="en-US" sz="2800" smtClean="0"/>
              <a:t> – p</a:t>
            </a:r>
            <a:r>
              <a:rPr lang="en-US" sz="2800" baseline="-25000" smtClean="0"/>
              <a:t>2</a:t>
            </a:r>
            <a:r>
              <a:rPr lang="en-US" sz="2800" smtClean="0"/>
              <a:t> is:</a:t>
            </a:r>
          </a:p>
        </p:txBody>
      </p:sp>
      <p:graphicFrame>
        <p:nvGraphicFramePr>
          <p:cNvPr id="45875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60475" y="2492375"/>
          <a:ext cx="7126288" cy="3448050"/>
        </p:xfrm>
        <a:graphic>
          <a:graphicData uri="http://schemas.openxmlformats.org/presentationml/2006/ole">
            <p:oleObj spid="_x0000_s458756" name="Equation" r:id="rId3" imgW="3937000" imgH="1905000" progId="Equation.3">
              <p:embed/>
            </p:oleObj>
          </a:graphicData>
        </a:graphic>
      </p:graphicFrame>
      <p:sp>
        <p:nvSpPr>
          <p:cNvPr id="4587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D047A520-2EC8-4D10-B152-013D96D348E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5876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/>
              <a:t>Example 7.15 &amp; 7.16: The Advertising Media Case </a:t>
            </a:r>
            <a:r>
              <a:rPr lang="en-US" sz="2400" b="1" dirty="0" smtClean="0"/>
              <a:t>(Difference </a:t>
            </a:r>
            <a:r>
              <a:rPr lang="en-US" sz="2400" dirty="0" smtClean="0"/>
              <a:t>of Proportions—Large Samples)</a:t>
            </a:r>
            <a:endParaRPr lang="en-US" sz="2400" dirty="0"/>
          </a:p>
        </p:txBody>
      </p:sp>
      <p:sp>
        <p:nvSpPr>
          <p:cNvPr id="48640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57825"/>
          </a:xfrm>
        </p:spPr>
        <p:txBody>
          <a:bodyPr/>
          <a:lstStyle/>
          <a:p>
            <a:pPr eaLnBrk="1" hangingPunct="1"/>
            <a:r>
              <a:rPr lang="en-US" smtClean="0"/>
              <a:t>A 95% confidence interval estimate for p</a:t>
            </a:r>
            <a:r>
              <a:rPr lang="en-US" baseline="-25000" smtClean="0"/>
              <a:t>1</a:t>
            </a:r>
            <a:r>
              <a:rPr lang="en-US" smtClean="0"/>
              <a:t> – p</a:t>
            </a:r>
            <a:r>
              <a:rPr lang="en-US" baseline="-25000" smtClean="0"/>
              <a:t>2</a:t>
            </a:r>
            <a:r>
              <a:rPr lang="en-US" smtClean="0"/>
              <a:t> is: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This interval says we are 95 percent confident that </a:t>
            </a:r>
            <a:r>
              <a:rPr lang="en-US" i="1" smtClean="0"/>
              <a:t>p</a:t>
            </a:r>
            <a:r>
              <a:rPr lang="en-US" i="1" baseline="-25000" smtClean="0"/>
              <a:t>1</a:t>
            </a:r>
            <a:r>
              <a:rPr lang="en-US" i="1" smtClean="0"/>
              <a:t>, the proportion of all consumers in </a:t>
            </a:r>
            <a:r>
              <a:rPr lang="en-US" smtClean="0"/>
              <a:t>the Toronto area who are aware of the product, is between 0.2059 and 0.1281 less than </a:t>
            </a:r>
            <a:r>
              <a:rPr lang="en-US" i="1" smtClean="0"/>
              <a:t>p</a:t>
            </a:r>
            <a:r>
              <a:rPr lang="en-US" i="1" baseline="-25000" smtClean="0"/>
              <a:t>2</a:t>
            </a:r>
            <a:r>
              <a:rPr lang="en-US" i="1" smtClean="0"/>
              <a:t>, the </a:t>
            </a:r>
            <a:r>
              <a:rPr lang="en-US" smtClean="0"/>
              <a:t>proportion of all consumers in the Vancouver area who are aware of the product</a:t>
            </a:r>
          </a:p>
        </p:txBody>
      </p:sp>
      <p:sp>
        <p:nvSpPr>
          <p:cNvPr id="4864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6BA6AF58-DA8B-47F7-A06C-9B938663DBDF}" type="slidenum">
              <a:rPr lang="en-US" smtClean="0"/>
              <a:pPr/>
              <a:t>65</a:t>
            </a:fld>
            <a:endParaRPr lang="en-US" smtClean="0"/>
          </a:p>
        </p:txBody>
      </p:sp>
      <p:graphicFrame>
        <p:nvGraphicFramePr>
          <p:cNvPr id="486405" name="Object 5"/>
          <p:cNvGraphicFramePr>
            <a:graphicFrameLocks noChangeAspect="1"/>
          </p:cNvGraphicFramePr>
          <p:nvPr/>
        </p:nvGraphicFramePr>
        <p:xfrm>
          <a:off x="1042988" y="1628775"/>
          <a:ext cx="6102350" cy="2952750"/>
        </p:xfrm>
        <a:graphic>
          <a:graphicData uri="http://schemas.openxmlformats.org/presentationml/2006/ole">
            <p:oleObj spid="_x0000_s486405" name="Equation" r:id="rId3" imgW="3937000" imgH="1905000" progId="Equation.3">
              <p:embed/>
            </p:oleObj>
          </a:graphicData>
        </a:graphic>
      </p:graphicFrame>
      <p:sp>
        <p:nvSpPr>
          <p:cNvPr id="486409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Summary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Confidence intervals can be computed for means, proportions and totals for infinite and finite populations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smtClean="0">
                <a:cs typeface="Arial" charset="0"/>
              </a:rPr>
              <a:t> is known a confidence interval can be found using the normal distribution (z table), if not then we can use the point estimate s and the student t table as long as the underlying population is known to be normal or that the sample is large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Sampling sizes can be computed to estimate a population proportion with a prescribed confidence level and a prescribed margin of error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cs typeface="Arial" charset="0"/>
              </a:rPr>
              <a:t>Confidence intervals for parameters that are not much larger than the sample size are also possible to compute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Populations may be independent or dependent (paired difference experiments)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sz="24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915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48796294-680C-492C-B4F7-AC540130120E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marL="695325" indent="-695325" eaLnBrk="1" hangingPunct="1">
              <a:defRPr/>
            </a:pPr>
            <a:r>
              <a:rPr lang="en-US" sz="3600"/>
              <a:t>Summary: Selecting an Appropriate</a:t>
            </a:r>
            <a:br>
              <a:rPr lang="en-US" sz="3600"/>
            </a:br>
            <a:r>
              <a:rPr lang="en-US" sz="2400"/>
              <a:t>Confidence Interval for a Population Mean</a:t>
            </a:r>
          </a:p>
        </p:txBody>
      </p:sp>
      <p:pic>
        <p:nvPicPr>
          <p:cNvPr id="49254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0613" y="1066800"/>
            <a:ext cx="7016750" cy="5410200"/>
          </a:xfrm>
        </p:spPr>
      </p:pic>
      <p:sp>
        <p:nvSpPr>
          <p:cNvPr id="4925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5DAA64D-1D78-44E3-812D-1EC2589E9E2E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Sampling Distribution </a:t>
            </a:r>
            <a:r>
              <a:rPr lang="en-US" sz="3800" dirty="0" smtClean="0"/>
              <a:t>of </a:t>
            </a:r>
            <a:r>
              <a:rPr lang="en-US" sz="3800" dirty="0"/>
              <a:t>All</a:t>
            </a:r>
            <a:br>
              <a:rPr lang="en-US" sz="3800" dirty="0"/>
            </a:br>
            <a:r>
              <a:rPr lang="en-US" sz="3800" dirty="0"/>
              <a:t>Possible Sample Means</a:t>
            </a:r>
          </a:p>
        </p:txBody>
      </p:sp>
      <p:sp>
        <p:nvSpPr>
          <p:cNvPr id="306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456E2099-8E76-407D-8BF3-93A122373F7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6186" name="Rectangle 2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aphicFrame>
        <p:nvGraphicFramePr>
          <p:cNvPr id="306183" name="Object 7"/>
          <p:cNvGraphicFramePr>
            <a:graphicFrameLocks noChangeAspect="1"/>
          </p:cNvGraphicFramePr>
          <p:nvPr/>
        </p:nvGraphicFramePr>
        <p:xfrm>
          <a:off x="4843463" y="3325813"/>
          <a:ext cx="114300" cy="215900"/>
        </p:xfrm>
        <a:graphic>
          <a:graphicData uri="http://schemas.openxmlformats.org/presentationml/2006/ole">
            <p:oleObj spid="_x0000_s306183" name="Equation" r:id="rId4" imgW="114120" imgH="215640" progId="Equation.3">
              <p:embed/>
            </p:oleObj>
          </a:graphicData>
        </a:graphic>
      </p:graphicFrame>
      <p:pic>
        <p:nvPicPr>
          <p:cNvPr id="30618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412875"/>
            <a:ext cx="38623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122238"/>
            <a:ext cx="7924800" cy="10527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z</a:t>
            </a:r>
            <a:r>
              <a:rPr lang="en-US" dirty="0" smtClean="0"/>
              <a:t>-Based Confidence Intervals for a Mean with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Known</a:t>
            </a:r>
            <a:endParaRPr lang="en-US" dirty="0"/>
          </a:p>
        </p:txBody>
      </p:sp>
      <p:sp>
        <p:nvSpPr>
          <p:cNvPr id="384006" name="Content Placeholder 2"/>
          <p:cNvSpPr>
            <a:spLocks noGrp="1"/>
          </p:cNvSpPr>
          <p:nvPr>
            <p:ph idx="1"/>
          </p:nvPr>
        </p:nvSpPr>
        <p:spPr>
          <a:xfrm>
            <a:off x="636588" y="1690688"/>
            <a:ext cx="7924800" cy="5410200"/>
          </a:xfrm>
        </p:spPr>
        <p:txBody>
          <a:bodyPr/>
          <a:lstStyle/>
          <a:p>
            <a:pPr marL="393700" indent="-393700" eaLnBrk="1" hangingPunct="1">
              <a:spcBef>
                <a:spcPct val="50000"/>
              </a:spcBef>
            </a:pPr>
            <a:r>
              <a:rPr lang="en-US" smtClean="0"/>
              <a:t>If a population has standard deviation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(known), and if the population is normal or if sample size is large (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 </a:t>
            </a:r>
            <a:r>
              <a:rPr lang="en-US" smtClean="0"/>
              <a:t>30), then a </a:t>
            </a:r>
            <a:r>
              <a:rPr lang="en-US" b="1" smtClean="0">
                <a:latin typeface="Symbol" pitchFamily="18" charset="2"/>
              </a:rPr>
              <a:t>(</a:t>
            </a:r>
            <a:r>
              <a:rPr lang="en-US" b="1" smtClean="0"/>
              <a:t>1</a:t>
            </a:r>
            <a:r>
              <a:rPr lang="en-US" b="1" smtClean="0">
                <a:latin typeface="Symbol" pitchFamily="18" charset="2"/>
              </a:rPr>
              <a:t>-a</a:t>
            </a:r>
            <a:r>
              <a:rPr lang="en-US" b="1" smtClean="0"/>
              <a:t>)100% confidence interval for </a:t>
            </a:r>
            <a:r>
              <a:rPr lang="en-US" b="1" smtClean="0">
                <a:latin typeface="Symbol" pitchFamily="18" charset="2"/>
              </a:rPr>
              <a:t>m</a:t>
            </a:r>
            <a:r>
              <a:rPr lang="en-US" smtClean="0"/>
              <a:t> is:</a:t>
            </a:r>
          </a:p>
          <a:p>
            <a:pPr marL="393700" indent="-393700" eaLnBrk="1" hangingPunct="1"/>
            <a:endParaRPr lang="en-US" smtClean="0"/>
          </a:p>
        </p:txBody>
      </p:sp>
      <p:sp>
        <p:nvSpPr>
          <p:cNvPr id="3840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E3BBAB0-9E4E-43B2-9108-83B06BCABA4E}" type="slidenum">
              <a:rPr lang="en-US" smtClean="0"/>
              <a:pPr/>
              <a:t>8</a:t>
            </a:fld>
            <a:endParaRPr lang="en-US" smtClean="0"/>
          </a:p>
        </p:txBody>
      </p:sp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1304925" y="3970338"/>
          <a:ext cx="6564313" cy="1187450"/>
        </p:xfrm>
        <a:graphic>
          <a:graphicData uri="http://schemas.openxmlformats.org/presentationml/2006/ole">
            <p:oleObj spid="_x0000_s384004" name="Equation" r:id="rId3" imgW="23876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1052736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95% Confidence Level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>
            <a:normAutofit fontScale="85000" lnSpcReduction="10000"/>
          </a:bodyPr>
          <a:lstStyle/>
          <a:p>
            <a:pPr defTabSz="1255713" eaLnBrk="1" hangingPunct="1">
              <a:lnSpc>
                <a:spcPct val="90000"/>
              </a:lnSpc>
              <a:defRPr/>
            </a:pPr>
            <a:r>
              <a:rPr lang="en-US" sz="2600" dirty="0"/>
              <a:t>For a 95% confidence level, </a:t>
            </a:r>
          </a:p>
          <a:p>
            <a:pPr lvl="1" defTabSz="125571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/>
              <a:t>1 – </a:t>
            </a:r>
            <a:r>
              <a:rPr lang="en-US" sz="2600" dirty="0">
                <a:latin typeface="Symbol" pitchFamily="18" charset="2"/>
              </a:rPr>
              <a:t>a =</a:t>
            </a:r>
            <a:r>
              <a:rPr lang="en-US" sz="2600" dirty="0"/>
              <a:t> 0.95</a:t>
            </a:r>
          </a:p>
          <a:p>
            <a:pPr lvl="1" defTabSz="125571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Symbol" pitchFamily="18" charset="2"/>
              </a:rPr>
              <a:t>       a </a:t>
            </a:r>
            <a:r>
              <a:rPr lang="en-US" sz="2600" dirty="0"/>
              <a:t>= 0.05</a:t>
            </a:r>
          </a:p>
          <a:p>
            <a:pPr lvl="1" defTabSz="1255713" eaLnBrk="1" hangingPunct="1">
              <a:lnSpc>
                <a:spcPct val="90000"/>
              </a:lnSpc>
              <a:buFont typeface="Symbol" pitchFamily="18" charset="2"/>
              <a:buChar char=" "/>
              <a:defRPr/>
            </a:pPr>
            <a:r>
              <a:rPr lang="en-US" sz="2600" dirty="0">
                <a:latin typeface="Symbol" pitchFamily="18" charset="2"/>
              </a:rPr>
              <a:t>a</a:t>
            </a:r>
            <a:r>
              <a:rPr lang="en-US" sz="2600" dirty="0"/>
              <a:t>/2 = 0.025</a:t>
            </a:r>
          </a:p>
          <a:p>
            <a:pPr defTabSz="1255713" eaLnBrk="1" hangingPunct="1">
              <a:lnSpc>
                <a:spcPct val="90000"/>
              </a:lnSpc>
              <a:defRPr/>
            </a:pPr>
            <a:r>
              <a:rPr lang="en-US" sz="2600" dirty="0"/>
              <a:t>For 95% confidence, need the normal point </a:t>
            </a:r>
            <a:r>
              <a:rPr lang="en-US" sz="2600" i="1" dirty="0"/>
              <a:t>z</a:t>
            </a:r>
            <a:r>
              <a:rPr lang="en-US" sz="2600" baseline="-25000" dirty="0"/>
              <a:t>0.025</a:t>
            </a:r>
            <a:endParaRPr lang="en-US" sz="2600" dirty="0"/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 area under the standard normal curve </a:t>
            </a:r>
            <a:r>
              <a:rPr lang="en-US" dirty="0" smtClean="0"/>
              <a:t>between        -</a:t>
            </a:r>
            <a:r>
              <a:rPr lang="en-US" i="1" dirty="0" smtClean="0"/>
              <a:t>z</a:t>
            </a:r>
            <a:r>
              <a:rPr lang="en-US" baseline="-25000" dirty="0" smtClean="0"/>
              <a:t>0.025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/>
              <a:t>z</a:t>
            </a:r>
            <a:r>
              <a:rPr lang="en-US" baseline="-25000" dirty="0"/>
              <a:t>0.025</a:t>
            </a:r>
            <a:r>
              <a:rPr lang="en-US" dirty="0"/>
              <a:t> is 0.95</a:t>
            </a:r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Then the area under the standard normal curve between 0 and </a:t>
            </a:r>
            <a:r>
              <a:rPr lang="en-US" i="1" dirty="0"/>
              <a:t>z</a:t>
            </a:r>
            <a:r>
              <a:rPr lang="en-US" baseline="-25000" dirty="0"/>
              <a:t>0.025</a:t>
            </a:r>
            <a:r>
              <a:rPr lang="en-US" dirty="0"/>
              <a:t> is 0.475</a:t>
            </a:r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From the standard normal table, the area is 0.475 </a:t>
            </a:r>
            <a:r>
              <a:rPr lang="en-US" dirty="0" smtClean="0"/>
              <a:t>for   </a:t>
            </a:r>
            <a:r>
              <a:rPr lang="en-US" i="1" dirty="0"/>
              <a:t>z</a:t>
            </a:r>
            <a:r>
              <a:rPr lang="en-US" dirty="0"/>
              <a:t> = 1.96</a:t>
            </a:r>
          </a:p>
          <a:p>
            <a:pPr lvl="1" defTabSz="1255713" eaLnBrk="1" hangingPunct="1">
              <a:lnSpc>
                <a:spcPct val="90000"/>
              </a:lnSpc>
              <a:defRPr/>
            </a:pPr>
            <a:r>
              <a:rPr lang="en-US" dirty="0"/>
              <a:t>Then </a:t>
            </a:r>
            <a:r>
              <a:rPr lang="en-US" i="1" dirty="0"/>
              <a:t>z</a:t>
            </a:r>
            <a:r>
              <a:rPr lang="en-US" baseline="-25000" dirty="0"/>
              <a:t>0.025</a:t>
            </a:r>
            <a:r>
              <a:rPr lang="en-US" dirty="0"/>
              <a:t> = 1.96</a:t>
            </a:r>
          </a:p>
        </p:txBody>
      </p:sp>
      <p:sp>
        <p:nvSpPr>
          <p:cNvPr id="422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7-</a:t>
            </a:r>
            <a:fld id="{A5D3E7B6-0510-4094-8FE5-1C76694C5A3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22916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L02</a:t>
            </a:r>
          </a:p>
        </p:txBody>
      </p:sp>
      <p:pic>
        <p:nvPicPr>
          <p:cNvPr id="4229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96975"/>
            <a:ext cx="37766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werman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00006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6633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">
        <a:dk1>
          <a:srgbClr val="000000"/>
        </a:dk1>
        <a:lt1>
          <a:srgbClr val="FFFFFF"/>
        </a:lt1>
        <a:dk2>
          <a:srgbClr val="FFFFFF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Bowerman</Template>
  <TotalTime>9507</TotalTime>
  <Words>3093</Words>
  <Application>Microsoft Office PowerPoint</Application>
  <PresentationFormat>On-screen Show (4:3)</PresentationFormat>
  <Paragraphs>439</Paragraphs>
  <Slides>67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Times New Roman</vt:lpstr>
      <vt:lpstr>Arial</vt:lpstr>
      <vt:lpstr>Calibri</vt:lpstr>
      <vt:lpstr>Book Antiqua</vt:lpstr>
      <vt:lpstr>Symbol</vt:lpstr>
      <vt:lpstr>MS Reference 1</vt:lpstr>
      <vt:lpstr>System</vt:lpstr>
      <vt:lpstr>Bowerman</vt:lpstr>
      <vt:lpstr>Bowerman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</vt:vector>
  </TitlesOfParts>
  <Manager>Wanda Zeman</Manager>
  <Company>McGraw-Hill/Irwin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07</dc:title>
  <dc:subject>Confidence Intervals</dc:subject>
  <dc:creator>McGraw-Hill, edited and revised by Harvey Singer, George Mason University</dc:creator>
  <dc:description>Copyright 2006 McGraw-Hill/Irwin Companies, Inc.</dc:description>
  <cp:lastModifiedBy>amy_rydzanicz</cp:lastModifiedBy>
  <cp:revision>417</cp:revision>
  <dcterms:created xsi:type="dcterms:W3CDTF">2000-06-23T08:21:46Z</dcterms:created>
  <dcterms:modified xsi:type="dcterms:W3CDTF">2011-02-18T20:19:15Z</dcterms:modified>
</cp:coreProperties>
</file>