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65" r:id="rId1"/>
  </p:sldMasterIdLst>
  <p:notesMasterIdLst>
    <p:notesMasterId r:id="rId41"/>
  </p:notesMasterIdLst>
  <p:sldIdLst>
    <p:sldId id="357" r:id="rId2"/>
    <p:sldId id="406" r:id="rId3"/>
    <p:sldId id="414" r:id="rId4"/>
    <p:sldId id="410" r:id="rId5"/>
    <p:sldId id="411" r:id="rId6"/>
    <p:sldId id="378" r:id="rId7"/>
    <p:sldId id="415" r:id="rId8"/>
    <p:sldId id="417" r:id="rId9"/>
    <p:sldId id="416" r:id="rId10"/>
    <p:sldId id="418" r:id="rId11"/>
    <p:sldId id="419" r:id="rId12"/>
    <p:sldId id="384" r:id="rId13"/>
    <p:sldId id="408" r:id="rId14"/>
    <p:sldId id="388" r:id="rId15"/>
    <p:sldId id="404" r:id="rId16"/>
    <p:sldId id="376" r:id="rId17"/>
    <p:sldId id="386" r:id="rId18"/>
    <p:sldId id="377" r:id="rId19"/>
    <p:sldId id="387" r:id="rId20"/>
    <p:sldId id="389" r:id="rId21"/>
    <p:sldId id="421" r:id="rId22"/>
    <p:sldId id="420" r:id="rId23"/>
    <p:sldId id="422" r:id="rId24"/>
    <p:sldId id="423" r:id="rId25"/>
    <p:sldId id="393" r:id="rId26"/>
    <p:sldId id="394" r:id="rId27"/>
    <p:sldId id="363" r:id="rId28"/>
    <p:sldId id="364" r:id="rId29"/>
    <p:sldId id="395" r:id="rId30"/>
    <p:sldId id="370" r:id="rId31"/>
    <p:sldId id="396" r:id="rId32"/>
    <p:sldId id="400" r:id="rId33"/>
    <p:sldId id="397" r:id="rId34"/>
    <p:sldId id="399" r:id="rId35"/>
    <p:sldId id="398" r:id="rId36"/>
    <p:sldId id="402" r:id="rId37"/>
    <p:sldId id="405" r:id="rId38"/>
    <p:sldId id="424" r:id="rId39"/>
    <p:sldId id="412" r:id="rId40"/>
  </p:sldIdLst>
  <p:sldSz cx="9144000" cy="6858000" type="screen4x3"/>
  <p:notesSz cx="7315200" cy="9601200"/>
  <p:embeddedFontLst>
    <p:embeddedFont>
      <p:font typeface="Calibri" pitchFamily="34" charset="0"/>
      <p:regular r:id="rId42"/>
      <p:bold r:id="rId43"/>
      <p:italic r:id="rId44"/>
      <p:boldItalic r:id="rId45"/>
    </p:embeddedFont>
    <p:embeddedFont>
      <p:font typeface="Book Antiqua" pitchFamily="18" charset="0"/>
      <p:regular r:id="rId46"/>
      <p:bold r:id="rId47"/>
      <p:italic r:id="rId48"/>
      <p:boldItalic r:id="rId49"/>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vey Singer"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6600"/>
    <a:srgbClr val="CC0000"/>
    <a:srgbClr val="000099"/>
    <a:srgbClr val="FFFFE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69" autoAdjust="0"/>
    <p:restoredTop sz="99194" autoAdjust="0"/>
  </p:normalViewPr>
  <p:slideViewPr>
    <p:cSldViewPr>
      <p:cViewPr varScale="1">
        <p:scale>
          <a:sx n="95" d="100"/>
          <a:sy n="95" d="100"/>
        </p:scale>
        <p:origin x="-10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eaLnBrk="0" hangingPunct="0">
              <a:defRPr sz="1300"/>
            </a:lvl1pPr>
          </a:lstStyle>
          <a:p>
            <a:pPr>
              <a:defRPr/>
            </a:pPr>
            <a:endParaRPr lang="en-US"/>
          </a:p>
        </p:txBody>
      </p:sp>
      <p:sp>
        <p:nvSpPr>
          <p:cNvPr id="5123"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eaLnBrk="0" hangingPunct="0">
              <a:defRPr sz="13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74725" y="4560888"/>
            <a:ext cx="5365750" cy="4321175"/>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eaLnBrk="0" hangingPunct="0">
              <a:defRPr sz="1300"/>
            </a:lvl1pPr>
          </a:lstStyle>
          <a:p>
            <a:pPr>
              <a:defRPr/>
            </a:pPr>
            <a:endParaRPr lang="en-US"/>
          </a:p>
        </p:txBody>
      </p:sp>
      <p:sp>
        <p:nvSpPr>
          <p:cNvPr id="5127"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eaLnBrk="0" hangingPunct="0">
              <a:defRPr sz="1300"/>
            </a:lvl1pPr>
          </a:lstStyle>
          <a:p>
            <a:pPr>
              <a:defRPr/>
            </a:pPr>
            <a:fld id="{9F159722-1507-4232-BDEF-DB6AE48776F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57CA1B0A-F41C-488A-8043-227C82727496}" type="slidenum">
              <a:rPr lang="en-US" smtClean="0"/>
              <a:pPr/>
              <a:t>1</a:t>
            </a:fld>
            <a:endParaRPr lang="en-US" smtClean="0"/>
          </a:p>
        </p:txBody>
      </p:sp>
      <p:sp>
        <p:nvSpPr>
          <p:cNvPr id="18434" name="Rectangle 1026"/>
          <p:cNvSpPr>
            <a:spLocks noGrp="1" noRot="1" noChangeAspect="1" noChangeArrowheads="1"/>
          </p:cNvSpPr>
          <p:nvPr>
            <p:ph type="sldImg"/>
          </p:nvPr>
        </p:nvSpPr>
        <p:spPr>
          <a:solidFill>
            <a:srgbClr val="FFFFFF"/>
          </a:solidFill>
          <a:ln/>
        </p:spPr>
      </p:sp>
      <p:sp>
        <p:nvSpPr>
          <p:cNvPr id="18435" name="Rectangle 1027"/>
          <p:cNvSpPr>
            <a:spLocks noGrp="1" noChangeArrowheads="1"/>
          </p:cNvSpPr>
          <p:nvPr>
            <p:ph type="body" idx="1"/>
          </p:nvPr>
        </p:nvSpPr>
        <p:spPr>
          <a:solidFill>
            <a:srgbClr val="FFFFFF"/>
          </a:solidFill>
          <a:ln>
            <a:solidFill>
              <a:srgbClr val="000000"/>
            </a:solidFill>
          </a:ln>
        </p:spPr>
        <p:txBody>
          <a:bodyPr/>
          <a:lstStyle/>
          <a:p>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7"/>
          <p:cNvSpPr>
            <a:spLocks noGrp="1" noChangeArrowheads="1"/>
          </p:cNvSpPr>
          <p:nvPr>
            <p:ph type="sldNum" sz="quarter" idx="5"/>
          </p:nvPr>
        </p:nvSpPr>
        <p:spPr>
          <a:noFill/>
        </p:spPr>
        <p:txBody>
          <a:bodyPr/>
          <a:lstStyle/>
          <a:p>
            <a:fld id="{7A537CDE-27CA-40C8-99F3-A8F0148DAD9E}" type="slidenum">
              <a:rPr lang="en-US" smtClean="0"/>
              <a:pPr/>
              <a:t>16</a:t>
            </a:fld>
            <a:endParaRPr lang="en-US" smtClean="0"/>
          </a:p>
        </p:txBody>
      </p:sp>
      <p:sp>
        <p:nvSpPr>
          <p:cNvPr id="347138" name="Rectangle 2"/>
          <p:cNvSpPr>
            <a:spLocks noGrp="1" noChangeArrowheads="1"/>
          </p:cNvSpPr>
          <p:nvPr>
            <p:ph type="body" idx="1"/>
          </p:nvPr>
        </p:nvSpPr>
        <p:spPr>
          <a:noFill/>
          <a:ln/>
        </p:spPr>
        <p:txBody>
          <a:bodyPr lIns="94750" tIns="46544" rIns="94750" bIns="46544"/>
          <a:lstStyle/>
          <a:p>
            <a:endParaRPr lang="en-CA" smtClean="0"/>
          </a:p>
        </p:txBody>
      </p:sp>
      <p:sp>
        <p:nvSpPr>
          <p:cNvPr id="347139"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7"/>
          <p:cNvSpPr>
            <a:spLocks noGrp="1" noChangeArrowheads="1"/>
          </p:cNvSpPr>
          <p:nvPr>
            <p:ph type="sldNum" sz="quarter" idx="5"/>
          </p:nvPr>
        </p:nvSpPr>
        <p:spPr>
          <a:noFill/>
        </p:spPr>
        <p:txBody>
          <a:bodyPr/>
          <a:lstStyle/>
          <a:p>
            <a:fld id="{82096355-AE6D-4E20-BFC3-99E05F8F5719}" type="slidenum">
              <a:rPr lang="en-US" smtClean="0"/>
              <a:pPr/>
              <a:t>17</a:t>
            </a:fld>
            <a:endParaRPr lang="en-US" smtClean="0"/>
          </a:p>
        </p:txBody>
      </p:sp>
      <p:sp>
        <p:nvSpPr>
          <p:cNvPr id="349186" name="Rectangle 2"/>
          <p:cNvSpPr>
            <a:spLocks noGrp="1" noChangeArrowheads="1"/>
          </p:cNvSpPr>
          <p:nvPr>
            <p:ph type="body" idx="1"/>
          </p:nvPr>
        </p:nvSpPr>
        <p:spPr>
          <a:noFill/>
          <a:ln/>
        </p:spPr>
        <p:txBody>
          <a:bodyPr lIns="94750" tIns="46544" rIns="94750" bIns="46544"/>
          <a:lstStyle/>
          <a:p>
            <a:endParaRPr lang="en-CA" smtClean="0"/>
          </a:p>
        </p:txBody>
      </p:sp>
      <p:sp>
        <p:nvSpPr>
          <p:cNvPr id="349187"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7"/>
          <p:cNvSpPr>
            <a:spLocks noGrp="1" noChangeArrowheads="1"/>
          </p:cNvSpPr>
          <p:nvPr>
            <p:ph type="sldNum" sz="quarter" idx="5"/>
          </p:nvPr>
        </p:nvSpPr>
        <p:spPr>
          <a:noFill/>
        </p:spPr>
        <p:txBody>
          <a:bodyPr/>
          <a:lstStyle/>
          <a:p>
            <a:fld id="{0726F2CD-4462-4B04-9692-B0D34A65B73F}" type="slidenum">
              <a:rPr lang="en-US" smtClean="0"/>
              <a:pPr/>
              <a:t>18</a:t>
            </a:fld>
            <a:endParaRPr lang="en-US" smtClean="0"/>
          </a:p>
        </p:txBody>
      </p:sp>
      <p:sp>
        <p:nvSpPr>
          <p:cNvPr id="351234" name="Rectangle 2"/>
          <p:cNvSpPr>
            <a:spLocks noGrp="1" noChangeArrowheads="1"/>
          </p:cNvSpPr>
          <p:nvPr>
            <p:ph type="body" idx="1"/>
          </p:nvPr>
        </p:nvSpPr>
        <p:spPr>
          <a:noFill/>
          <a:ln/>
        </p:spPr>
        <p:txBody>
          <a:bodyPr lIns="94750" tIns="46544" rIns="94750" bIns="46544"/>
          <a:lstStyle/>
          <a:p>
            <a:endParaRPr lang="en-CA" smtClean="0"/>
          </a:p>
        </p:txBody>
      </p:sp>
      <p:sp>
        <p:nvSpPr>
          <p:cNvPr id="351235"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7"/>
          <p:cNvSpPr>
            <a:spLocks noGrp="1" noChangeArrowheads="1"/>
          </p:cNvSpPr>
          <p:nvPr>
            <p:ph type="sldNum" sz="quarter" idx="5"/>
          </p:nvPr>
        </p:nvSpPr>
        <p:spPr>
          <a:noFill/>
        </p:spPr>
        <p:txBody>
          <a:bodyPr/>
          <a:lstStyle/>
          <a:p>
            <a:fld id="{CE9ADAD7-7D79-434D-9E72-2C7E7F7ADD2F}" type="slidenum">
              <a:rPr lang="en-US" smtClean="0"/>
              <a:pPr/>
              <a:t>27</a:t>
            </a:fld>
            <a:endParaRPr lang="en-US" smtClean="0"/>
          </a:p>
        </p:txBody>
      </p:sp>
      <p:sp>
        <p:nvSpPr>
          <p:cNvPr id="395266" name="Rectangle 2"/>
          <p:cNvSpPr>
            <a:spLocks noGrp="1" noChangeArrowheads="1"/>
          </p:cNvSpPr>
          <p:nvPr>
            <p:ph type="body" idx="1"/>
          </p:nvPr>
        </p:nvSpPr>
        <p:spPr>
          <a:noFill/>
          <a:ln/>
        </p:spPr>
        <p:txBody>
          <a:bodyPr lIns="94750" tIns="46544" rIns="94750" bIns="46544"/>
          <a:lstStyle/>
          <a:p>
            <a:endParaRPr lang="en-CA" smtClean="0"/>
          </a:p>
        </p:txBody>
      </p:sp>
      <p:sp>
        <p:nvSpPr>
          <p:cNvPr id="395267" name="Rectangle 3"/>
          <p:cNvSpPr>
            <a:spLocks noGrp="1" noRot="1" noChangeAspect="1" noChangeArrowheads="1"/>
          </p:cNvSpPr>
          <p:nvPr>
            <p:ph type="sldImg"/>
          </p:nvPr>
        </p:nvSpPr>
        <p:spPr>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7"/>
          <p:cNvSpPr>
            <a:spLocks noGrp="1" noChangeArrowheads="1"/>
          </p:cNvSpPr>
          <p:nvPr>
            <p:ph type="sldNum" sz="quarter" idx="5"/>
          </p:nvPr>
        </p:nvSpPr>
        <p:spPr>
          <a:noFill/>
        </p:spPr>
        <p:txBody>
          <a:bodyPr/>
          <a:lstStyle/>
          <a:p>
            <a:fld id="{5E85E553-22FB-48F6-AFBA-514D3A3AB428}" type="slidenum">
              <a:rPr lang="en-US" smtClean="0"/>
              <a:pPr/>
              <a:t>28</a:t>
            </a:fld>
            <a:endParaRPr lang="en-US" smtClean="0"/>
          </a:p>
        </p:txBody>
      </p:sp>
      <p:sp>
        <p:nvSpPr>
          <p:cNvPr id="397314" name="Rectangle 2"/>
          <p:cNvSpPr>
            <a:spLocks noGrp="1" noChangeArrowheads="1"/>
          </p:cNvSpPr>
          <p:nvPr>
            <p:ph type="body" idx="1"/>
          </p:nvPr>
        </p:nvSpPr>
        <p:spPr>
          <a:noFill/>
          <a:ln/>
        </p:spPr>
        <p:txBody>
          <a:bodyPr lIns="94750" tIns="46544" rIns="94750" bIns="46544"/>
          <a:lstStyle/>
          <a:p>
            <a:endParaRPr lang="en-CA" smtClean="0"/>
          </a:p>
        </p:txBody>
      </p:sp>
      <p:sp>
        <p:nvSpPr>
          <p:cNvPr id="397315" name="Rectangle 3"/>
          <p:cNvSpPr>
            <a:spLocks noGrp="1" noRot="1" noChangeAspect="1" noChangeArrowheads="1"/>
          </p:cNvSpPr>
          <p:nvPr>
            <p:ph type="sldImg"/>
          </p:nvPr>
        </p:nvSpPr>
        <p:spPr>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Rectangle 7"/>
          <p:cNvSpPr>
            <a:spLocks noGrp="1" noChangeArrowheads="1"/>
          </p:cNvSpPr>
          <p:nvPr>
            <p:ph type="sldNum" sz="quarter" idx="5"/>
          </p:nvPr>
        </p:nvSpPr>
        <p:spPr>
          <a:noFill/>
        </p:spPr>
        <p:txBody>
          <a:bodyPr/>
          <a:lstStyle/>
          <a:p>
            <a:fld id="{CA6A6FDE-D4AE-4D6D-BAC0-C311F519D941}" type="slidenum">
              <a:rPr lang="en-US" smtClean="0"/>
              <a:pPr/>
              <a:t>30</a:t>
            </a:fld>
            <a:endParaRPr lang="en-US" smtClean="0"/>
          </a:p>
        </p:txBody>
      </p:sp>
      <p:sp>
        <p:nvSpPr>
          <p:cNvPr id="400386" name="Rectangle 2"/>
          <p:cNvSpPr>
            <a:spLocks noGrp="1" noChangeArrowheads="1"/>
          </p:cNvSpPr>
          <p:nvPr>
            <p:ph type="body" idx="1"/>
          </p:nvPr>
        </p:nvSpPr>
        <p:spPr>
          <a:noFill/>
          <a:ln/>
        </p:spPr>
        <p:txBody>
          <a:bodyPr lIns="94750" tIns="46544" rIns="94750" bIns="46544"/>
          <a:lstStyle/>
          <a:p>
            <a:endParaRPr lang="en-CA" smtClean="0"/>
          </a:p>
        </p:txBody>
      </p:sp>
      <p:sp>
        <p:nvSpPr>
          <p:cNvPr id="400387" name="Rectangle 3"/>
          <p:cNvSpPr>
            <a:spLocks noGrp="1" noRot="1" noChangeAspect="1" noChangeArrowheads="1"/>
          </p:cNvSpPr>
          <p:nvPr>
            <p:ph type="sldImg"/>
          </p:nvPr>
        </p:nvSpPr>
        <p:spPr>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6400800"/>
            <a:ext cx="8839200" cy="457200"/>
          </a:xfrm>
          <a:prstGeom prst="rect">
            <a:avLst/>
          </a:prstGeom>
          <a:noFill/>
          <a:ln w="12700" cap="sq">
            <a:noFill/>
            <a:miter lim="800000"/>
            <a:headEnd type="none" w="sm" len="sm"/>
            <a:tailEnd type="none" w="sm" len="sm"/>
          </a:ln>
          <a:effectLst/>
        </p:spPr>
        <p:txBody>
          <a:bodyPr/>
          <a:lstStyle/>
          <a:p>
            <a:pPr algn="r" eaLnBrk="0" hangingPunct="0">
              <a:spcBef>
                <a:spcPct val="50000"/>
              </a:spcBef>
              <a:defRPr/>
            </a:pPr>
            <a:r>
              <a:rPr lang="en-US" sz="1200" b="1" i="1">
                <a:solidFill>
                  <a:schemeClr val="bg1"/>
                </a:solidFill>
                <a:latin typeface="Book Antiqua" pitchFamily="18" charset="0"/>
              </a:rPr>
              <a:t>McGraw-Hill Ryerson                                                                                                  Copyright</a:t>
            </a:r>
            <a:r>
              <a:rPr lang="en-US" sz="1200">
                <a:solidFill>
                  <a:schemeClr val="bg1"/>
                </a:solidFill>
                <a:latin typeface="Book Antiqua" pitchFamily="18" charset="0"/>
              </a:rPr>
              <a:t> </a:t>
            </a:r>
            <a:r>
              <a:rPr lang="en-US" sz="1200" b="1" i="1">
                <a:solidFill>
                  <a:schemeClr val="bg1"/>
                </a:solidFill>
                <a:latin typeface="Book Antiqua" pitchFamily="18" charset="0"/>
              </a:rPr>
              <a:t>© 2011 McGraw-Hill Ryerson Limited.</a:t>
            </a:r>
          </a:p>
        </p:txBody>
      </p:sp>
      <p:pic>
        <p:nvPicPr>
          <p:cNvPr id="5" name="Picture 6" descr="Bowerman 0002371 low.jpg"/>
          <p:cNvPicPr>
            <a:picLocks noChangeAspect="1"/>
          </p:cNvPicPr>
          <p:nvPr/>
        </p:nvPicPr>
        <p:blipFill>
          <a:blip r:embed="rId2"/>
          <a:srcRect/>
          <a:stretch>
            <a:fillRect/>
          </a:stretch>
        </p:blipFill>
        <p:spPr bwMode="auto">
          <a:xfrm>
            <a:off x="180975" y="352425"/>
            <a:ext cx="4552950" cy="5922963"/>
          </a:xfrm>
          <a:prstGeom prst="rect">
            <a:avLst/>
          </a:prstGeom>
          <a:gradFill rotWithShape="0">
            <a:gsLst>
              <a:gs pos="0">
                <a:srgbClr val="5E9EFF"/>
              </a:gs>
              <a:gs pos="39999">
                <a:srgbClr val="85C2FF"/>
              </a:gs>
              <a:gs pos="70000">
                <a:srgbClr val="C4D6EB"/>
              </a:gs>
              <a:gs pos="100000">
                <a:srgbClr val="FFEBFA"/>
              </a:gs>
            </a:gsLst>
            <a:lin ang="5400000"/>
          </a:gradFill>
          <a:ln w="9525">
            <a:noFill/>
            <a:miter lim="800000"/>
            <a:headEnd/>
            <a:tailEnd/>
          </a:ln>
        </p:spPr>
      </p:pic>
      <p:sp>
        <p:nvSpPr>
          <p:cNvPr id="6" name="Text Box 6"/>
          <p:cNvSpPr txBox="1">
            <a:spLocks noChangeArrowheads="1"/>
          </p:cNvSpPr>
          <p:nvPr/>
        </p:nvSpPr>
        <p:spPr bwMode="auto">
          <a:xfrm>
            <a:off x="5100638" y="4953000"/>
            <a:ext cx="3713162" cy="304800"/>
          </a:xfrm>
          <a:prstGeom prst="rect">
            <a:avLst/>
          </a:prstGeom>
          <a:gradFill rotWithShape="0">
            <a:gsLst>
              <a:gs pos="0">
                <a:schemeClr val="bg1"/>
              </a:gs>
              <a:gs pos="100000">
                <a:schemeClr val="bg1">
                  <a:gamma/>
                  <a:shade val="66667"/>
                  <a:invGamma/>
                </a:schemeClr>
              </a:gs>
            </a:gsLst>
            <a:lin ang="5400000" scaled="1"/>
          </a:gradFill>
          <a:ln w="9525" algn="ctr">
            <a:noFill/>
            <a:miter lim="800000"/>
            <a:headEnd/>
            <a:tailEnd/>
          </a:ln>
          <a:effectLst>
            <a:outerShdw dist="35921" dir="8100000" algn="ctr" rotWithShape="0">
              <a:schemeClr val="bg2">
                <a:alpha val="50000"/>
              </a:schemeClr>
            </a:outerShdw>
          </a:effectLst>
        </p:spPr>
        <p:txBody>
          <a:bodyPr anchorCtr="1">
            <a:spAutoFit/>
          </a:bodyPr>
          <a:lstStyle/>
          <a:p>
            <a:pPr eaLnBrk="0" hangingPunct="0">
              <a:defRPr/>
            </a:pPr>
            <a:r>
              <a:rPr lang="en-US" sz="1400">
                <a:latin typeface="Arial" charset="0"/>
              </a:rPr>
              <a:t>Adapted by Peter Au, George Brown College</a:t>
            </a:r>
          </a:p>
        </p:txBody>
      </p:sp>
      <p:sp>
        <p:nvSpPr>
          <p:cNvPr id="244740" name="Rectangle 4"/>
          <p:cNvSpPr>
            <a:spLocks noGrp="1" noChangeArrowheads="1"/>
          </p:cNvSpPr>
          <p:nvPr>
            <p:ph type="ctrTitle"/>
          </p:nvPr>
        </p:nvSpPr>
        <p:spPr>
          <a:xfrm>
            <a:off x="4895850" y="352425"/>
            <a:ext cx="4038600" cy="1238250"/>
          </a:xfrm>
          <a:effectLst>
            <a:outerShdw dist="35921" dir="8100000" algn="ctr" rotWithShape="0">
              <a:schemeClr val="bg2">
                <a:alpha val="50000"/>
              </a:schemeClr>
            </a:outerShdw>
          </a:effectLst>
        </p:spPr>
        <p:txBody>
          <a:bodyPr/>
          <a:lstStyle>
            <a:lvl1pPr>
              <a:defRPr sz="3600">
                <a:solidFill>
                  <a:srgbClr val="FFCC66"/>
                </a:solidFill>
              </a:defRPr>
            </a:lvl1pPr>
          </a:lstStyle>
          <a:p>
            <a:r>
              <a:rPr lang="en-US" smtClean="0"/>
              <a:t>Click to edit Master title style</a:t>
            </a:r>
            <a:endParaRPr lang="en-US" dirty="0"/>
          </a:p>
        </p:txBody>
      </p:sp>
      <p:sp>
        <p:nvSpPr>
          <p:cNvPr id="244741" name="Rectangle 5"/>
          <p:cNvSpPr>
            <a:spLocks noGrp="1" noChangeArrowheads="1"/>
          </p:cNvSpPr>
          <p:nvPr>
            <p:ph type="subTitle" idx="1"/>
          </p:nvPr>
        </p:nvSpPr>
        <p:spPr>
          <a:xfrm>
            <a:off x="4924425" y="1828800"/>
            <a:ext cx="4038600" cy="3810000"/>
          </a:xfrm>
          <a:effectLst>
            <a:outerShdw dist="35921" dir="8100000" algn="ctr" rotWithShape="0">
              <a:schemeClr val="bg2">
                <a:alpha val="50000"/>
              </a:schemeClr>
            </a:outerShdw>
          </a:effectLst>
        </p:spPr>
        <p:txBody>
          <a:bodyPr anchor="ctr" anchorCtr="1">
            <a:scene3d>
              <a:camera prst="obliqueTopLeft"/>
              <a:lightRig rig="threePt" dir="t"/>
            </a:scene3d>
            <a:sp3d extrusionH="57150" contourW="12700">
              <a:extrusionClr>
                <a:srgbClr val="663300"/>
              </a:extrusionClr>
              <a:contourClr>
                <a:srgbClr val="663300"/>
              </a:contourClr>
            </a:sp3d>
          </a:bodyPr>
          <a:lstStyle>
            <a:lvl1pPr marL="0" indent="0" algn="ctr">
              <a:buFontTx/>
              <a:buNone/>
              <a:defRPr>
                <a:solidFill>
                  <a:schemeClr val="bg1"/>
                </a:solidFill>
                <a:effectLst>
                  <a:outerShdw blurRad="60007" dist="310007" dir="7680000" sy="30000" kx="1300200" algn="ctr" rotWithShape="0">
                    <a:prstClr val="black">
                      <a:alpha val="32000"/>
                    </a:prstClr>
                  </a:outerShdw>
                </a:effectLst>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6-</a:t>
            </a:r>
            <a:fld id="{D190A12F-5E0C-4F69-BB26-574E88D8682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19812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0"/>
            <a:ext cx="57912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6-</a:t>
            </a:r>
            <a:fld id="{38589F22-F044-4E34-9700-196002C40F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0"/>
            <a:ext cx="7924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80293" y="1225061"/>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9994" y="1218028"/>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7028" y="387096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a:ln/>
        </p:spPr>
        <p:txBody>
          <a:bodyPr/>
          <a:lstStyle>
            <a:lvl1pPr>
              <a:defRPr/>
            </a:lvl1pPr>
          </a:lstStyle>
          <a:p>
            <a:pPr>
              <a:defRPr/>
            </a:pPr>
            <a:r>
              <a:rPr lang="en-US"/>
              <a:t>6-</a:t>
            </a:r>
            <a:fld id="{5BAAF69F-44FC-42BB-8C86-A798BAB5140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8427" y="0"/>
            <a:ext cx="79248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1394" y="1210994"/>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8129" y="1210994"/>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3259" y="3969434"/>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8129" y="3962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a:t>6-</a:t>
            </a:r>
            <a:fld id="{7C9DF3B0-2975-4E7A-9BB5-4343463247E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462" y="0"/>
            <a:ext cx="7924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5461" y="1218028"/>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5163" y="1225062"/>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a:t>6-</a:t>
            </a:r>
            <a:fld id="{D5A13141-3DEA-4039-849D-C53502E03B0B}" type="slidenum">
              <a:rPr lang="en-US"/>
              <a:pPr>
                <a:defRPr/>
              </a:pPr>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1052736"/>
          </a:xfrm>
        </p:spPr>
        <p:txBody>
          <a:bodyPr/>
          <a:lstStyle>
            <a:lvl1pPr>
              <a:defRPr>
                <a:effectLst>
                  <a:outerShdw blurRad="60007" dist="310007" dir="7680000" sy="30000" kx="1300200" algn="ctr" rotWithShape="0">
                    <a:prstClr val="black">
                      <a:alpha val="32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36563" y="1066800"/>
            <a:ext cx="7924800" cy="5410200"/>
          </a:xfrm>
        </p:spPr>
        <p:txBody>
          <a:bodyPr/>
          <a:lstStyle>
            <a:lvl1pPr>
              <a:defRPr sz="2800" baseline="0"/>
            </a:lvl1pPr>
            <a:lvl2pPr>
              <a:defRPr sz="20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a:t>6-</a:t>
            </a:r>
            <a:fld id="{7F6DF368-4F63-4040-B68B-0619AF25CEC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a:t>6-</a:t>
            </a:r>
            <a:fld id="{FCB6F949-0546-4D6C-BE00-7A802653780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1394" y="1239129"/>
            <a:ext cx="3886200" cy="5181600"/>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8129" y="1246163"/>
            <a:ext cx="3886200" cy="5181600"/>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sldNum" sz="quarter" idx="10"/>
          </p:nvPr>
        </p:nvSpPr>
        <p:spPr>
          <a:ln/>
        </p:spPr>
        <p:txBody>
          <a:bodyPr/>
          <a:lstStyle>
            <a:lvl1pPr>
              <a:defRPr/>
            </a:lvl1pPr>
          </a:lstStyle>
          <a:p>
            <a:pPr>
              <a:defRPr/>
            </a:pPr>
            <a:r>
              <a:rPr lang="en-US"/>
              <a:t>6-</a:t>
            </a:r>
            <a:fld id="{FB3337CB-9AEE-41C8-9F6B-B4654B02492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5063"/>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56214"/>
            <a:ext cx="4040188" cy="639762"/>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a:t>6-</a:t>
            </a:r>
            <a:fld id="{F8FD0EE0-2250-4A3B-8A2A-0344C71392A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lvl1pPr>
              <a:defRPr sz="4400"/>
            </a:lvl1pPr>
          </a:lstStyle>
          <a:p>
            <a:r>
              <a:rPr lang="en-US" smtClean="0"/>
              <a:t>Click to edit Master title style</a:t>
            </a:r>
            <a:endParaRPr lang="en-US" dirty="0"/>
          </a:p>
        </p:txBody>
      </p:sp>
      <p:sp>
        <p:nvSpPr>
          <p:cNvPr id="3" name="Rectangle 5"/>
          <p:cNvSpPr>
            <a:spLocks noGrp="1" noChangeArrowheads="1"/>
          </p:cNvSpPr>
          <p:nvPr>
            <p:ph type="sldNum" sz="quarter" idx="10"/>
          </p:nvPr>
        </p:nvSpPr>
        <p:spPr>
          <a:ln/>
        </p:spPr>
        <p:txBody>
          <a:bodyPr/>
          <a:lstStyle>
            <a:lvl1pPr>
              <a:defRPr/>
            </a:lvl1pPr>
          </a:lstStyle>
          <a:p>
            <a:pPr>
              <a:defRPr/>
            </a:pPr>
            <a:r>
              <a:rPr lang="en-US"/>
              <a:t>6-</a:t>
            </a:r>
            <a:fld id="{D0E988A6-9D17-4007-8AEA-3A1118C46B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a:t>6-</a:t>
            </a:r>
            <a:fld id="{113E37C7-8365-4718-A12A-A9BD3920323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t>6-</a:t>
            </a:r>
            <a:fld id="{7E7F5C45-F820-443D-96FF-85747E03D64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t>6-</a:t>
            </a:r>
            <a:fld id="{E87123D8-7BDD-4519-8319-857082F6182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A8486"/>
            </a:gs>
            <a:gs pos="50000">
              <a:schemeClr val="accent1">
                <a:shade val="67500"/>
                <a:satMod val="115000"/>
              </a:schemeClr>
            </a:gs>
            <a:gs pos="100000">
              <a:schemeClr val="accent1">
                <a:shade val="100000"/>
                <a:satMod val="115000"/>
              </a:schemeClr>
            </a:gs>
          </a:gsLst>
          <a:lin ang="8100000" scaled="0"/>
          <a:tileRect/>
        </a:gradFill>
        <a:effectLst/>
      </p:bgPr>
    </p:bg>
    <p:spTree>
      <p:nvGrpSpPr>
        <p:cNvPr id="1" name=""/>
        <p:cNvGrpSpPr/>
        <p:nvPr/>
      </p:nvGrpSpPr>
      <p:grpSpPr>
        <a:xfrm>
          <a:off x="0" y="0"/>
          <a:ext cx="0" cy="0"/>
          <a:chOff x="0" y="0"/>
          <a:chExt cx="0" cy="0"/>
        </a:xfrm>
      </p:grpSpPr>
      <p:sp>
        <p:nvSpPr>
          <p:cNvPr id="243715" name="Rectangle 3"/>
          <p:cNvSpPr>
            <a:spLocks noGrp="1" noChangeArrowheads="1"/>
          </p:cNvSpPr>
          <p:nvPr>
            <p:ph type="title"/>
          </p:nvPr>
        </p:nvSpPr>
        <p:spPr bwMode="auto">
          <a:xfrm>
            <a:off x="608013" y="0"/>
            <a:ext cx="79248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bliqueTopLeft"/>
              <a:lightRig rig="threePt" dir="t"/>
            </a:scene3d>
          </a:bodyPr>
          <a:lstStyle/>
          <a:p>
            <a:pPr lvl="0"/>
            <a:r>
              <a:rPr lang="en-US" smtClean="0"/>
              <a:t>Click to edit Master title style</a:t>
            </a:r>
            <a:endParaRPr lang="en-US" dirty="0" smtClean="0"/>
          </a:p>
        </p:txBody>
      </p:sp>
      <p:sp>
        <p:nvSpPr>
          <p:cNvPr id="1027" name="Rectangle 4"/>
          <p:cNvSpPr>
            <a:spLocks noGrp="1" noChangeArrowheads="1"/>
          </p:cNvSpPr>
          <p:nvPr>
            <p:ph type="body" idx="1"/>
          </p:nvPr>
        </p:nvSpPr>
        <p:spPr bwMode="auto">
          <a:xfrm>
            <a:off x="630238" y="1225550"/>
            <a:ext cx="7924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3717" name="Rectangle 5"/>
          <p:cNvSpPr>
            <a:spLocks noGrp="1" noChangeArrowheads="1"/>
          </p:cNvSpPr>
          <p:nvPr>
            <p:ph type="sldNum" sz="quarter" idx="4"/>
          </p:nvPr>
        </p:nvSpPr>
        <p:spPr bwMode="auto">
          <a:xfrm>
            <a:off x="7010400" y="6553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solidFill>
                  <a:schemeClr val="accent2"/>
                </a:solidFill>
                <a:latin typeface="Arial" charset="0"/>
              </a:defRPr>
            </a:lvl1pPr>
          </a:lstStyle>
          <a:p>
            <a:pPr>
              <a:defRPr/>
            </a:pPr>
            <a:r>
              <a:rPr lang="en-US"/>
              <a:t>6-</a:t>
            </a:r>
            <a:fld id="{E923373F-5D45-4640-B29D-D1D65C4ED780}" type="slidenum">
              <a:rPr lang="en-US"/>
              <a:pPr>
                <a:defRPr/>
              </a:pPr>
              <a:t>‹#›</a:t>
            </a:fld>
            <a:endParaRPr lang="en-US"/>
          </a:p>
        </p:txBody>
      </p:sp>
      <p:sp>
        <p:nvSpPr>
          <p:cNvPr id="243720" name="Text Box 8"/>
          <p:cNvSpPr txBox="1">
            <a:spLocks noChangeArrowheads="1"/>
          </p:cNvSpPr>
          <p:nvPr/>
        </p:nvSpPr>
        <p:spPr bwMode="auto">
          <a:xfrm>
            <a:off x="0" y="6583363"/>
            <a:ext cx="4987925" cy="274637"/>
          </a:xfrm>
          <a:prstGeom prst="rect">
            <a:avLst/>
          </a:prstGeom>
          <a:noFill/>
          <a:ln w="9525" algn="ctr">
            <a:noFill/>
            <a:miter lim="800000"/>
            <a:headEnd/>
            <a:tailEnd/>
          </a:ln>
          <a:effectLst/>
        </p:spPr>
        <p:txBody>
          <a:bodyPr>
            <a:spAutoFit/>
          </a:bodyPr>
          <a:lstStyle/>
          <a:p>
            <a:pPr eaLnBrk="0" hangingPunct="0">
              <a:defRPr/>
            </a:pPr>
            <a:r>
              <a:rPr lang="en-US" sz="1200">
                <a:effectLst>
                  <a:outerShdw blurRad="38100" dist="38100" dir="2700000" algn="tl">
                    <a:srgbClr val="FFFFFF"/>
                  </a:outerShdw>
                </a:effectLst>
                <a:latin typeface="Arial" charset="0"/>
              </a:rPr>
              <a:t>Copyright </a:t>
            </a:r>
            <a:r>
              <a:rPr lang="en-US" sz="1200">
                <a:effectLst>
                  <a:outerShdw blurRad="38100" dist="38100" dir="2700000" algn="tl">
                    <a:srgbClr val="FFFFFF"/>
                  </a:outerShdw>
                </a:effectLst>
                <a:latin typeface="Arial" charset="0"/>
                <a:cs typeface="Arial" charset="0"/>
              </a:rPr>
              <a:t>© 2011 McGraw-Hill Ryerson Limited</a:t>
            </a:r>
          </a:p>
        </p:txBody>
      </p:sp>
    </p:spTree>
  </p:cSld>
  <p:clrMap bg1="lt1" tx1="dk1" bg2="lt2" tx2="dk2" accent1="accent1" accent2="accent2" accent3="accent3" accent4="accent4" accent5="accent5" accent6="accent6" hlink="hlink" folHlink="folHlink"/>
  <p:sldLayoutIdLst>
    <p:sldLayoutId id="2147483680"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bg1"/>
          </a:solidFill>
          <a:effectLst>
            <a:outerShdw blurRad="60007" dist="310007" dir="7680000" sy="30000" kx="1300200" algn="ctr" rotWithShape="0">
              <a:prstClr val="black">
                <a:alpha val="32000"/>
              </a:prstClr>
            </a:outerShdw>
          </a:effectLst>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bg1"/>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8.jpeg"/><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3.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5.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5.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image" Target="../media/image26.emf"/></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21.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23.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ctrTitle"/>
          </p:nvPr>
        </p:nvSpPr>
        <p:spPr/>
        <p:txBody>
          <a:bodyPr/>
          <a:lstStyle/>
          <a:p>
            <a:pPr eaLnBrk="1" hangingPunct="1">
              <a:defRPr/>
            </a:pPr>
            <a:r>
              <a:rPr lang="en-US"/>
              <a:t>Chapter 6</a:t>
            </a:r>
          </a:p>
        </p:txBody>
      </p:sp>
      <p:sp>
        <p:nvSpPr>
          <p:cNvPr id="234499" name="Rectangle 3"/>
          <p:cNvSpPr>
            <a:spLocks noGrp="1" noChangeArrowheads="1"/>
          </p:cNvSpPr>
          <p:nvPr>
            <p:ph type="subTitle" idx="1"/>
          </p:nvPr>
        </p:nvSpPr>
        <p:spPr/>
        <p:txBody>
          <a:bodyPr/>
          <a:lstStyle/>
          <a:p>
            <a:pPr eaLnBrk="1" hangingPunct="1">
              <a:defRPr/>
            </a:pPr>
            <a:r>
              <a:rPr lang="en-US"/>
              <a:t>Sampling Distributions</a:t>
            </a:r>
          </a:p>
        </p:txBody>
      </p:sp>
      <p:sp>
        <p:nvSpPr>
          <p:cNvPr id="17411" name="Text Box 5"/>
          <p:cNvSpPr txBox="1">
            <a:spLocks noChangeArrowheads="1"/>
          </p:cNvSpPr>
          <p:nvPr/>
        </p:nvSpPr>
        <p:spPr bwMode="auto">
          <a:xfrm>
            <a:off x="6711950" y="4745038"/>
            <a:ext cx="184150" cy="457200"/>
          </a:xfrm>
          <a:prstGeom prst="rect">
            <a:avLst/>
          </a:prstGeom>
          <a:noFill/>
          <a:ln w="9525">
            <a:noFill/>
            <a:miter lim="800000"/>
            <a:headEnd/>
            <a:tailEnd/>
          </a:ln>
        </p:spPr>
        <p:txBody>
          <a:bodyPr wrap="none">
            <a:spAutoFit/>
          </a:bodyPr>
          <a:lstStyle/>
          <a:p>
            <a:pPr eaLnBrk="0" hangingPunct="0"/>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1196752"/>
          </a:xfrm>
        </p:spPr>
        <p:txBody>
          <a:bodyPr>
            <a:normAutofit fontScale="90000"/>
          </a:bodyPr>
          <a:lstStyle/>
          <a:p>
            <a:pPr eaLnBrk="1" hangingPunct="1">
              <a:defRPr/>
            </a:pPr>
            <a:r>
              <a:rPr lang="en-US" dirty="0" smtClean="0"/>
              <a:t>Example 6.1: The Sampling Distribution of the Sampling Mean </a:t>
            </a:r>
            <a:endParaRPr lang="en-US" dirty="0"/>
          </a:p>
        </p:txBody>
      </p:sp>
      <p:sp>
        <p:nvSpPr>
          <p:cNvPr id="339970" name="Content Placeholder 2"/>
          <p:cNvSpPr>
            <a:spLocks noGrp="1"/>
          </p:cNvSpPr>
          <p:nvPr>
            <p:ph idx="1"/>
          </p:nvPr>
        </p:nvSpPr>
        <p:spPr>
          <a:xfrm>
            <a:off x="636588" y="1773238"/>
            <a:ext cx="7924800" cy="4703762"/>
          </a:xfrm>
        </p:spPr>
        <p:txBody>
          <a:bodyPr/>
          <a:lstStyle/>
          <a:p>
            <a:pPr eaLnBrk="1" hangingPunct="1"/>
            <a:r>
              <a:rPr lang="en-US" smtClean="0"/>
              <a:t>Summary</a:t>
            </a:r>
          </a:p>
          <a:p>
            <a:pPr lvl="1" eaLnBrk="1" hangingPunct="1"/>
            <a:r>
              <a:rPr lang="en-US" smtClean="0"/>
              <a:t>If you are willing to take the risk, then you should punch only one hole</a:t>
            </a:r>
          </a:p>
          <a:p>
            <a:pPr lvl="1" eaLnBrk="1" hangingPunct="1"/>
            <a:r>
              <a:rPr lang="en-US" smtClean="0"/>
              <a:t>If you are more conservative then you should punch two holes as the risk is less</a:t>
            </a:r>
          </a:p>
          <a:p>
            <a:pPr lvl="1" eaLnBrk="1" hangingPunct="1"/>
            <a:r>
              <a:rPr lang="en-US" smtClean="0"/>
              <a:t>Diversification is less risky (apply this to a stock portfolio)</a:t>
            </a:r>
          </a:p>
          <a:p>
            <a:pPr lvl="1" eaLnBrk="1" hangingPunct="1"/>
            <a:r>
              <a:rPr lang="en-US" smtClean="0"/>
              <a:t>Reducing the volatility reduces the risk</a:t>
            </a:r>
          </a:p>
        </p:txBody>
      </p:sp>
      <p:sp>
        <p:nvSpPr>
          <p:cNvPr id="339971" name="Slide Number Placeholder 3"/>
          <p:cNvSpPr>
            <a:spLocks noGrp="1"/>
          </p:cNvSpPr>
          <p:nvPr>
            <p:ph type="sldNum" sz="quarter" idx="10"/>
          </p:nvPr>
        </p:nvSpPr>
        <p:spPr>
          <a:noFill/>
        </p:spPr>
        <p:txBody>
          <a:bodyPr/>
          <a:lstStyle/>
          <a:p>
            <a:r>
              <a:rPr lang="en-US" smtClean="0"/>
              <a:t>6-</a:t>
            </a:r>
            <a:fld id="{8E6A805F-0C46-4657-B62A-EB2F9C662554}" type="slidenum">
              <a:rPr lang="en-US" smtClean="0"/>
              <a:pPr/>
              <a:t>10</a:t>
            </a:fld>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Monthly Stock Returns vs. Sample Means n=20</a:t>
            </a:r>
            <a:endParaRPr lang="en-US" dirty="0"/>
          </a:p>
        </p:txBody>
      </p:sp>
      <p:sp>
        <p:nvSpPr>
          <p:cNvPr id="340994" name="Content Placeholder 2"/>
          <p:cNvSpPr>
            <a:spLocks noGrp="1"/>
          </p:cNvSpPr>
          <p:nvPr>
            <p:ph idx="1"/>
          </p:nvPr>
        </p:nvSpPr>
        <p:spPr>
          <a:xfrm>
            <a:off x="636588" y="1066800"/>
            <a:ext cx="7924800" cy="5410200"/>
          </a:xfrm>
        </p:spPr>
        <p:txBody>
          <a:bodyPr/>
          <a:lstStyle/>
          <a:p>
            <a:pPr eaLnBrk="1" hangingPunct="1"/>
            <a:r>
              <a:rPr lang="en-US" smtClean="0"/>
              <a:t>Figure 6.2(a) shows the relative frequency histogram of the monthly percentage returns for the 50-year period ended December 2006</a:t>
            </a:r>
          </a:p>
          <a:p>
            <a:pPr eaLnBrk="1" hangingPunct="1"/>
            <a:r>
              <a:rPr lang="en-US" smtClean="0"/>
              <a:t>The mean and standard deviation of the monthly returns are 0.624 percent and 4.42 percent, respectively</a:t>
            </a:r>
          </a:p>
        </p:txBody>
      </p:sp>
      <p:sp>
        <p:nvSpPr>
          <p:cNvPr id="340995" name="Slide Number Placeholder 3"/>
          <p:cNvSpPr>
            <a:spLocks noGrp="1"/>
          </p:cNvSpPr>
          <p:nvPr>
            <p:ph type="sldNum" sz="quarter" idx="10"/>
          </p:nvPr>
        </p:nvSpPr>
        <p:spPr>
          <a:noFill/>
        </p:spPr>
        <p:txBody>
          <a:bodyPr/>
          <a:lstStyle/>
          <a:p>
            <a:r>
              <a:rPr lang="en-US" smtClean="0"/>
              <a:t>6-</a:t>
            </a:r>
            <a:fld id="{69C53B20-BB6B-4050-B433-A7208EC77178}" type="slidenum">
              <a:rPr lang="en-US" smtClean="0"/>
              <a:pPr/>
              <a:t>11</a:t>
            </a:fld>
            <a:endParaRPr lang="en-US" smtClean="0"/>
          </a:p>
        </p:txBody>
      </p:sp>
      <p:pic>
        <p:nvPicPr>
          <p:cNvPr id="340996" name="Picture 4" descr="figure 6.2.JPG"/>
          <p:cNvPicPr>
            <a:picLocks noChangeAspect="1"/>
          </p:cNvPicPr>
          <p:nvPr/>
        </p:nvPicPr>
        <p:blipFill>
          <a:blip r:embed="rId2"/>
          <a:srcRect/>
          <a:stretch>
            <a:fillRect/>
          </a:stretch>
        </p:blipFill>
        <p:spPr bwMode="auto">
          <a:xfrm>
            <a:off x="1979613" y="3716338"/>
            <a:ext cx="5543550" cy="2928937"/>
          </a:xfrm>
          <a:prstGeom prst="rect">
            <a:avLst/>
          </a:prstGeom>
          <a:noFill/>
          <a:ln w="9525">
            <a:noFill/>
            <a:miter lim="800000"/>
            <a:headEnd/>
            <a:tailEnd/>
          </a:ln>
        </p:spPr>
      </p:pic>
      <p:sp>
        <p:nvSpPr>
          <p:cNvPr id="340997"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defRPr/>
            </a:pPr>
            <a:r>
              <a:rPr lang="en-US"/>
              <a:t>General Conclusions</a:t>
            </a:r>
          </a:p>
        </p:txBody>
      </p:sp>
      <p:sp>
        <p:nvSpPr>
          <p:cNvPr id="257027" name="Rectangle 3"/>
          <p:cNvSpPr>
            <a:spLocks noGrp="1" noChangeArrowheads="1"/>
          </p:cNvSpPr>
          <p:nvPr>
            <p:ph idx="1"/>
          </p:nvPr>
        </p:nvSpPr>
        <p:spPr>
          <a:xfrm>
            <a:off x="636588" y="1066800"/>
            <a:ext cx="7924800" cy="5410200"/>
          </a:xfrm>
        </p:spPr>
        <p:txBody>
          <a:bodyPr/>
          <a:lstStyle/>
          <a:p>
            <a:pPr eaLnBrk="1" hangingPunct="1">
              <a:spcBef>
                <a:spcPct val="15000"/>
              </a:spcBef>
            </a:pPr>
            <a:r>
              <a:rPr lang="en-US" smtClean="0"/>
              <a:t>If the population of individual items is normal, then the population of all sample means is also normal (see figure 6.2 below)</a:t>
            </a:r>
          </a:p>
          <a:p>
            <a:pPr eaLnBrk="1" hangingPunct="1">
              <a:spcBef>
                <a:spcPct val="15000"/>
              </a:spcBef>
            </a:pPr>
            <a:r>
              <a:rPr lang="en-US" smtClean="0"/>
              <a:t>Even if the population of individual items is not normal, there are circumstances when the population of all sample means is normal -Central Limit Theorem (see figure 6.1(a) and (b) above)</a:t>
            </a:r>
          </a:p>
        </p:txBody>
      </p:sp>
      <p:sp>
        <p:nvSpPr>
          <p:cNvPr id="342019" name="Slide Number Placeholder 5"/>
          <p:cNvSpPr>
            <a:spLocks noGrp="1"/>
          </p:cNvSpPr>
          <p:nvPr>
            <p:ph type="sldNum" sz="quarter" idx="10"/>
          </p:nvPr>
        </p:nvSpPr>
        <p:spPr>
          <a:noFill/>
        </p:spPr>
        <p:txBody>
          <a:bodyPr/>
          <a:lstStyle/>
          <a:p>
            <a:r>
              <a:rPr lang="en-US" smtClean="0"/>
              <a:t>6-</a:t>
            </a:r>
            <a:fld id="{6E8B3C4E-127D-4650-890B-4268E15D1BF8}" type="slidenum">
              <a:rPr lang="en-US" smtClean="0"/>
              <a:pPr/>
              <a:t>12</a:t>
            </a:fld>
            <a:endParaRPr lang="en-US" smtClean="0"/>
          </a:p>
        </p:txBody>
      </p:sp>
      <p:pic>
        <p:nvPicPr>
          <p:cNvPr id="342020" name="Picture 4" descr="figure 6.2.JPG"/>
          <p:cNvPicPr>
            <a:picLocks noChangeAspect="1"/>
          </p:cNvPicPr>
          <p:nvPr/>
        </p:nvPicPr>
        <p:blipFill>
          <a:blip r:embed="rId2"/>
          <a:srcRect/>
          <a:stretch>
            <a:fillRect/>
          </a:stretch>
        </p:blipFill>
        <p:spPr bwMode="auto">
          <a:xfrm>
            <a:off x="2268538" y="4292600"/>
            <a:ext cx="4391025" cy="2319338"/>
          </a:xfrm>
          <a:prstGeom prst="rect">
            <a:avLst/>
          </a:prstGeom>
          <a:noFill/>
          <a:ln w="9525">
            <a:noFill/>
            <a:miter lim="800000"/>
            <a:headEnd/>
            <a:tailEnd/>
          </a:ln>
        </p:spPr>
      </p:pic>
      <p:sp>
        <p:nvSpPr>
          <p:cNvPr id="342021"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L01</a:t>
            </a:r>
          </a:p>
        </p:txBody>
      </p:sp>
      <p:sp>
        <p:nvSpPr>
          <p:cNvPr id="342022" name="TextBox 4"/>
          <p:cNvSpPr txBox="1">
            <a:spLocks noChangeArrowheads="1"/>
          </p:cNvSpPr>
          <p:nvPr/>
        </p:nvSpPr>
        <p:spPr bwMode="auto">
          <a:xfrm>
            <a:off x="8458200" y="26035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70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1143000" y="0"/>
            <a:ext cx="7924800" cy="914400"/>
          </a:xfrm>
        </p:spPr>
        <p:txBody>
          <a:bodyPr/>
          <a:lstStyle/>
          <a:p>
            <a:pPr eaLnBrk="1" hangingPunct="1">
              <a:defRPr/>
            </a:pPr>
            <a:r>
              <a:rPr lang="en-US"/>
              <a:t>General Conclusions</a:t>
            </a:r>
            <a:r>
              <a:rPr lang="en-US" sz="2400"/>
              <a:t> Continued</a:t>
            </a:r>
          </a:p>
        </p:txBody>
      </p:sp>
      <p:sp>
        <p:nvSpPr>
          <p:cNvPr id="320515" name="Rectangle 3"/>
          <p:cNvSpPr>
            <a:spLocks noGrp="1" noChangeArrowheads="1"/>
          </p:cNvSpPr>
          <p:nvPr>
            <p:ph type="body" sz="half" idx="1"/>
          </p:nvPr>
        </p:nvSpPr>
        <p:spPr>
          <a:xfrm>
            <a:off x="684213" y="1296988"/>
            <a:ext cx="7332662" cy="4292600"/>
          </a:xfrm>
        </p:spPr>
        <p:txBody>
          <a:bodyPr/>
          <a:lstStyle/>
          <a:p>
            <a:pPr eaLnBrk="1" hangingPunct="1">
              <a:spcBef>
                <a:spcPct val="15000"/>
              </a:spcBef>
            </a:pPr>
            <a:r>
              <a:rPr lang="en-US" sz="2800" smtClean="0"/>
              <a:t>The mean of all possible sample means equals the population mean</a:t>
            </a:r>
          </a:p>
          <a:p>
            <a:pPr lvl="1" eaLnBrk="1" hangingPunct="1">
              <a:spcBef>
                <a:spcPct val="15000"/>
              </a:spcBef>
              <a:spcAft>
                <a:spcPct val="25000"/>
              </a:spcAft>
            </a:pPr>
            <a:r>
              <a:rPr lang="en-US" sz="2400" smtClean="0"/>
              <a:t>That is, </a:t>
            </a:r>
            <a:r>
              <a:rPr lang="en-US" sz="2400" smtClean="0">
                <a:latin typeface="Symbol" pitchFamily="18" charset="2"/>
              </a:rPr>
              <a:t>m</a:t>
            </a:r>
            <a:r>
              <a:rPr lang="en-US" sz="2400" smtClean="0"/>
              <a:t> = </a:t>
            </a:r>
            <a:r>
              <a:rPr lang="en-US" sz="2400" noProof="1" smtClean="0">
                <a:latin typeface="Symbol" pitchFamily="18" charset="2"/>
              </a:rPr>
              <a:t>m</a:t>
            </a:r>
            <a:r>
              <a:rPr lang="en-US" sz="2400" baseline="-25000" noProof="1" smtClean="0">
                <a:latin typeface="MS Reference 1"/>
              </a:rPr>
              <a:t>x</a:t>
            </a:r>
            <a:endParaRPr lang="en-US" sz="2400" smtClean="0"/>
          </a:p>
          <a:p>
            <a:pPr eaLnBrk="1" hangingPunct="1">
              <a:spcBef>
                <a:spcPct val="15000"/>
              </a:spcBef>
            </a:pPr>
            <a:r>
              <a:rPr lang="en-US" sz="2800" smtClean="0"/>
              <a:t>The standard deviation </a:t>
            </a:r>
            <a:r>
              <a:rPr lang="en-US" sz="2800" noProof="1" smtClean="0">
                <a:latin typeface="Symbol" pitchFamily="18" charset="2"/>
              </a:rPr>
              <a:t>s</a:t>
            </a:r>
            <a:r>
              <a:rPr lang="en-US" sz="2800" baseline="-25000" noProof="1" smtClean="0">
                <a:latin typeface="MS Reference 1"/>
              </a:rPr>
              <a:t>x</a:t>
            </a:r>
            <a:r>
              <a:rPr lang="en-US" sz="2800" smtClean="0"/>
              <a:t> of all sample means is less than the standard deviation of the population</a:t>
            </a:r>
          </a:p>
          <a:p>
            <a:pPr lvl="1" eaLnBrk="1" hangingPunct="1">
              <a:lnSpc>
                <a:spcPct val="95000"/>
              </a:lnSpc>
              <a:spcBef>
                <a:spcPct val="15000"/>
              </a:spcBef>
            </a:pPr>
            <a:r>
              <a:rPr lang="en-US" sz="2400" smtClean="0"/>
              <a:t>That is, </a:t>
            </a:r>
            <a:r>
              <a:rPr lang="en-US" sz="2400" noProof="1" smtClean="0">
                <a:latin typeface="Symbol" pitchFamily="18" charset="2"/>
              </a:rPr>
              <a:t>s</a:t>
            </a:r>
            <a:r>
              <a:rPr lang="en-US" sz="2400" baseline="-25000" noProof="1" smtClean="0">
                <a:latin typeface="MS Reference 1"/>
              </a:rPr>
              <a:t>x</a:t>
            </a:r>
            <a:r>
              <a:rPr lang="en-US" sz="2400" smtClean="0"/>
              <a:t> &lt; </a:t>
            </a:r>
            <a:r>
              <a:rPr lang="en-US" sz="2400" smtClean="0">
                <a:latin typeface="Symbol" pitchFamily="18" charset="2"/>
              </a:rPr>
              <a:t>s</a:t>
            </a:r>
            <a:endParaRPr lang="en-US" sz="2400" smtClean="0"/>
          </a:p>
          <a:p>
            <a:pPr lvl="2" eaLnBrk="1" hangingPunct="1">
              <a:lnSpc>
                <a:spcPct val="95000"/>
              </a:lnSpc>
              <a:spcBef>
                <a:spcPct val="15000"/>
              </a:spcBef>
            </a:pPr>
            <a:r>
              <a:rPr lang="en-US" sz="2000" smtClean="0"/>
              <a:t>Each sample mean averages out the high and the low measurements, and so are closer to </a:t>
            </a:r>
            <a:r>
              <a:rPr lang="en-US" sz="2000" smtClean="0">
                <a:latin typeface="Symbol" pitchFamily="18" charset="2"/>
              </a:rPr>
              <a:t>m</a:t>
            </a:r>
            <a:r>
              <a:rPr lang="en-US" sz="2000" smtClean="0"/>
              <a:t> than many of the individual population measurements</a:t>
            </a:r>
          </a:p>
        </p:txBody>
      </p:sp>
      <p:sp>
        <p:nvSpPr>
          <p:cNvPr id="343043" name="Slide Number Placeholder 5"/>
          <p:cNvSpPr>
            <a:spLocks noGrp="1"/>
          </p:cNvSpPr>
          <p:nvPr>
            <p:ph type="sldNum" sz="quarter" idx="10"/>
          </p:nvPr>
        </p:nvSpPr>
        <p:spPr>
          <a:noFill/>
        </p:spPr>
        <p:txBody>
          <a:bodyPr/>
          <a:lstStyle/>
          <a:p>
            <a:r>
              <a:rPr lang="en-US" smtClean="0"/>
              <a:t>6-</a:t>
            </a:r>
            <a:fld id="{2D5155E2-5D23-42A3-816A-C47CCD2555E5}" type="slidenum">
              <a:rPr lang="en-US" smtClean="0"/>
              <a:pPr/>
              <a:t>13</a:t>
            </a:fld>
            <a:endParaRPr lang="en-US" smtClean="0"/>
          </a:p>
        </p:txBody>
      </p:sp>
      <p:sp>
        <p:nvSpPr>
          <p:cNvPr id="343044"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L03</a:t>
            </a:r>
          </a:p>
        </p:txBody>
      </p:sp>
      <p:sp>
        <p:nvSpPr>
          <p:cNvPr id="343045" name="TextBox 4"/>
          <p:cNvSpPr txBox="1">
            <a:spLocks noChangeArrowheads="1"/>
          </p:cNvSpPr>
          <p:nvPr/>
        </p:nvSpPr>
        <p:spPr bwMode="auto">
          <a:xfrm>
            <a:off x="8458200" y="26035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0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0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0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0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1143000" y="0"/>
            <a:ext cx="7924800" cy="914400"/>
          </a:xfrm>
        </p:spPr>
        <p:txBody>
          <a:bodyPr/>
          <a:lstStyle/>
          <a:p>
            <a:pPr eaLnBrk="1" hangingPunct="1">
              <a:defRPr/>
            </a:pPr>
            <a:r>
              <a:rPr lang="en-US" sz="4000" dirty="0"/>
              <a:t>Results from Sampling All Stocks</a:t>
            </a:r>
          </a:p>
        </p:txBody>
      </p:sp>
      <p:sp>
        <p:nvSpPr>
          <p:cNvPr id="268296" name="Rectangle 3"/>
          <p:cNvSpPr>
            <a:spLocks noGrp="1" noChangeArrowheads="1"/>
          </p:cNvSpPr>
          <p:nvPr>
            <p:ph type="body" sz="half" idx="1"/>
          </p:nvPr>
        </p:nvSpPr>
        <p:spPr>
          <a:xfrm>
            <a:off x="1141413" y="1296988"/>
            <a:ext cx="7662862" cy="4292600"/>
          </a:xfrm>
        </p:spPr>
        <p:txBody>
          <a:bodyPr/>
          <a:lstStyle/>
          <a:p>
            <a:pPr eaLnBrk="1" hangingPunct="1"/>
            <a:r>
              <a:rPr lang="en-US" sz="2900" smtClean="0"/>
              <a:t>Observations figure 6.2 (a) and (b)</a:t>
            </a:r>
          </a:p>
          <a:p>
            <a:pPr lvl="1" eaLnBrk="1" hangingPunct="1"/>
            <a:r>
              <a:rPr lang="en-US" sz="2600" smtClean="0"/>
              <a:t>Both histograms appear to be bell-shaped and centered over the same mean of 0.624%</a:t>
            </a:r>
          </a:p>
          <a:p>
            <a:pPr lvl="1" eaLnBrk="1" hangingPunct="1"/>
            <a:r>
              <a:rPr lang="en-US" sz="2600" smtClean="0"/>
              <a:t>The histogram of the sample mean returns looks less spread out than that of the individual returns</a:t>
            </a:r>
          </a:p>
          <a:p>
            <a:pPr eaLnBrk="1" hangingPunct="1"/>
            <a:r>
              <a:rPr lang="en-US" sz="2900" smtClean="0"/>
              <a:t>Statistics</a:t>
            </a:r>
          </a:p>
          <a:p>
            <a:pPr lvl="1" eaLnBrk="1" hangingPunct="1"/>
            <a:r>
              <a:rPr lang="en-US" sz="2600" smtClean="0"/>
              <a:t>Mean of all sample means: </a:t>
            </a:r>
            <a:r>
              <a:rPr lang="en-US" sz="2600" noProof="1" smtClean="0">
                <a:latin typeface="Symbol" pitchFamily="18" charset="2"/>
              </a:rPr>
              <a:t>m</a:t>
            </a:r>
            <a:r>
              <a:rPr lang="en-US" sz="2600" baseline="-25000" noProof="1" smtClean="0">
                <a:latin typeface="MS Reference 1"/>
              </a:rPr>
              <a:t>x</a:t>
            </a:r>
            <a:r>
              <a:rPr lang="en-US" sz="2600" smtClean="0"/>
              <a:t> = </a:t>
            </a:r>
            <a:r>
              <a:rPr lang="en-US" sz="2600" smtClean="0">
                <a:latin typeface="Symbol" pitchFamily="18" charset="2"/>
              </a:rPr>
              <a:t>m</a:t>
            </a:r>
            <a:r>
              <a:rPr lang="en-US" sz="2600" smtClean="0"/>
              <a:t> = 0.624%</a:t>
            </a:r>
          </a:p>
          <a:p>
            <a:pPr lvl="1" eaLnBrk="1" hangingPunct="1"/>
            <a:r>
              <a:rPr lang="en-US" sz="2600" smtClean="0"/>
              <a:t>Standard deviation of all possible means:</a:t>
            </a:r>
          </a:p>
        </p:txBody>
      </p:sp>
      <p:graphicFrame>
        <p:nvGraphicFramePr>
          <p:cNvPr id="268294" name="Object 6"/>
          <p:cNvGraphicFramePr>
            <a:graphicFrameLocks noChangeAspect="1"/>
          </p:cNvGraphicFramePr>
          <p:nvPr>
            <p:ph sz="quarter" idx="2"/>
          </p:nvPr>
        </p:nvGraphicFramePr>
        <p:xfrm>
          <a:off x="2103438" y="5229225"/>
          <a:ext cx="3194050" cy="811213"/>
        </p:xfrm>
        <a:graphic>
          <a:graphicData uri="http://schemas.openxmlformats.org/presentationml/2006/ole">
            <p:oleObj spid="_x0000_s268294" name="Equation" r:id="rId3" imgW="1600200" imgH="406080" progId="Equation.3">
              <p:embed/>
            </p:oleObj>
          </a:graphicData>
        </a:graphic>
      </p:graphicFrame>
      <p:sp>
        <p:nvSpPr>
          <p:cNvPr id="268297" name="Slide Number Placeholder 5"/>
          <p:cNvSpPr>
            <a:spLocks noGrp="1"/>
          </p:cNvSpPr>
          <p:nvPr>
            <p:ph type="sldNum" sz="quarter" idx="10"/>
          </p:nvPr>
        </p:nvSpPr>
        <p:spPr>
          <a:noFill/>
        </p:spPr>
        <p:txBody>
          <a:bodyPr/>
          <a:lstStyle/>
          <a:p>
            <a:r>
              <a:rPr lang="en-US" smtClean="0"/>
              <a:t>6-</a:t>
            </a:r>
            <a:fld id="{174FE669-58A4-4A82-99E7-6194D0C43B28}" type="slidenum">
              <a:rPr lang="en-US" smtClean="0"/>
              <a:pPr/>
              <a:t>14</a:t>
            </a:fld>
            <a:endParaRPr lang="en-US" smtClean="0"/>
          </a:p>
        </p:txBody>
      </p:sp>
      <p:sp>
        <p:nvSpPr>
          <p:cNvPr id="268298"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algn="r" eaLnBrk="0" hangingPunct="0">
              <a:spcBef>
                <a:spcPct val="20000"/>
              </a:spcBef>
              <a:buClr>
                <a:schemeClr val="accent2"/>
              </a:buClr>
            </a:pPr>
            <a:r>
              <a:rPr lang="en-US" sz="1400">
                <a:solidFill>
                  <a:srgbClr val="FFC000"/>
                </a:solidFill>
                <a:latin typeface="Arial" charset="0"/>
              </a:rPr>
              <a:t>L03</a:t>
            </a:r>
          </a:p>
        </p:txBody>
      </p:sp>
      <p:sp>
        <p:nvSpPr>
          <p:cNvPr id="268299" name="TextBox 4"/>
          <p:cNvSpPr txBox="1">
            <a:spLocks noChangeArrowheads="1"/>
          </p:cNvSpPr>
          <p:nvPr/>
        </p:nvSpPr>
        <p:spPr bwMode="auto">
          <a:xfrm>
            <a:off x="8458200" y="260350"/>
            <a:ext cx="685800" cy="304800"/>
          </a:xfrm>
          <a:prstGeom prst="rect">
            <a:avLst/>
          </a:prstGeom>
          <a:noFill/>
          <a:ln w="9525">
            <a:noFill/>
            <a:miter lim="800000"/>
            <a:headEnd/>
            <a:tailEnd/>
          </a:ln>
        </p:spPr>
        <p:txBody>
          <a:bodyPr>
            <a:spAutoFit/>
          </a:bodyPr>
          <a:lstStyle/>
          <a:p>
            <a:pPr algn="r" eaLnBrk="0" hangingPunct="0">
              <a:spcBef>
                <a:spcPct val="20000"/>
              </a:spcBef>
              <a:buClr>
                <a:schemeClr val="accent2"/>
              </a:buClr>
            </a:pPr>
            <a:r>
              <a:rPr lang="en-US" sz="1400">
                <a:solidFill>
                  <a:srgbClr val="FFC000"/>
                </a:solidFill>
                <a:latin typeface="Arial" charset="0"/>
              </a:rPr>
              <a:t>L04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pPr eaLnBrk="1" hangingPunct="1">
              <a:defRPr/>
            </a:pPr>
            <a:r>
              <a:rPr lang="en-US"/>
              <a:t>And the Empirical Rule</a:t>
            </a:r>
          </a:p>
        </p:txBody>
      </p:sp>
      <p:sp>
        <p:nvSpPr>
          <p:cNvPr id="300035" name="Rectangle 3"/>
          <p:cNvSpPr>
            <a:spLocks noGrp="1" noChangeArrowheads="1"/>
          </p:cNvSpPr>
          <p:nvPr>
            <p:ph idx="1"/>
          </p:nvPr>
        </p:nvSpPr>
        <p:spPr>
          <a:xfrm>
            <a:off x="636588" y="1066800"/>
            <a:ext cx="7924800" cy="5410200"/>
          </a:xfrm>
        </p:spPr>
        <p:txBody>
          <a:bodyPr/>
          <a:lstStyle/>
          <a:p>
            <a:pPr eaLnBrk="1" hangingPunct="1"/>
            <a:r>
              <a:rPr lang="en-US" smtClean="0"/>
              <a:t>The empirical rule holds</a:t>
            </a:r>
            <a:r>
              <a:rPr lang="en-US" i="1" smtClean="0"/>
              <a:t> </a:t>
            </a:r>
            <a:r>
              <a:rPr lang="en-US" smtClean="0"/>
              <a:t>for the sampling distribution of the sample mean</a:t>
            </a:r>
            <a:endParaRPr lang="en-US" i="1" smtClean="0"/>
          </a:p>
          <a:p>
            <a:pPr lvl="1" eaLnBrk="1" hangingPunct="1"/>
            <a:r>
              <a:rPr lang="en-US" sz="2400" smtClean="0"/>
              <a:t>68.26% of all possible sample means are within (plus or minus) one standard deviation </a:t>
            </a:r>
            <a:r>
              <a:rPr lang="en-US" sz="2400" noProof="1" smtClean="0">
                <a:latin typeface="Symbol" pitchFamily="18" charset="2"/>
              </a:rPr>
              <a:t>s</a:t>
            </a:r>
            <a:r>
              <a:rPr lang="en-US" sz="2400" baseline="-25000" noProof="1" smtClean="0">
                <a:latin typeface="MS Reference 1"/>
              </a:rPr>
              <a:t>x</a:t>
            </a:r>
            <a:r>
              <a:rPr lang="en-US" sz="2400" smtClean="0"/>
              <a:t> of </a:t>
            </a:r>
            <a:r>
              <a:rPr lang="en-US" sz="2400" smtClean="0">
                <a:latin typeface="Symbol" pitchFamily="18" charset="2"/>
              </a:rPr>
              <a:t>m</a:t>
            </a:r>
            <a:endParaRPr lang="en-US" sz="2400" smtClean="0"/>
          </a:p>
          <a:p>
            <a:pPr lvl="1" eaLnBrk="1" hangingPunct="1"/>
            <a:r>
              <a:rPr lang="en-US" sz="2400" smtClean="0"/>
              <a:t>95.44% of all possible observed values of </a:t>
            </a:r>
            <a:r>
              <a:rPr lang="en-US" sz="2400" i="1" smtClean="0"/>
              <a:t>x</a:t>
            </a:r>
            <a:r>
              <a:rPr lang="en-US" sz="2400" smtClean="0"/>
              <a:t> are within (plus or minus) two </a:t>
            </a:r>
            <a:r>
              <a:rPr lang="en-US" sz="2400" noProof="1" smtClean="0">
                <a:latin typeface="Symbol" pitchFamily="18" charset="2"/>
              </a:rPr>
              <a:t>s</a:t>
            </a:r>
            <a:r>
              <a:rPr lang="en-US" sz="2400" baseline="-25000" noProof="1" smtClean="0">
                <a:latin typeface="MS Reference 1"/>
              </a:rPr>
              <a:t>x</a:t>
            </a:r>
            <a:r>
              <a:rPr lang="en-US" sz="2400" smtClean="0"/>
              <a:t> of </a:t>
            </a:r>
            <a:r>
              <a:rPr lang="en-US" sz="2400" smtClean="0">
                <a:latin typeface="Symbol" pitchFamily="18" charset="2"/>
              </a:rPr>
              <a:t>m</a:t>
            </a:r>
            <a:endParaRPr lang="en-US" sz="2400" smtClean="0"/>
          </a:p>
          <a:p>
            <a:pPr lvl="2" eaLnBrk="1" hangingPunct="1"/>
            <a:r>
              <a:rPr lang="en-US" sz="2200" smtClean="0"/>
              <a:t>In the example., 95.44% of all possible sample mean returns are in the interval [0.624 </a:t>
            </a:r>
            <a:r>
              <a:rPr lang="en-US" sz="2200" smtClean="0">
                <a:cs typeface="Times New Roman" pitchFamily="18" charset="0"/>
              </a:rPr>
              <a:t>±</a:t>
            </a:r>
            <a:r>
              <a:rPr lang="en-US" sz="2200" smtClean="0"/>
              <a:t> (2</a:t>
            </a:r>
            <a:r>
              <a:rPr lang="en-US" sz="2200" b="1" smtClean="0">
                <a:sym typeface="Symbol" pitchFamily="18" charset="2"/>
              </a:rPr>
              <a:t></a:t>
            </a:r>
            <a:r>
              <a:rPr lang="en-US" sz="2200" smtClean="0"/>
              <a:t>0.988)] = [0.624 </a:t>
            </a:r>
            <a:r>
              <a:rPr lang="en-US" sz="2200" smtClean="0">
                <a:cs typeface="Times New Roman" pitchFamily="18" charset="0"/>
              </a:rPr>
              <a:t>± 1.976]</a:t>
            </a:r>
          </a:p>
          <a:p>
            <a:pPr lvl="2" eaLnBrk="1" hangingPunct="1"/>
            <a:r>
              <a:rPr lang="en-US" sz="2200" smtClean="0">
                <a:cs typeface="Times New Roman" pitchFamily="18" charset="0"/>
              </a:rPr>
              <a:t>That is, 95.44% of all possible sample means are between -1.352% and 2.6%</a:t>
            </a:r>
            <a:endParaRPr lang="en-US" sz="2200" smtClean="0"/>
          </a:p>
          <a:p>
            <a:pPr lvl="1" eaLnBrk="1" hangingPunct="1">
              <a:spcAft>
                <a:spcPct val="40000"/>
              </a:spcAft>
            </a:pPr>
            <a:r>
              <a:rPr lang="en-US" sz="2400" smtClean="0"/>
              <a:t>So 99.73% of all possible observed values of </a:t>
            </a:r>
            <a:r>
              <a:rPr lang="en-US" sz="2400" i="1" smtClean="0"/>
              <a:t>x</a:t>
            </a:r>
            <a:r>
              <a:rPr lang="en-US" sz="2400" smtClean="0"/>
              <a:t> are within (plus or minus) three </a:t>
            </a:r>
            <a:r>
              <a:rPr lang="en-US" sz="2400" noProof="1" smtClean="0">
                <a:latin typeface="Symbol" pitchFamily="18" charset="2"/>
              </a:rPr>
              <a:t>s</a:t>
            </a:r>
            <a:r>
              <a:rPr lang="en-US" sz="2400" baseline="-25000" noProof="1" smtClean="0">
                <a:latin typeface="MS Reference 1"/>
              </a:rPr>
              <a:t>x</a:t>
            </a:r>
            <a:r>
              <a:rPr lang="en-US" sz="2400" smtClean="0"/>
              <a:t> of </a:t>
            </a:r>
            <a:r>
              <a:rPr lang="en-US" sz="2400" smtClean="0">
                <a:latin typeface="Symbol" pitchFamily="18" charset="2"/>
              </a:rPr>
              <a:t>m</a:t>
            </a:r>
          </a:p>
        </p:txBody>
      </p:sp>
      <p:sp>
        <p:nvSpPr>
          <p:cNvPr id="345091" name="Slide Number Placeholder 5"/>
          <p:cNvSpPr>
            <a:spLocks noGrp="1"/>
          </p:cNvSpPr>
          <p:nvPr>
            <p:ph type="sldNum" sz="quarter" idx="10"/>
          </p:nvPr>
        </p:nvSpPr>
        <p:spPr>
          <a:noFill/>
        </p:spPr>
        <p:txBody>
          <a:bodyPr/>
          <a:lstStyle/>
          <a:p>
            <a:r>
              <a:rPr lang="en-US" smtClean="0"/>
              <a:t>6-</a:t>
            </a:r>
            <a:fld id="{345EA82A-2FCD-4EC3-B4A2-08564E718EE8}" type="slidenum">
              <a:rPr lang="en-US" smtClean="0"/>
              <a:pPr/>
              <a:t>15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0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0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003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003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0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Rectangle 3"/>
          <p:cNvSpPr>
            <a:spLocks noGrp="1" noChangeArrowheads="1"/>
          </p:cNvSpPr>
          <p:nvPr>
            <p:ph type="title"/>
          </p:nvPr>
        </p:nvSpPr>
        <p:spPr/>
        <p:txBody>
          <a:bodyPr lIns="90488" tIns="44450" rIns="90488" bIns="44450" anchor="b"/>
          <a:lstStyle/>
          <a:p>
            <a:pPr eaLnBrk="1" hangingPunct="1">
              <a:defRPr/>
            </a:pPr>
            <a:r>
              <a:rPr lang="en-US" sz="3600"/>
              <a:t>Properties of the Sampling</a:t>
            </a:r>
            <a:br>
              <a:rPr lang="en-US" sz="3600"/>
            </a:br>
            <a:r>
              <a:rPr lang="en-US" sz="2400"/>
              <a:t>Distribution of the Sample Mean #1</a:t>
            </a:r>
          </a:p>
        </p:txBody>
      </p:sp>
      <p:sp>
        <p:nvSpPr>
          <p:cNvPr id="5" name="Content Placeholder 4"/>
          <p:cNvSpPr>
            <a:spLocks noGrp="1"/>
          </p:cNvSpPr>
          <p:nvPr>
            <p:ph idx="1"/>
          </p:nvPr>
        </p:nvSpPr>
        <p:spPr>
          <a:xfrm>
            <a:off x="636588" y="1066800"/>
            <a:ext cx="7924800" cy="5410200"/>
          </a:xfrm>
        </p:spPr>
        <p:txBody>
          <a:bodyPr/>
          <a:lstStyle/>
          <a:p>
            <a:pPr marL="406400" indent="-406400" eaLnBrk="1" hangingPunct="1">
              <a:spcBef>
                <a:spcPct val="30000"/>
              </a:spcBef>
              <a:spcAft>
                <a:spcPct val="10000"/>
              </a:spcAft>
              <a:defRPr/>
            </a:pPr>
            <a:r>
              <a:rPr lang="en-US" dirty="0" smtClean="0"/>
              <a:t>If the population being sampled is normal, then so is the sampling distribution of the sample mean, </a:t>
            </a:r>
            <a:r>
              <a:rPr lang="en-US" dirty="0" smtClean="0">
                <a:latin typeface="MS Reference 1" pitchFamily="2" charset="2"/>
              </a:rPr>
              <a:t>x</a:t>
            </a:r>
          </a:p>
          <a:p>
            <a:pPr marL="406400" indent="-406400" eaLnBrk="1" hangingPunct="1">
              <a:spcBef>
                <a:spcPct val="30000"/>
              </a:spcBef>
              <a:spcAft>
                <a:spcPct val="10000"/>
              </a:spcAft>
              <a:defRPr/>
            </a:pPr>
            <a:r>
              <a:rPr lang="en-US" dirty="0" smtClean="0"/>
              <a:t>The mean of the sampling distribution of </a:t>
            </a:r>
            <a:r>
              <a:rPr lang="en-US" dirty="0" smtClean="0">
                <a:latin typeface="MS Reference 1" pitchFamily="2" charset="2"/>
              </a:rPr>
              <a:t>x</a:t>
            </a:r>
            <a:r>
              <a:rPr lang="en-US" dirty="0" smtClean="0"/>
              <a:t> is </a:t>
            </a:r>
          </a:p>
          <a:p>
            <a:pPr marL="406400" indent="-406400" eaLnBrk="1" hangingPunct="1">
              <a:spcBef>
                <a:spcPct val="30000"/>
              </a:spcBef>
              <a:spcAft>
                <a:spcPct val="10000"/>
              </a:spcAft>
              <a:buFontTx/>
              <a:buNone/>
              <a:defRPr/>
            </a:pPr>
            <a:r>
              <a:rPr lang="en-US" dirty="0" smtClean="0">
                <a:latin typeface="Symbol" pitchFamily="18" charset="2"/>
              </a:rPr>
              <a:t>	m</a:t>
            </a:r>
            <a:r>
              <a:rPr lang="en-US" baseline="-25000" noProof="1" smtClean="0">
                <a:latin typeface="MS Reference 1" pitchFamily="2" charset="2"/>
              </a:rPr>
              <a:t>x</a:t>
            </a:r>
            <a:r>
              <a:rPr lang="en-US" dirty="0" smtClean="0"/>
              <a:t> = </a:t>
            </a:r>
            <a:r>
              <a:rPr lang="en-US" dirty="0" smtClean="0">
                <a:latin typeface="Symbol" pitchFamily="18" charset="2"/>
              </a:rPr>
              <a:t>m</a:t>
            </a:r>
            <a:endParaRPr lang="en-US" dirty="0" smtClean="0"/>
          </a:p>
          <a:p>
            <a:pPr marL="406400" indent="-406400" eaLnBrk="1" hangingPunct="1">
              <a:spcBef>
                <a:spcPct val="30000"/>
              </a:spcBef>
              <a:spcAft>
                <a:spcPct val="10000"/>
              </a:spcAft>
              <a:defRPr/>
            </a:pPr>
            <a:r>
              <a:rPr lang="en-US" dirty="0" smtClean="0"/>
              <a:t>That is, the mean of all possible sample means is the same as the population mean</a:t>
            </a:r>
          </a:p>
          <a:p>
            <a:pPr marL="406400" indent="-406400" eaLnBrk="1" hangingPunct="1">
              <a:spcBef>
                <a:spcPct val="30000"/>
              </a:spcBef>
              <a:spcAft>
                <a:spcPct val="10000"/>
              </a:spcAft>
              <a:defRPr/>
            </a:pPr>
            <a:endParaRPr lang="en-US" dirty="0" smtClean="0"/>
          </a:p>
          <a:p>
            <a:pPr eaLnBrk="1" hangingPunct="1">
              <a:defRPr/>
            </a:pPr>
            <a:endParaRPr lang="en-US" dirty="0"/>
          </a:p>
        </p:txBody>
      </p:sp>
      <p:sp>
        <p:nvSpPr>
          <p:cNvPr id="346115" name="Slide Number Placeholder 2"/>
          <p:cNvSpPr>
            <a:spLocks noGrp="1"/>
          </p:cNvSpPr>
          <p:nvPr>
            <p:ph type="sldNum" sz="quarter" idx="10"/>
          </p:nvPr>
        </p:nvSpPr>
        <p:spPr>
          <a:noFill/>
        </p:spPr>
        <p:txBody>
          <a:bodyPr/>
          <a:lstStyle/>
          <a:p>
            <a:r>
              <a:rPr lang="en-US" smtClean="0"/>
              <a:t>6-</a:t>
            </a:r>
            <a:fld id="{4A0C00E1-D23C-493A-9921-C5BB0A8B2F34}" type="slidenum">
              <a:rPr lang="en-US" smtClean="0"/>
              <a:pPr/>
              <a:t>16</a:t>
            </a:fld>
            <a:endParaRPr lang="en-US" smtClean="0"/>
          </a:p>
        </p:txBody>
      </p:sp>
      <p:sp>
        <p:nvSpPr>
          <p:cNvPr id="244740" name="Rectangle 4"/>
          <p:cNvSpPr>
            <a:spLocks noChangeArrowheads="1"/>
          </p:cNvSpPr>
          <p:nvPr/>
        </p:nvSpPr>
        <p:spPr bwMode="auto">
          <a:xfrm>
            <a:off x="1141413" y="1296988"/>
            <a:ext cx="7313612" cy="3600450"/>
          </a:xfrm>
          <a:prstGeom prst="rect">
            <a:avLst/>
          </a:prstGeom>
          <a:noFill/>
          <a:ln w="12700">
            <a:noFill/>
            <a:miter lim="800000"/>
            <a:headEnd/>
            <a:tailEnd/>
          </a:ln>
        </p:spPr>
        <p:txBody>
          <a:bodyPr lIns="90488" tIns="44450" rIns="90488" bIns="44450"/>
          <a:lstStyle/>
          <a:p>
            <a:pPr marL="406400" indent="-406400" eaLnBrk="0" hangingPunct="0">
              <a:spcBef>
                <a:spcPct val="30000"/>
              </a:spcBef>
              <a:spcAft>
                <a:spcPct val="10000"/>
              </a:spcAft>
              <a:buFontTx/>
              <a:buChar char="•"/>
            </a:pPr>
            <a:endParaRPr lang="en-US" sz="2200"/>
          </a:p>
        </p:txBody>
      </p:sp>
      <p:sp>
        <p:nvSpPr>
          <p:cNvPr id="346117"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447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lIns="90488" tIns="44450" rIns="90488" bIns="44450" anchor="b"/>
          <a:lstStyle/>
          <a:p>
            <a:pPr eaLnBrk="1" hangingPunct="1">
              <a:defRPr/>
            </a:pPr>
            <a:r>
              <a:rPr lang="en-US" sz="3600"/>
              <a:t>Properties of the Sampling</a:t>
            </a:r>
            <a:br>
              <a:rPr lang="en-US" sz="3600"/>
            </a:br>
            <a:r>
              <a:rPr lang="en-US" sz="2400"/>
              <a:t>Distribution of the Sample Mean #2</a:t>
            </a:r>
          </a:p>
        </p:txBody>
      </p:sp>
      <p:sp>
        <p:nvSpPr>
          <p:cNvPr id="263178" name="Content Placeholder 5"/>
          <p:cNvSpPr>
            <a:spLocks noGrp="1"/>
          </p:cNvSpPr>
          <p:nvPr>
            <p:ph idx="1"/>
          </p:nvPr>
        </p:nvSpPr>
        <p:spPr>
          <a:xfrm>
            <a:off x="636588" y="1066800"/>
            <a:ext cx="7924800" cy="5410200"/>
          </a:xfrm>
        </p:spPr>
        <p:txBody>
          <a:bodyPr/>
          <a:lstStyle/>
          <a:p>
            <a:pPr eaLnBrk="1" hangingPunct="1"/>
            <a:r>
              <a:rPr lang="en-US" smtClean="0"/>
              <a:t>The variance of the sampling distribution of </a:t>
            </a:r>
            <a:r>
              <a:rPr lang="en-US" smtClean="0">
                <a:latin typeface="MS Reference 1"/>
              </a:rPr>
              <a:t>x</a:t>
            </a:r>
            <a:r>
              <a:rPr lang="en-US" smtClean="0"/>
              <a:t> is  </a:t>
            </a:r>
          </a:p>
          <a:p>
            <a:pPr eaLnBrk="1" hangingPunct="1"/>
            <a:endParaRPr lang="en-US" smtClean="0"/>
          </a:p>
          <a:p>
            <a:pPr eaLnBrk="1" hangingPunct="1"/>
            <a:endParaRPr lang="en-US" smtClean="0"/>
          </a:p>
          <a:p>
            <a:pPr eaLnBrk="1" hangingPunct="1">
              <a:spcBef>
                <a:spcPct val="30000"/>
              </a:spcBef>
              <a:spcAft>
                <a:spcPct val="10000"/>
              </a:spcAft>
              <a:buClr>
                <a:srgbClr val="660066"/>
              </a:buClr>
            </a:pPr>
            <a:r>
              <a:rPr lang="en-US" sz="3000" smtClean="0"/>
              <a:t>That is, the variance of the sampling distribution of </a:t>
            </a:r>
            <a:r>
              <a:rPr lang="en-US" smtClean="0">
                <a:latin typeface="MS Reference 1"/>
              </a:rPr>
              <a:t>x</a:t>
            </a:r>
            <a:r>
              <a:rPr lang="en-US" sz="3000" smtClean="0"/>
              <a:t> is directly proportional to the variance of the population, and inversely proportional to the sample size</a:t>
            </a:r>
          </a:p>
          <a:p>
            <a:pPr marL="742950" lvl="2" indent="-342900" eaLnBrk="1" hangingPunct="1">
              <a:buClr>
                <a:srgbClr val="660066"/>
              </a:buClr>
            </a:pPr>
            <a:endParaRPr lang="en-US" sz="2200" smtClean="0"/>
          </a:p>
          <a:p>
            <a:pPr eaLnBrk="1" hangingPunct="1"/>
            <a:endParaRPr lang="en-US" smtClean="0"/>
          </a:p>
          <a:p>
            <a:pPr eaLnBrk="1" hangingPunct="1"/>
            <a:endParaRPr lang="en-US" smtClean="0"/>
          </a:p>
        </p:txBody>
      </p:sp>
      <p:sp>
        <p:nvSpPr>
          <p:cNvPr id="263179" name="Slide Number Placeholder 2"/>
          <p:cNvSpPr>
            <a:spLocks noGrp="1"/>
          </p:cNvSpPr>
          <p:nvPr>
            <p:ph type="sldNum" sz="quarter" idx="10"/>
          </p:nvPr>
        </p:nvSpPr>
        <p:spPr>
          <a:noFill/>
        </p:spPr>
        <p:txBody>
          <a:bodyPr/>
          <a:lstStyle/>
          <a:p>
            <a:r>
              <a:rPr lang="en-US" smtClean="0"/>
              <a:t>6-</a:t>
            </a:r>
            <a:fld id="{692DBCCD-076F-4A00-912D-26521CFF098B}" type="slidenum">
              <a:rPr lang="en-US" smtClean="0"/>
              <a:pPr/>
              <a:t>17</a:t>
            </a:fld>
            <a:endParaRPr lang="en-US" smtClean="0"/>
          </a:p>
        </p:txBody>
      </p:sp>
      <p:graphicFrame>
        <p:nvGraphicFramePr>
          <p:cNvPr id="263176" name="Object 8"/>
          <p:cNvGraphicFramePr>
            <a:graphicFrameLocks noChangeAspect="1"/>
          </p:cNvGraphicFramePr>
          <p:nvPr/>
        </p:nvGraphicFramePr>
        <p:xfrm>
          <a:off x="3879850" y="1628775"/>
          <a:ext cx="1220788" cy="936625"/>
        </p:xfrm>
        <a:graphic>
          <a:graphicData uri="http://schemas.openxmlformats.org/presentationml/2006/ole">
            <p:oleObj spid="_x0000_s263176" name="Equation" r:id="rId4" imgW="545760" imgH="419040" progId="Equation.3">
              <p:embed/>
            </p:oleObj>
          </a:graphicData>
        </a:graphic>
      </p:graphicFrame>
      <p:sp>
        <p:nvSpPr>
          <p:cNvPr id="263180"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lIns="90488" tIns="44450" rIns="90488" bIns="44450" anchor="b"/>
          <a:lstStyle/>
          <a:p>
            <a:pPr eaLnBrk="1" hangingPunct="1">
              <a:defRPr/>
            </a:pPr>
            <a:r>
              <a:rPr lang="en-US" sz="3600"/>
              <a:t>Properties of the Sampling</a:t>
            </a:r>
            <a:br>
              <a:rPr lang="en-US" sz="3600"/>
            </a:br>
            <a:r>
              <a:rPr lang="en-US" sz="2400"/>
              <a:t>Distribution of the Sample Mean #3</a:t>
            </a:r>
          </a:p>
        </p:txBody>
      </p:sp>
      <p:sp>
        <p:nvSpPr>
          <p:cNvPr id="246801" name="Content Placeholder 5"/>
          <p:cNvSpPr>
            <a:spLocks noGrp="1"/>
          </p:cNvSpPr>
          <p:nvPr>
            <p:ph idx="1"/>
          </p:nvPr>
        </p:nvSpPr>
        <p:spPr>
          <a:xfrm>
            <a:off x="636588" y="1066800"/>
            <a:ext cx="7924800" cy="5410200"/>
          </a:xfrm>
        </p:spPr>
        <p:txBody>
          <a:bodyPr/>
          <a:lstStyle/>
          <a:p>
            <a:pPr eaLnBrk="1" hangingPunct="1"/>
            <a:r>
              <a:rPr lang="en-US" smtClean="0"/>
              <a:t>The standard deviation </a:t>
            </a:r>
            <a:r>
              <a:rPr lang="en-US" noProof="1" smtClean="0">
                <a:latin typeface="Symbol" pitchFamily="18" charset="2"/>
              </a:rPr>
              <a:t>s</a:t>
            </a:r>
            <a:r>
              <a:rPr lang="en-US" baseline="-25000" noProof="1" smtClean="0">
                <a:latin typeface="MS Reference 1"/>
              </a:rPr>
              <a:t>x</a:t>
            </a:r>
            <a:r>
              <a:rPr lang="en-US" smtClean="0"/>
              <a:t> of the sampling distribution of </a:t>
            </a:r>
            <a:r>
              <a:rPr lang="en-US" smtClean="0">
                <a:latin typeface="MS Reference 1"/>
              </a:rPr>
              <a:t>x</a:t>
            </a:r>
            <a:r>
              <a:rPr lang="en-US" smtClean="0"/>
              <a:t> is</a:t>
            </a:r>
          </a:p>
          <a:p>
            <a:pPr eaLnBrk="1" hangingPunct="1"/>
            <a:endParaRPr lang="en-US" smtClean="0"/>
          </a:p>
          <a:p>
            <a:pPr eaLnBrk="1" hangingPunct="1">
              <a:buFontTx/>
              <a:buNone/>
            </a:pPr>
            <a:endParaRPr lang="en-US" smtClean="0"/>
          </a:p>
          <a:p>
            <a:pPr marL="914400" lvl="1" indent="-393700" eaLnBrk="1" hangingPunct="1">
              <a:spcBef>
                <a:spcPct val="30000"/>
              </a:spcBef>
              <a:spcAft>
                <a:spcPct val="10000"/>
              </a:spcAft>
              <a:buClr>
                <a:srgbClr val="663300"/>
              </a:buClr>
            </a:pPr>
            <a:r>
              <a:rPr lang="en-US" smtClean="0"/>
              <a:t>  </a:t>
            </a:r>
            <a:r>
              <a:rPr lang="en-US" sz="2200" smtClean="0"/>
              <a:t>That is, the standard deviation of the sampling distribution of </a:t>
            </a:r>
            <a:r>
              <a:rPr lang="en-US" smtClean="0">
                <a:latin typeface="MS Reference 1"/>
              </a:rPr>
              <a:t>x</a:t>
            </a:r>
            <a:r>
              <a:rPr lang="en-US" smtClean="0"/>
              <a:t> </a:t>
            </a:r>
            <a:r>
              <a:rPr lang="en-US" sz="2200" smtClean="0"/>
              <a:t>is </a:t>
            </a:r>
          </a:p>
          <a:p>
            <a:pPr marL="1379538" lvl="2" indent="-350838" eaLnBrk="1" hangingPunct="1">
              <a:spcBef>
                <a:spcPct val="30000"/>
              </a:spcBef>
              <a:spcAft>
                <a:spcPct val="10000"/>
              </a:spcAft>
            </a:pPr>
            <a:r>
              <a:rPr lang="en-US" sz="2200" smtClean="0"/>
              <a:t>directly proportional to the standard deviation of the population, and </a:t>
            </a:r>
          </a:p>
          <a:p>
            <a:pPr marL="1379538" lvl="2" indent="-350838" eaLnBrk="1" hangingPunct="1">
              <a:spcBef>
                <a:spcPct val="30000"/>
              </a:spcBef>
              <a:spcAft>
                <a:spcPct val="10000"/>
              </a:spcAft>
            </a:pPr>
            <a:r>
              <a:rPr lang="en-US" sz="2200" smtClean="0"/>
              <a:t>inversely proportional to the square root of the sample size</a:t>
            </a:r>
          </a:p>
          <a:p>
            <a:pPr eaLnBrk="1" hangingPunct="1"/>
            <a:endParaRPr lang="en-US" smtClean="0"/>
          </a:p>
          <a:p>
            <a:pPr eaLnBrk="1" hangingPunct="1"/>
            <a:endParaRPr lang="en-US" smtClean="0"/>
          </a:p>
        </p:txBody>
      </p:sp>
      <p:sp>
        <p:nvSpPr>
          <p:cNvPr id="246802" name="Slide Number Placeholder 2"/>
          <p:cNvSpPr>
            <a:spLocks noGrp="1"/>
          </p:cNvSpPr>
          <p:nvPr>
            <p:ph type="sldNum" sz="quarter" idx="10"/>
          </p:nvPr>
        </p:nvSpPr>
        <p:spPr>
          <a:noFill/>
        </p:spPr>
        <p:txBody>
          <a:bodyPr/>
          <a:lstStyle/>
          <a:p>
            <a:r>
              <a:rPr lang="en-US" smtClean="0"/>
              <a:t>6-</a:t>
            </a:r>
            <a:fld id="{29BD00AB-C757-4648-85FA-5C73B6844C89}" type="slidenum">
              <a:rPr lang="en-US" smtClean="0"/>
              <a:pPr/>
              <a:t>18</a:t>
            </a:fld>
            <a:endParaRPr lang="en-US" smtClean="0"/>
          </a:p>
        </p:txBody>
      </p:sp>
      <p:graphicFrame>
        <p:nvGraphicFramePr>
          <p:cNvPr id="246799" name="Object 15"/>
          <p:cNvGraphicFramePr>
            <a:graphicFrameLocks noChangeAspect="1"/>
          </p:cNvGraphicFramePr>
          <p:nvPr/>
        </p:nvGraphicFramePr>
        <p:xfrm>
          <a:off x="3849688" y="1663700"/>
          <a:ext cx="1670050" cy="1185863"/>
        </p:xfrm>
        <a:graphic>
          <a:graphicData uri="http://schemas.openxmlformats.org/presentationml/2006/ole">
            <p:oleObj spid="_x0000_s246799" name="Equation" r:id="rId4" imgW="571320" imgH="406080" progId="Equation.3">
              <p:embed/>
            </p:oleObj>
          </a:graphicData>
        </a:graphic>
      </p:graphicFrame>
      <p:sp>
        <p:nvSpPr>
          <p:cNvPr id="246803"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defRPr/>
            </a:pPr>
            <a:r>
              <a:rPr lang="en-US"/>
              <a:t>Notes</a:t>
            </a:r>
          </a:p>
        </p:txBody>
      </p:sp>
      <p:sp>
        <p:nvSpPr>
          <p:cNvPr id="265219" name="Rectangle 3"/>
          <p:cNvSpPr>
            <a:spLocks noGrp="1" noChangeArrowheads="1"/>
          </p:cNvSpPr>
          <p:nvPr>
            <p:ph idx="1"/>
          </p:nvPr>
        </p:nvSpPr>
        <p:spPr>
          <a:xfrm>
            <a:off x="636588" y="1066800"/>
            <a:ext cx="7924800" cy="5410200"/>
          </a:xfrm>
        </p:spPr>
        <p:txBody>
          <a:bodyPr/>
          <a:lstStyle/>
          <a:p>
            <a:pPr eaLnBrk="1" hangingPunct="1"/>
            <a:r>
              <a:rPr lang="en-US" sz="2600" smtClean="0"/>
              <a:t>The formulas for </a:t>
            </a:r>
            <a:r>
              <a:rPr lang="en-US" sz="2600" noProof="1" smtClean="0">
                <a:latin typeface="Symbol" pitchFamily="18" charset="2"/>
              </a:rPr>
              <a:t>s</a:t>
            </a:r>
            <a:r>
              <a:rPr lang="en-US" sz="2600" baseline="30000" smtClean="0">
                <a:latin typeface="Symbol" pitchFamily="18" charset="2"/>
              </a:rPr>
              <a:t>2</a:t>
            </a:r>
            <a:r>
              <a:rPr lang="en-US" sz="2600" baseline="-25000" noProof="1" smtClean="0">
                <a:latin typeface="MS Reference 1"/>
              </a:rPr>
              <a:t>x</a:t>
            </a:r>
            <a:r>
              <a:rPr lang="en-US" sz="2600" smtClean="0"/>
              <a:t> and </a:t>
            </a:r>
            <a:r>
              <a:rPr lang="en-US" sz="2600" noProof="1" smtClean="0">
                <a:latin typeface="Symbol" pitchFamily="18" charset="2"/>
              </a:rPr>
              <a:t>s</a:t>
            </a:r>
            <a:r>
              <a:rPr lang="en-US" sz="2600" baseline="-25000" noProof="1" smtClean="0">
                <a:latin typeface="MS Reference 1"/>
              </a:rPr>
              <a:t>x</a:t>
            </a:r>
            <a:r>
              <a:rPr lang="en-US" sz="2600" smtClean="0"/>
              <a:t> hold if the sampled population is infinite</a:t>
            </a:r>
          </a:p>
          <a:p>
            <a:pPr eaLnBrk="1" hangingPunct="1"/>
            <a:r>
              <a:rPr lang="en-US" sz="2600" smtClean="0"/>
              <a:t>The formulas hold approximately if the sampled population is finite but if </a:t>
            </a:r>
            <a:r>
              <a:rPr lang="en-US" sz="2600" i="1" smtClean="0"/>
              <a:t>N</a:t>
            </a:r>
            <a:r>
              <a:rPr lang="en-US" sz="2600" smtClean="0"/>
              <a:t> is much larger (at least 20 times larger) than the </a:t>
            </a:r>
            <a:r>
              <a:rPr lang="en-US" sz="2600" i="1" smtClean="0"/>
              <a:t>n (N</a:t>
            </a:r>
            <a:r>
              <a:rPr lang="en-US" sz="2600" smtClean="0"/>
              <a:t>/</a:t>
            </a:r>
            <a:r>
              <a:rPr lang="en-US" sz="2600" i="1" smtClean="0"/>
              <a:t>n</a:t>
            </a:r>
            <a:r>
              <a:rPr lang="en-US" sz="2600" smtClean="0"/>
              <a:t> </a:t>
            </a:r>
            <a:r>
              <a:rPr lang="en-US" sz="2600" smtClean="0">
                <a:cs typeface="Arial" charset="0"/>
              </a:rPr>
              <a:t>≥</a:t>
            </a:r>
            <a:r>
              <a:rPr lang="en-US" sz="2600" smtClean="0"/>
              <a:t> 20)</a:t>
            </a:r>
          </a:p>
          <a:p>
            <a:pPr lvl="1" eaLnBrk="1" hangingPunct="1"/>
            <a:r>
              <a:rPr lang="en-US" sz="2200" smtClean="0"/>
              <a:t> </a:t>
            </a:r>
            <a:r>
              <a:rPr lang="en-US" sz="2400" smtClean="0">
                <a:latin typeface="MS Reference 1"/>
              </a:rPr>
              <a:t>x</a:t>
            </a:r>
            <a:r>
              <a:rPr lang="en-US" sz="2400" smtClean="0"/>
              <a:t> is the point estimate of </a:t>
            </a:r>
            <a:r>
              <a:rPr lang="en-US" sz="2400" smtClean="0">
                <a:latin typeface="Symbol" pitchFamily="18" charset="2"/>
              </a:rPr>
              <a:t>m</a:t>
            </a:r>
            <a:r>
              <a:rPr lang="en-US" sz="2400" smtClean="0"/>
              <a:t>, and the larger the sample size </a:t>
            </a:r>
            <a:r>
              <a:rPr lang="en-US" sz="2400" i="1" smtClean="0"/>
              <a:t>n</a:t>
            </a:r>
            <a:r>
              <a:rPr lang="en-US" sz="2400" smtClean="0"/>
              <a:t>, the more accurate the estimate</a:t>
            </a:r>
          </a:p>
          <a:p>
            <a:pPr lvl="1" eaLnBrk="1" hangingPunct="1"/>
            <a:r>
              <a:rPr lang="en-US" sz="2400" smtClean="0"/>
              <a:t>Because as </a:t>
            </a:r>
            <a:r>
              <a:rPr lang="en-US" sz="2400" i="1" smtClean="0"/>
              <a:t>n</a:t>
            </a:r>
            <a:r>
              <a:rPr lang="en-US" sz="2400" smtClean="0"/>
              <a:t> increases, </a:t>
            </a:r>
            <a:r>
              <a:rPr lang="en-US" sz="2400" noProof="1" smtClean="0">
                <a:latin typeface="Symbol" pitchFamily="18" charset="2"/>
              </a:rPr>
              <a:t>s</a:t>
            </a:r>
            <a:r>
              <a:rPr lang="en-US" sz="2400" baseline="-25000" noProof="1" smtClean="0">
                <a:latin typeface="MS Reference 1"/>
              </a:rPr>
              <a:t>x</a:t>
            </a:r>
            <a:r>
              <a:rPr lang="en-US" sz="2400" smtClean="0"/>
              <a:t> decreases as 1/</a:t>
            </a:r>
            <a:r>
              <a:rPr lang="en-US" sz="2400" smtClean="0">
                <a:latin typeface="Times New Roman" pitchFamily="18" charset="0"/>
              </a:rPr>
              <a:t>√</a:t>
            </a:r>
            <a:r>
              <a:rPr lang="en-US" sz="2400" i="1" smtClean="0"/>
              <a:t>n</a:t>
            </a:r>
            <a:endParaRPr lang="en-US" sz="2400" smtClean="0"/>
          </a:p>
          <a:p>
            <a:pPr lvl="2" eaLnBrk="1" hangingPunct="1"/>
            <a:r>
              <a:rPr lang="en-US" sz="2200" smtClean="0"/>
              <a:t>Additionally, as </a:t>
            </a:r>
            <a:r>
              <a:rPr lang="en-US" sz="2200" i="1" smtClean="0"/>
              <a:t>n</a:t>
            </a:r>
            <a:r>
              <a:rPr lang="en-US" sz="2200" smtClean="0"/>
              <a:t> increases, the more representative is the sample of the population</a:t>
            </a:r>
          </a:p>
          <a:p>
            <a:pPr lvl="3" eaLnBrk="1" hangingPunct="1"/>
            <a:r>
              <a:rPr lang="en-US" smtClean="0"/>
              <a:t>So, to reduce </a:t>
            </a:r>
            <a:r>
              <a:rPr lang="en-US" noProof="1" smtClean="0">
                <a:latin typeface="Symbol" pitchFamily="18" charset="2"/>
              </a:rPr>
              <a:t>s</a:t>
            </a:r>
            <a:r>
              <a:rPr lang="en-US" baseline="-25000" noProof="1" smtClean="0">
                <a:latin typeface="MS Reference 1"/>
              </a:rPr>
              <a:t>x</a:t>
            </a:r>
            <a:r>
              <a:rPr lang="en-US" smtClean="0"/>
              <a:t>, take bigger samples!</a:t>
            </a:r>
          </a:p>
        </p:txBody>
      </p:sp>
      <p:sp>
        <p:nvSpPr>
          <p:cNvPr id="352259" name="Slide Number Placeholder 5"/>
          <p:cNvSpPr>
            <a:spLocks noGrp="1"/>
          </p:cNvSpPr>
          <p:nvPr>
            <p:ph type="sldNum" sz="quarter" idx="10"/>
          </p:nvPr>
        </p:nvSpPr>
        <p:spPr>
          <a:noFill/>
        </p:spPr>
        <p:txBody>
          <a:bodyPr/>
          <a:lstStyle/>
          <a:p>
            <a:r>
              <a:rPr lang="en-US" smtClean="0"/>
              <a:t>6-</a:t>
            </a:r>
            <a:fld id="{62285966-1A3E-43A4-AD0F-B7AE0EA2DEEE}" type="slidenum">
              <a:rPr lang="en-US" smtClean="0"/>
              <a:pPr/>
              <a:t>19</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5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5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5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5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5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pPr eaLnBrk="1" hangingPunct="1">
              <a:defRPr/>
            </a:pPr>
            <a:r>
              <a:rPr lang="en-US"/>
              <a:t>Sampling Distributions</a:t>
            </a:r>
          </a:p>
        </p:txBody>
      </p:sp>
      <p:sp>
        <p:nvSpPr>
          <p:cNvPr id="316419" name="Rectangle 3"/>
          <p:cNvSpPr>
            <a:spLocks noGrp="1" noChangeArrowheads="1"/>
          </p:cNvSpPr>
          <p:nvPr>
            <p:ph idx="1"/>
          </p:nvPr>
        </p:nvSpPr>
        <p:spPr>
          <a:xfrm>
            <a:off x="636588" y="1066800"/>
            <a:ext cx="7924800" cy="5410200"/>
          </a:xfrm>
        </p:spPr>
        <p:txBody>
          <a:bodyPr/>
          <a:lstStyle/>
          <a:p>
            <a:pPr marL="979488" indent="-979488" eaLnBrk="1" hangingPunct="1">
              <a:buFontTx/>
              <a:buNone/>
            </a:pPr>
            <a:r>
              <a:rPr lang="en-US" smtClean="0"/>
              <a:t>6.1	</a:t>
            </a:r>
            <a:r>
              <a:rPr lang="en-US" smtClean="0">
                <a:hlinkClick r:id="rId2" action="ppaction://hlinksldjump" tooltip="Click this link to go to the section"/>
              </a:rPr>
              <a:t>The Sampling Distribution of the Sample Mean</a:t>
            </a:r>
            <a:endParaRPr lang="en-US" smtClean="0"/>
          </a:p>
          <a:p>
            <a:pPr marL="979488" indent="-979488" eaLnBrk="1" hangingPunct="1">
              <a:buFontTx/>
              <a:buNone/>
            </a:pPr>
            <a:r>
              <a:rPr lang="en-US" smtClean="0"/>
              <a:t>6.2	</a:t>
            </a:r>
            <a:r>
              <a:rPr lang="en-US" smtClean="0">
                <a:hlinkClick r:id="rId3" action="ppaction://hlinksldjump" tooltip="Click this link to go to the section"/>
              </a:rPr>
              <a:t>The Sampling Distribution of the Sample Proportion</a:t>
            </a:r>
            <a:endParaRPr lang="en-US" smtClean="0"/>
          </a:p>
        </p:txBody>
      </p:sp>
      <p:sp>
        <p:nvSpPr>
          <p:cNvPr id="19459" name="Slide Number Placeholder 3"/>
          <p:cNvSpPr>
            <a:spLocks noGrp="1"/>
          </p:cNvSpPr>
          <p:nvPr>
            <p:ph type="sldNum" sz="quarter" idx="10"/>
          </p:nvPr>
        </p:nvSpPr>
        <p:spPr>
          <a:noFill/>
        </p:spPr>
        <p:txBody>
          <a:bodyPr/>
          <a:lstStyle/>
          <a:p>
            <a:r>
              <a:rPr lang="en-US" smtClean="0"/>
              <a:t>6-</a:t>
            </a:r>
            <a:fld id="{CE87C472-AB12-4FBA-9D15-572854236443}" type="slidenum">
              <a:rPr lang="en-US" smtClean="0"/>
              <a:pPr/>
              <a:t>2</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6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64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7" name="Rectangle 3"/>
          <p:cNvSpPr>
            <a:spLocks noGrp="1" noChangeArrowheads="1"/>
          </p:cNvSpPr>
          <p:nvPr>
            <p:ph type="body" sz="half" idx="4294967295"/>
          </p:nvPr>
        </p:nvSpPr>
        <p:spPr>
          <a:xfrm>
            <a:off x="684213" y="908050"/>
            <a:ext cx="7924800" cy="5400675"/>
          </a:xfrm>
        </p:spPr>
        <p:txBody>
          <a:bodyPr/>
          <a:lstStyle/>
          <a:p>
            <a:pPr eaLnBrk="1" hangingPunct="1"/>
            <a:r>
              <a:rPr lang="en-US" sz="2900" smtClean="0"/>
              <a:t>Population of all fuel economies (measured in litres per hundred km) that could potentially be produced</a:t>
            </a:r>
          </a:p>
          <a:p>
            <a:pPr lvl="1" eaLnBrk="1" hangingPunct="1"/>
            <a:r>
              <a:rPr lang="en-US" sz="2600" smtClean="0"/>
              <a:t>Population is normal with mean </a:t>
            </a:r>
            <a:r>
              <a:rPr lang="en-US" sz="2600" smtClean="0">
                <a:latin typeface="Symbol" pitchFamily="18" charset="2"/>
              </a:rPr>
              <a:t>m = 7.6</a:t>
            </a:r>
            <a:r>
              <a:rPr lang="en-US" sz="2600" smtClean="0"/>
              <a:t> and standard deviation </a:t>
            </a:r>
            <a:r>
              <a:rPr lang="en-US" sz="2600" smtClean="0">
                <a:latin typeface="Symbol" pitchFamily="18" charset="2"/>
              </a:rPr>
              <a:t>s = 0.2</a:t>
            </a:r>
            <a:endParaRPr lang="en-US" sz="2600" smtClean="0"/>
          </a:p>
          <a:p>
            <a:pPr lvl="1" eaLnBrk="1" hangingPunct="1"/>
            <a:r>
              <a:rPr lang="en-US" sz="2600" smtClean="0"/>
              <a:t>Draw all possible samples of size </a:t>
            </a:r>
            <a:r>
              <a:rPr lang="en-US" sz="2600" i="1" smtClean="0"/>
              <a:t>n</a:t>
            </a:r>
            <a:endParaRPr lang="en-US" sz="2600" smtClean="0"/>
          </a:p>
          <a:p>
            <a:pPr lvl="1" eaLnBrk="1" hangingPunct="1"/>
            <a:r>
              <a:rPr lang="en-US" sz="2600" smtClean="0"/>
              <a:t>Then the sampling distribution of the sample mean is normal with mean </a:t>
            </a:r>
            <a:r>
              <a:rPr lang="en-US" sz="2600" noProof="1" smtClean="0">
                <a:latin typeface="Symbol" pitchFamily="18" charset="2"/>
              </a:rPr>
              <a:t>m</a:t>
            </a:r>
            <a:r>
              <a:rPr lang="en-US" sz="2600" baseline="-25000" noProof="1" smtClean="0">
                <a:latin typeface="MS Reference 1"/>
              </a:rPr>
              <a:t>x</a:t>
            </a:r>
            <a:r>
              <a:rPr lang="en-US" sz="2600" smtClean="0"/>
              <a:t> = </a:t>
            </a:r>
            <a:r>
              <a:rPr lang="en-US" sz="2600" smtClean="0">
                <a:latin typeface="Symbol" pitchFamily="18" charset="2"/>
              </a:rPr>
              <a:t>m</a:t>
            </a:r>
            <a:r>
              <a:rPr lang="en-US" sz="2600" smtClean="0"/>
              <a:t> and standard deviation of         </a:t>
            </a:r>
          </a:p>
          <a:p>
            <a:pPr lvl="1" eaLnBrk="1" hangingPunct="1"/>
            <a:r>
              <a:rPr lang="en-US" sz="2600" smtClean="0"/>
              <a:t>In particular, draw samples of size:</a:t>
            </a:r>
          </a:p>
          <a:p>
            <a:pPr lvl="2" eaLnBrk="1" hangingPunct="1"/>
            <a:r>
              <a:rPr lang="en-US" sz="2600" i="1" smtClean="0"/>
              <a:t>n</a:t>
            </a:r>
            <a:r>
              <a:rPr lang="en-US" sz="2600" smtClean="0"/>
              <a:t> = 5</a:t>
            </a:r>
          </a:p>
          <a:p>
            <a:pPr lvl="2" eaLnBrk="1" hangingPunct="1"/>
            <a:r>
              <a:rPr lang="en-US" sz="2600" i="1" smtClean="0"/>
              <a:t>n</a:t>
            </a:r>
            <a:r>
              <a:rPr lang="en-US" sz="2600" smtClean="0"/>
              <a:t> = 50</a:t>
            </a:r>
            <a:endParaRPr lang="en-US" sz="2200" smtClean="0"/>
          </a:p>
        </p:txBody>
      </p:sp>
      <p:sp>
        <p:nvSpPr>
          <p:cNvPr id="271362" name="Rectangle 2"/>
          <p:cNvSpPr>
            <a:spLocks noGrp="1" noChangeArrowheads="1"/>
          </p:cNvSpPr>
          <p:nvPr>
            <p:ph type="title"/>
          </p:nvPr>
        </p:nvSpPr>
        <p:spPr/>
        <p:txBody>
          <a:bodyPr/>
          <a:lstStyle/>
          <a:p>
            <a:pPr eaLnBrk="1" hangingPunct="1">
              <a:defRPr/>
            </a:pPr>
            <a:r>
              <a:rPr lang="en-US" sz="3600" dirty="0"/>
              <a:t>Example 6.2: </a:t>
            </a:r>
            <a:r>
              <a:rPr lang="en-US" sz="3600" dirty="0" smtClean="0"/>
              <a:t>Fuel Efficiency</a:t>
            </a:r>
            <a:endParaRPr lang="en-US" sz="3600" dirty="0"/>
          </a:p>
        </p:txBody>
      </p:sp>
      <p:graphicFrame>
        <p:nvGraphicFramePr>
          <p:cNvPr id="271366" name="Object 6"/>
          <p:cNvGraphicFramePr>
            <a:graphicFrameLocks noChangeAspect="1"/>
          </p:cNvGraphicFramePr>
          <p:nvPr>
            <p:ph idx="1"/>
          </p:nvPr>
        </p:nvGraphicFramePr>
        <p:xfrm>
          <a:off x="1979613" y="4443413"/>
          <a:ext cx="1439862" cy="504825"/>
        </p:xfrm>
        <a:graphic>
          <a:graphicData uri="http://schemas.openxmlformats.org/presentationml/2006/ole">
            <p:oleObj spid="_x0000_s271366" name="Equation" r:id="rId3" imgW="723600" imgH="253800" progId="Equation.3">
              <p:embed/>
            </p:oleObj>
          </a:graphicData>
        </a:graphic>
      </p:graphicFrame>
      <p:sp>
        <p:nvSpPr>
          <p:cNvPr id="271369" name="Slide Number Placeholder 5"/>
          <p:cNvSpPr>
            <a:spLocks noGrp="1"/>
          </p:cNvSpPr>
          <p:nvPr>
            <p:ph type="sldNum" sz="quarter" idx="10"/>
          </p:nvPr>
        </p:nvSpPr>
        <p:spPr>
          <a:noFill/>
        </p:spPr>
        <p:txBody>
          <a:bodyPr/>
          <a:lstStyle/>
          <a:p>
            <a:r>
              <a:rPr lang="en-US" smtClean="0"/>
              <a:t>6-</a:t>
            </a:r>
            <a:fld id="{AFF0293D-0079-4791-8552-0D298F193AC5}" type="slidenum">
              <a:rPr lang="en-US" smtClean="0"/>
              <a:pPr/>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Example 6.2: Fuel Efficiency</a:t>
            </a:r>
            <a:endParaRPr lang="en-US" dirty="0"/>
          </a:p>
        </p:txBody>
      </p:sp>
      <p:sp>
        <p:nvSpPr>
          <p:cNvPr id="387076" name="Content Placeholder 2"/>
          <p:cNvSpPr>
            <a:spLocks noGrp="1"/>
          </p:cNvSpPr>
          <p:nvPr>
            <p:ph idx="1"/>
          </p:nvPr>
        </p:nvSpPr>
        <p:spPr>
          <a:xfrm>
            <a:off x="636588" y="1066800"/>
            <a:ext cx="7924800" cy="5410200"/>
          </a:xfrm>
        </p:spPr>
        <p:txBody>
          <a:bodyPr/>
          <a:lstStyle/>
          <a:p>
            <a:pPr eaLnBrk="1" hangingPunct="1"/>
            <a:r>
              <a:rPr lang="en-US" smtClean="0"/>
              <a:t>Suppose that a sample of 50 produced a sample mean of </a:t>
            </a:r>
            <a:r>
              <a:rPr lang="en-US" i="1" smtClean="0"/>
              <a:t>       7.51 L/100 km</a:t>
            </a:r>
          </a:p>
          <a:p>
            <a:pPr eaLnBrk="1" hangingPunct="1"/>
            <a:r>
              <a:rPr lang="en-US" i="1" smtClean="0"/>
              <a:t>Determine whether or not </a:t>
            </a:r>
            <a:r>
              <a:rPr lang="en-US" smtClean="0"/>
              <a:t>the sample information provides strong statistical evidence that the population mean, </a:t>
            </a:r>
            <a:r>
              <a:rPr lang="el-GR" smtClean="0"/>
              <a:t>μ</a:t>
            </a:r>
            <a:r>
              <a:rPr lang="en-US" smtClean="0"/>
              <a:t>, is less than 7.6 L/100 km</a:t>
            </a:r>
          </a:p>
        </p:txBody>
      </p:sp>
      <p:sp>
        <p:nvSpPr>
          <p:cNvPr id="387077" name="Slide Number Placeholder 3"/>
          <p:cNvSpPr>
            <a:spLocks noGrp="1"/>
          </p:cNvSpPr>
          <p:nvPr>
            <p:ph type="sldNum" sz="quarter" idx="10"/>
          </p:nvPr>
        </p:nvSpPr>
        <p:spPr>
          <a:noFill/>
        </p:spPr>
        <p:txBody>
          <a:bodyPr/>
          <a:lstStyle/>
          <a:p>
            <a:r>
              <a:rPr lang="en-US" smtClean="0"/>
              <a:t>6-</a:t>
            </a:r>
            <a:fld id="{76A261BA-E152-4C24-B1E9-AAFDC36FD8A1}" type="slidenum">
              <a:rPr lang="en-US" smtClean="0"/>
              <a:pPr/>
              <a:t>21</a:t>
            </a:fld>
            <a:endParaRPr lang="en-US" smtClean="0"/>
          </a:p>
        </p:txBody>
      </p:sp>
      <p:graphicFrame>
        <p:nvGraphicFramePr>
          <p:cNvPr id="387074" name="Object 2"/>
          <p:cNvGraphicFramePr>
            <a:graphicFrameLocks noChangeAspect="1"/>
          </p:cNvGraphicFramePr>
          <p:nvPr/>
        </p:nvGraphicFramePr>
        <p:xfrm>
          <a:off x="2268538" y="1412875"/>
          <a:ext cx="647700" cy="546100"/>
        </p:xfrm>
        <a:graphic>
          <a:graphicData uri="http://schemas.openxmlformats.org/presentationml/2006/ole">
            <p:oleObj spid="_x0000_s387074" name="Equation" r:id="rId3" imgW="241200" imgH="20304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01" name="Content Placeholder 4" descr="figure 6.3.JPG"/>
          <p:cNvPicPr>
            <a:picLocks noChangeAspect="1"/>
          </p:cNvPicPr>
          <p:nvPr/>
        </p:nvPicPr>
        <p:blipFill>
          <a:blip r:embed="rId2"/>
          <a:srcRect r="86295" b="95010"/>
          <a:stretch>
            <a:fillRect/>
          </a:stretch>
        </p:blipFill>
        <p:spPr bwMode="auto">
          <a:xfrm>
            <a:off x="179388" y="2349500"/>
            <a:ext cx="503237" cy="288925"/>
          </a:xfrm>
          <a:prstGeom prst="rect">
            <a:avLst/>
          </a:prstGeom>
          <a:noFill/>
          <a:ln w="9525">
            <a:noFill/>
            <a:miter lim="800000"/>
            <a:headEnd/>
            <a:tailEnd/>
          </a:ln>
        </p:spPr>
      </p:pic>
      <p:sp>
        <p:nvSpPr>
          <p:cNvPr id="2" name="Title 1"/>
          <p:cNvSpPr>
            <a:spLocks noGrp="1"/>
          </p:cNvSpPr>
          <p:nvPr>
            <p:ph type="title"/>
          </p:nvPr>
        </p:nvSpPr>
        <p:spPr/>
        <p:txBody>
          <a:bodyPr/>
          <a:lstStyle/>
          <a:p>
            <a:pPr eaLnBrk="1" hangingPunct="1">
              <a:defRPr/>
            </a:pPr>
            <a:r>
              <a:rPr lang="en-US" dirty="0" smtClean="0"/>
              <a:t>Effect of Sample Size</a:t>
            </a:r>
            <a:endParaRPr lang="en-US" dirty="0"/>
          </a:p>
        </p:txBody>
      </p:sp>
      <p:pic>
        <p:nvPicPr>
          <p:cNvPr id="409603" name="Content Placeholder 4" descr="figure 6.3.JPG"/>
          <p:cNvPicPr>
            <a:picLocks noGrp="1" noChangeAspect="1"/>
          </p:cNvPicPr>
          <p:nvPr>
            <p:ph idx="1"/>
          </p:nvPr>
        </p:nvPicPr>
        <p:blipFill>
          <a:blip r:embed="rId2"/>
          <a:srcRect t="7455"/>
          <a:stretch>
            <a:fillRect/>
          </a:stretch>
        </p:blipFill>
        <p:spPr>
          <a:xfrm>
            <a:off x="3924300" y="1052513"/>
            <a:ext cx="4799013" cy="5545137"/>
          </a:xfrm>
        </p:spPr>
      </p:pic>
      <p:sp>
        <p:nvSpPr>
          <p:cNvPr id="409604" name="Slide Number Placeholder 3"/>
          <p:cNvSpPr>
            <a:spLocks noGrp="1"/>
          </p:cNvSpPr>
          <p:nvPr>
            <p:ph type="sldNum" sz="quarter" idx="10"/>
          </p:nvPr>
        </p:nvSpPr>
        <p:spPr>
          <a:noFill/>
        </p:spPr>
        <p:txBody>
          <a:bodyPr/>
          <a:lstStyle/>
          <a:p>
            <a:r>
              <a:rPr lang="en-US" smtClean="0"/>
              <a:t>6-</a:t>
            </a:r>
            <a:fld id="{8E9BC905-3709-4048-A435-5B59508886A2}" type="slidenum">
              <a:rPr lang="en-US" smtClean="0"/>
              <a:pPr/>
              <a:t>22</a:t>
            </a:fld>
            <a:endParaRPr lang="en-US" smtClean="0"/>
          </a:p>
        </p:txBody>
      </p:sp>
      <p:sp>
        <p:nvSpPr>
          <p:cNvPr id="409605"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L03</a:t>
            </a:r>
          </a:p>
        </p:txBody>
      </p:sp>
      <p:sp>
        <p:nvSpPr>
          <p:cNvPr id="409606" name="TextBox 4"/>
          <p:cNvSpPr txBox="1">
            <a:spLocks noChangeArrowheads="1"/>
          </p:cNvSpPr>
          <p:nvPr/>
        </p:nvSpPr>
        <p:spPr bwMode="auto">
          <a:xfrm>
            <a:off x="8458200" y="26035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L04</a:t>
            </a:r>
          </a:p>
        </p:txBody>
      </p:sp>
      <p:pic>
        <p:nvPicPr>
          <p:cNvPr id="409607" name="Content Placeholder 4" descr="figure 6.3.JPG"/>
          <p:cNvPicPr>
            <a:picLocks noChangeAspect="1"/>
          </p:cNvPicPr>
          <p:nvPr/>
        </p:nvPicPr>
        <p:blipFill>
          <a:blip r:embed="rId2"/>
          <a:srcRect l="13748" b="91310"/>
          <a:stretch>
            <a:fillRect/>
          </a:stretch>
        </p:blipFill>
        <p:spPr bwMode="auto">
          <a:xfrm>
            <a:off x="179388" y="2565400"/>
            <a:ext cx="3706812" cy="588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Example 6.2: Fuel Efficiency</a:t>
            </a:r>
            <a:endParaRPr lang="en-US" dirty="0"/>
          </a:p>
        </p:txBody>
      </p:sp>
      <p:sp>
        <p:nvSpPr>
          <p:cNvPr id="388102" name="Content Placeholder 2"/>
          <p:cNvSpPr>
            <a:spLocks noGrp="1"/>
          </p:cNvSpPr>
          <p:nvPr>
            <p:ph idx="1"/>
          </p:nvPr>
        </p:nvSpPr>
        <p:spPr>
          <a:xfrm>
            <a:off x="636588" y="1066800"/>
            <a:ext cx="7924800" cy="5410200"/>
          </a:xfrm>
        </p:spPr>
        <p:txBody>
          <a:bodyPr/>
          <a:lstStyle/>
          <a:p>
            <a:pPr eaLnBrk="1" hangingPunct="1"/>
            <a:r>
              <a:rPr lang="en-US" smtClean="0"/>
              <a:t>In order to determine whether or not the mean fuel economy is less than 7.6 L/100 km</a:t>
            </a:r>
          </a:p>
          <a:p>
            <a:pPr lvl="1" eaLnBrk="1" hangingPunct="1"/>
            <a:r>
              <a:rPr lang="en-US" smtClean="0"/>
              <a:t>Assume for now that </a:t>
            </a:r>
            <a:r>
              <a:rPr lang="el-GR" smtClean="0"/>
              <a:t>μ</a:t>
            </a:r>
            <a:r>
              <a:rPr lang="en-US" smtClean="0"/>
              <a:t> = 7.6 L/100 km and use the sample information to determine whether or not we should reject this assumption (</a:t>
            </a:r>
            <a:r>
              <a:rPr lang="el-GR" smtClean="0"/>
              <a:t>μ</a:t>
            </a:r>
            <a:r>
              <a:rPr lang="en-US" smtClean="0"/>
              <a:t> = 7.6 L/100 km) in favour of the alternative claim that the mean fuel economy might actually be lower</a:t>
            </a:r>
          </a:p>
        </p:txBody>
      </p:sp>
      <p:sp>
        <p:nvSpPr>
          <p:cNvPr id="388103" name="Slide Number Placeholder 3"/>
          <p:cNvSpPr>
            <a:spLocks noGrp="1"/>
          </p:cNvSpPr>
          <p:nvPr>
            <p:ph type="sldNum" sz="quarter" idx="10"/>
          </p:nvPr>
        </p:nvSpPr>
        <p:spPr>
          <a:noFill/>
        </p:spPr>
        <p:txBody>
          <a:bodyPr/>
          <a:lstStyle/>
          <a:p>
            <a:r>
              <a:rPr lang="en-US" smtClean="0"/>
              <a:t>6-</a:t>
            </a:r>
            <a:fld id="{9BF42F10-93BB-4D79-8AF1-ED09714C7EA2}" type="slidenum">
              <a:rPr lang="en-US" smtClean="0"/>
              <a:pPr/>
              <a:t>23</a:t>
            </a:fld>
            <a:endParaRPr lang="en-US" smtClean="0"/>
          </a:p>
        </p:txBody>
      </p:sp>
      <p:graphicFrame>
        <p:nvGraphicFramePr>
          <p:cNvPr id="388098" name="Object 2"/>
          <p:cNvGraphicFramePr>
            <a:graphicFrameLocks noChangeAspect="1"/>
          </p:cNvGraphicFramePr>
          <p:nvPr/>
        </p:nvGraphicFramePr>
        <p:xfrm>
          <a:off x="1476375" y="3429000"/>
          <a:ext cx="2519363" cy="592138"/>
        </p:xfrm>
        <a:graphic>
          <a:graphicData uri="http://schemas.openxmlformats.org/presentationml/2006/ole">
            <p:oleObj spid="_x0000_s388098" name="Equation" r:id="rId3" imgW="1726920" imgH="406080" progId="Equation.3">
              <p:embed/>
            </p:oleObj>
          </a:graphicData>
        </a:graphic>
      </p:graphicFrame>
      <p:graphicFrame>
        <p:nvGraphicFramePr>
          <p:cNvPr id="388099" name="Object 3"/>
          <p:cNvGraphicFramePr>
            <a:graphicFrameLocks noChangeAspect="1"/>
          </p:cNvGraphicFramePr>
          <p:nvPr/>
        </p:nvGraphicFramePr>
        <p:xfrm>
          <a:off x="1476375" y="4149725"/>
          <a:ext cx="1223963" cy="354013"/>
        </p:xfrm>
        <a:graphic>
          <a:graphicData uri="http://schemas.openxmlformats.org/presentationml/2006/ole">
            <p:oleObj spid="_x0000_s388099" name="Equation" r:id="rId4" imgW="787320" imgH="228600" progId="Equation.3">
              <p:embed/>
            </p:oleObj>
          </a:graphicData>
        </a:graphic>
      </p:graphicFrame>
      <p:graphicFrame>
        <p:nvGraphicFramePr>
          <p:cNvPr id="388100" name="Object 4"/>
          <p:cNvGraphicFramePr>
            <a:graphicFrameLocks noChangeAspect="1"/>
          </p:cNvGraphicFramePr>
          <p:nvPr/>
        </p:nvGraphicFramePr>
        <p:xfrm>
          <a:off x="1403350" y="4581525"/>
          <a:ext cx="3708400" cy="1214438"/>
        </p:xfrm>
        <a:graphic>
          <a:graphicData uri="http://schemas.openxmlformats.org/presentationml/2006/ole">
            <p:oleObj spid="_x0000_s388100" name="Equation" r:id="rId5" imgW="2247840" imgH="736560" progId="Equation.3">
              <p:embed/>
            </p:oleObj>
          </a:graphicData>
        </a:graphic>
      </p:graphicFrame>
      <p:sp>
        <p:nvSpPr>
          <p:cNvPr id="8" name="TextBox 7"/>
          <p:cNvSpPr txBox="1"/>
          <p:nvPr/>
        </p:nvSpPr>
        <p:spPr>
          <a:xfrm>
            <a:off x="1476375" y="5876925"/>
            <a:ext cx="1912938" cy="400050"/>
          </a:xfrm>
          <a:prstGeom prst="rect">
            <a:avLst/>
          </a:prstGeom>
          <a:noFill/>
        </p:spPr>
        <p:txBody>
          <a:bodyPr wrap="none">
            <a:spAutoFit/>
          </a:bodyPr>
          <a:lstStyle/>
          <a:p>
            <a:pPr eaLnBrk="0" hangingPunct="0">
              <a:defRPr/>
            </a:pPr>
            <a:r>
              <a:rPr lang="en-US" sz="2000" i="1" dirty="0">
                <a:latin typeface="+mn-lt"/>
              </a:rPr>
              <a:t>7/10,000 chance</a:t>
            </a:r>
          </a:p>
        </p:txBody>
      </p:sp>
      <p:pic>
        <p:nvPicPr>
          <p:cNvPr id="388105" name="Picture 8" descr="figure 6.4.JPG"/>
          <p:cNvPicPr>
            <a:picLocks noChangeAspect="1"/>
          </p:cNvPicPr>
          <p:nvPr/>
        </p:nvPicPr>
        <p:blipFill>
          <a:blip r:embed="rId6"/>
          <a:srcRect/>
          <a:stretch>
            <a:fillRect/>
          </a:stretch>
        </p:blipFill>
        <p:spPr bwMode="auto">
          <a:xfrm>
            <a:off x="5253038" y="3429000"/>
            <a:ext cx="3495675" cy="3024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Observations</a:t>
            </a:r>
            <a:endParaRPr lang="en-US" dirty="0"/>
          </a:p>
        </p:txBody>
      </p:sp>
      <p:sp>
        <p:nvSpPr>
          <p:cNvPr id="389125" name="Content Placeholder 2"/>
          <p:cNvSpPr>
            <a:spLocks noGrp="1"/>
          </p:cNvSpPr>
          <p:nvPr>
            <p:ph idx="1"/>
          </p:nvPr>
        </p:nvSpPr>
        <p:spPr>
          <a:xfrm>
            <a:off x="636588" y="1066800"/>
            <a:ext cx="7924800" cy="5410200"/>
          </a:xfrm>
        </p:spPr>
        <p:txBody>
          <a:bodyPr/>
          <a:lstStyle/>
          <a:p>
            <a:pPr eaLnBrk="1" hangingPunct="1"/>
            <a:r>
              <a:rPr lang="en-US" smtClean="0"/>
              <a:t>If μ = 7.6 L/100 km, then about 7 in 10,000 of all sample means are equal to</a:t>
            </a:r>
            <a:r>
              <a:rPr lang="en-US" i="1" smtClean="0"/>
              <a:t> 7.5 L/100 km  or smaller.  (see Figure 6.4)  This suggests that it is very unlikely that </a:t>
            </a:r>
            <a:r>
              <a:rPr lang="en-US" smtClean="0"/>
              <a:t>μ = 7.6 L/100 km</a:t>
            </a:r>
          </a:p>
          <a:p>
            <a:pPr lvl="1" eaLnBrk="1" hangingPunct="1"/>
            <a:r>
              <a:rPr lang="en-US" smtClean="0"/>
              <a:t>There is very little support for that claim and, in fact, it appears as though </a:t>
            </a:r>
            <a:r>
              <a:rPr lang="el-GR" smtClean="0"/>
              <a:t>μ</a:t>
            </a:r>
            <a:r>
              <a:rPr lang="en-US" smtClean="0"/>
              <a:t> is actually lower than 7.6</a:t>
            </a:r>
          </a:p>
        </p:txBody>
      </p:sp>
      <p:sp>
        <p:nvSpPr>
          <p:cNvPr id="389126" name="Slide Number Placeholder 3"/>
          <p:cNvSpPr>
            <a:spLocks noGrp="1"/>
          </p:cNvSpPr>
          <p:nvPr>
            <p:ph type="sldNum" sz="quarter" idx="10"/>
          </p:nvPr>
        </p:nvSpPr>
        <p:spPr>
          <a:noFill/>
        </p:spPr>
        <p:txBody>
          <a:bodyPr/>
          <a:lstStyle/>
          <a:p>
            <a:r>
              <a:rPr lang="en-US" smtClean="0"/>
              <a:t>6-</a:t>
            </a:r>
            <a:fld id="{0036833A-9A17-4C8B-B1F5-FBF00B38F7E9}" type="slidenum">
              <a:rPr lang="en-US" smtClean="0"/>
              <a:pPr/>
              <a:t>24</a:t>
            </a:fld>
            <a:endParaRPr lang="en-US" smtClean="0"/>
          </a:p>
        </p:txBody>
      </p:sp>
      <p:graphicFrame>
        <p:nvGraphicFramePr>
          <p:cNvPr id="389123" name="Object 3"/>
          <p:cNvGraphicFramePr>
            <a:graphicFrameLocks noChangeAspect="1"/>
          </p:cNvGraphicFramePr>
          <p:nvPr/>
        </p:nvGraphicFramePr>
        <p:xfrm>
          <a:off x="7812088" y="1484313"/>
          <a:ext cx="576262" cy="431800"/>
        </p:xfrm>
        <a:graphic>
          <a:graphicData uri="http://schemas.openxmlformats.org/presentationml/2006/ole">
            <p:oleObj spid="_x0000_s389123" name="Equation" r:id="rId3" imgW="241200" imgH="203040" progId="Equation.3">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pPr eaLnBrk="1" hangingPunct="1">
              <a:defRPr/>
            </a:pPr>
            <a:r>
              <a:rPr lang="en-US"/>
              <a:t>Central Limit Theorem</a:t>
            </a:r>
          </a:p>
        </p:txBody>
      </p:sp>
      <p:sp>
        <p:nvSpPr>
          <p:cNvPr id="285699" name="Rectangle 3"/>
          <p:cNvSpPr>
            <a:spLocks noGrp="1" noChangeArrowheads="1"/>
          </p:cNvSpPr>
          <p:nvPr>
            <p:ph idx="1"/>
          </p:nvPr>
        </p:nvSpPr>
        <p:spPr>
          <a:xfrm>
            <a:off x="636588" y="1066800"/>
            <a:ext cx="7924800" cy="5410200"/>
          </a:xfrm>
        </p:spPr>
        <p:txBody>
          <a:bodyPr/>
          <a:lstStyle/>
          <a:p>
            <a:pPr eaLnBrk="1" hangingPunct="1"/>
            <a:r>
              <a:rPr lang="en-US" sz="2600" smtClean="0"/>
              <a:t>Consider sampling from a non-normal population</a:t>
            </a:r>
          </a:p>
          <a:p>
            <a:pPr eaLnBrk="1" hangingPunct="1"/>
            <a:r>
              <a:rPr lang="en-US" sz="2600" smtClean="0"/>
              <a:t>Still have:              and </a:t>
            </a:r>
          </a:p>
          <a:p>
            <a:pPr lvl="1" eaLnBrk="1" hangingPunct="1"/>
            <a:r>
              <a:rPr lang="en-US" sz="2400" smtClean="0"/>
              <a:t>Exactly correct if infinite population </a:t>
            </a:r>
          </a:p>
          <a:p>
            <a:pPr lvl="1" eaLnBrk="1" hangingPunct="1"/>
            <a:r>
              <a:rPr lang="en-US" sz="2400" smtClean="0"/>
              <a:t>Approximately correct if population size </a:t>
            </a:r>
            <a:r>
              <a:rPr lang="en-US" sz="2400" i="1" smtClean="0"/>
              <a:t>N</a:t>
            </a:r>
            <a:r>
              <a:rPr lang="en-US" sz="2400" smtClean="0"/>
              <a:t> finite but much larger than sample size </a:t>
            </a:r>
            <a:r>
              <a:rPr lang="en-US" sz="2400" i="1" smtClean="0"/>
              <a:t>n</a:t>
            </a:r>
            <a:endParaRPr lang="en-US" sz="2400" smtClean="0"/>
          </a:p>
          <a:p>
            <a:pPr lvl="2" eaLnBrk="1" hangingPunct="1"/>
            <a:r>
              <a:rPr lang="en-US" sz="2200" smtClean="0"/>
              <a:t>Especially if </a:t>
            </a:r>
            <a:r>
              <a:rPr lang="en-US" sz="2200" i="1" smtClean="0"/>
              <a:t>N</a:t>
            </a:r>
            <a:r>
              <a:rPr lang="en-US" sz="2200" smtClean="0"/>
              <a:t> </a:t>
            </a:r>
            <a:r>
              <a:rPr lang="en-US" sz="2200" smtClean="0">
                <a:cs typeface="Arial" charset="0"/>
              </a:rPr>
              <a:t>≥</a:t>
            </a:r>
            <a:r>
              <a:rPr lang="en-US" sz="2200" smtClean="0"/>
              <a:t> 20 </a:t>
            </a:r>
            <a:r>
              <a:rPr lang="en-US" sz="2200" b="1" smtClean="0">
                <a:sym typeface="Symbol" pitchFamily="18" charset="2"/>
              </a:rPr>
              <a:t></a:t>
            </a:r>
            <a:r>
              <a:rPr lang="en-US" sz="2200" smtClean="0"/>
              <a:t> </a:t>
            </a:r>
            <a:r>
              <a:rPr lang="en-US" sz="2200" i="1" smtClean="0"/>
              <a:t>n</a:t>
            </a:r>
            <a:endParaRPr lang="en-US" sz="2200" smtClean="0"/>
          </a:p>
          <a:p>
            <a:pPr eaLnBrk="1" hangingPunct="1"/>
            <a:r>
              <a:rPr lang="en-US" sz="2600" smtClean="0"/>
              <a:t>But if population is non-normal, what is the shape of the sampling distribution of the sample mean?</a:t>
            </a:r>
          </a:p>
          <a:p>
            <a:pPr lvl="1" eaLnBrk="1" hangingPunct="1"/>
            <a:r>
              <a:rPr lang="en-US" sz="2400" smtClean="0"/>
              <a:t>Is it normal, like it is if the population is normal?</a:t>
            </a:r>
          </a:p>
          <a:p>
            <a:pPr lvl="1" eaLnBrk="1" hangingPunct="1"/>
            <a:r>
              <a:rPr lang="en-US" sz="2400" smtClean="0"/>
              <a:t>Yes, the sampling distribution is approximately normal if the sample is large enough, even if the population is non-normal </a:t>
            </a:r>
          </a:p>
          <a:p>
            <a:pPr lvl="1" eaLnBrk="1" hangingPunct="1"/>
            <a:r>
              <a:rPr lang="en-US" sz="2200" smtClean="0"/>
              <a:t>By the “Central Limit Theorem”</a:t>
            </a:r>
          </a:p>
        </p:txBody>
      </p:sp>
      <p:sp>
        <p:nvSpPr>
          <p:cNvPr id="285704" name="Slide Number Placeholder 3"/>
          <p:cNvSpPr>
            <a:spLocks noGrp="1"/>
          </p:cNvSpPr>
          <p:nvPr>
            <p:ph type="sldNum" sz="quarter" idx="10"/>
          </p:nvPr>
        </p:nvSpPr>
        <p:spPr>
          <a:noFill/>
        </p:spPr>
        <p:txBody>
          <a:bodyPr/>
          <a:lstStyle/>
          <a:p>
            <a:r>
              <a:rPr lang="en-US" smtClean="0"/>
              <a:t>6-</a:t>
            </a:r>
            <a:fld id="{68338DCA-3553-4A44-8F26-C579E11A9889}" type="slidenum">
              <a:rPr lang="en-US" smtClean="0"/>
              <a:pPr/>
              <a:t>25</a:t>
            </a:fld>
            <a:endParaRPr lang="en-US" smtClean="0"/>
          </a:p>
        </p:txBody>
      </p:sp>
      <p:graphicFrame>
        <p:nvGraphicFramePr>
          <p:cNvPr id="285700" name="Object 4"/>
          <p:cNvGraphicFramePr>
            <a:graphicFrameLocks noChangeAspect="1"/>
          </p:cNvGraphicFramePr>
          <p:nvPr/>
        </p:nvGraphicFramePr>
        <p:xfrm>
          <a:off x="2259013" y="1541463"/>
          <a:ext cx="1176337" cy="522287"/>
        </p:xfrm>
        <a:graphic>
          <a:graphicData uri="http://schemas.openxmlformats.org/presentationml/2006/ole">
            <p:oleObj spid="_x0000_s285700" name="Equation" r:id="rId3" imgW="457200" imgH="203040" progId="Equation.3">
              <p:embed/>
            </p:oleObj>
          </a:graphicData>
        </a:graphic>
      </p:graphicFrame>
      <p:graphicFrame>
        <p:nvGraphicFramePr>
          <p:cNvPr id="285701" name="Object 5"/>
          <p:cNvGraphicFramePr>
            <a:graphicFrameLocks noChangeAspect="1"/>
          </p:cNvGraphicFramePr>
          <p:nvPr/>
        </p:nvGraphicFramePr>
        <p:xfrm>
          <a:off x="3956050" y="1452563"/>
          <a:ext cx="1827213" cy="639762"/>
        </p:xfrm>
        <a:graphic>
          <a:graphicData uri="http://schemas.openxmlformats.org/presentationml/2006/ole">
            <p:oleObj spid="_x0000_s285701" name="Equation" r:id="rId4" imgW="723600" imgH="253800" progId="Equation.3">
              <p:embed/>
            </p:oleObj>
          </a:graphicData>
        </a:graphic>
      </p:graphicFrame>
      <p:sp>
        <p:nvSpPr>
          <p:cNvPr id="285705"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56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57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57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569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569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569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569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569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569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56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pPr eaLnBrk="1" hangingPunct="1">
              <a:defRPr/>
            </a:pPr>
            <a:r>
              <a:rPr lang="en-US"/>
              <a:t>The Central Limit Theorem #2</a:t>
            </a:r>
          </a:p>
        </p:txBody>
      </p:sp>
      <p:sp>
        <p:nvSpPr>
          <p:cNvPr id="286723" name="Rectangle 3"/>
          <p:cNvSpPr>
            <a:spLocks noGrp="1" noChangeArrowheads="1"/>
          </p:cNvSpPr>
          <p:nvPr>
            <p:ph idx="1"/>
          </p:nvPr>
        </p:nvSpPr>
        <p:spPr>
          <a:xfrm>
            <a:off x="636588" y="1066800"/>
            <a:ext cx="7924800" cy="5410200"/>
          </a:xfrm>
        </p:spPr>
        <p:txBody>
          <a:bodyPr/>
          <a:lstStyle/>
          <a:p>
            <a:pPr eaLnBrk="1" hangingPunct="1"/>
            <a:r>
              <a:rPr lang="en-US" smtClean="0"/>
              <a:t>No matter what the probability distribution is that describes the population, if the sample size </a:t>
            </a:r>
            <a:r>
              <a:rPr lang="en-US" i="1" smtClean="0"/>
              <a:t>n</a:t>
            </a:r>
            <a:r>
              <a:rPr lang="en-US" smtClean="0"/>
              <a:t> is large enough, then the population of all possible sample means is </a:t>
            </a:r>
            <a:r>
              <a:rPr lang="en-US" b="1" i="1" smtClean="0"/>
              <a:t>approximately</a:t>
            </a:r>
            <a:r>
              <a:rPr lang="en-US" smtClean="0"/>
              <a:t> normal with mean           and standard deviation</a:t>
            </a:r>
          </a:p>
          <a:p>
            <a:pPr eaLnBrk="1" hangingPunct="1"/>
            <a:r>
              <a:rPr lang="en-US" smtClean="0"/>
              <a:t>Further, the larger the sample size </a:t>
            </a:r>
            <a:r>
              <a:rPr lang="en-US" i="1" smtClean="0"/>
              <a:t>n</a:t>
            </a:r>
            <a:r>
              <a:rPr lang="en-US" smtClean="0"/>
              <a:t>, the closer the sampling distribution of the sample mean is to being normal</a:t>
            </a:r>
          </a:p>
          <a:p>
            <a:pPr lvl="1" eaLnBrk="1" hangingPunct="1"/>
            <a:r>
              <a:rPr lang="en-US" sz="2600" smtClean="0"/>
              <a:t>In other words, the larger </a:t>
            </a:r>
            <a:r>
              <a:rPr lang="en-US" sz="2600" i="1" smtClean="0"/>
              <a:t>n</a:t>
            </a:r>
            <a:r>
              <a:rPr lang="en-US" sz="2600" smtClean="0"/>
              <a:t>, the better the approximation</a:t>
            </a:r>
          </a:p>
        </p:txBody>
      </p:sp>
      <p:sp>
        <p:nvSpPr>
          <p:cNvPr id="286728" name="Slide Number Placeholder 3"/>
          <p:cNvSpPr>
            <a:spLocks noGrp="1"/>
          </p:cNvSpPr>
          <p:nvPr>
            <p:ph type="sldNum" sz="quarter" idx="10"/>
          </p:nvPr>
        </p:nvSpPr>
        <p:spPr>
          <a:noFill/>
        </p:spPr>
        <p:txBody>
          <a:bodyPr/>
          <a:lstStyle/>
          <a:p>
            <a:r>
              <a:rPr lang="en-US" smtClean="0"/>
              <a:t>6-</a:t>
            </a:r>
            <a:fld id="{2263E149-B968-49B7-A464-8F4F707424E2}" type="slidenum">
              <a:rPr lang="en-US" smtClean="0"/>
              <a:pPr/>
              <a:t>26</a:t>
            </a:fld>
            <a:endParaRPr lang="en-US" smtClean="0"/>
          </a:p>
        </p:txBody>
      </p:sp>
      <p:graphicFrame>
        <p:nvGraphicFramePr>
          <p:cNvPr id="286724" name="Object 4"/>
          <p:cNvGraphicFramePr>
            <a:graphicFrameLocks noChangeAspect="1"/>
          </p:cNvGraphicFramePr>
          <p:nvPr/>
        </p:nvGraphicFramePr>
        <p:xfrm>
          <a:off x="4419600" y="2765425"/>
          <a:ext cx="1174750" cy="520700"/>
        </p:xfrm>
        <a:graphic>
          <a:graphicData uri="http://schemas.openxmlformats.org/presentationml/2006/ole">
            <p:oleObj spid="_x0000_s286724" name="Equation" r:id="rId3" imgW="457200" imgH="203040" progId="Equation.3">
              <p:embed/>
            </p:oleObj>
          </a:graphicData>
        </a:graphic>
      </p:graphicFrame>
      <p:graphicFrame>
        <p:nvGraphicFramePr>
          <p:cNvPr id="286725" name="Object 5"/>
          <p:cNvGraphicFramePr>
            <a:graphicFrameLocks noChangeAspect="1"/>
          </p:cNvGraphicFramePr>
          <p:nvPr/>
        </p:nvGraphicFramePr>
        <p:xfrm>
          <a:off x="5614988" y="2678113"/>
          <a:ext cx="1787525" cy="627062"/>
        </p:xfrm>
        <a:graphic>
          <a:graphicData uri="http://schemas.openxmlformats.org/presentationml/2006/ole">
            <p:oleObj spid="_x0000_s286725" name="Equation" r:id="rId4" imgW="723600" imgH="253800" progId="Equation.3">
              <p:embed/>
            </p:oleObj>
          </a:graphicData>
        </a:graphic>
      </p:graphicFrame>
      <p:sp>
        <p:nvSpPr>
          <p:cNvPr id="286729"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2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3"/>
          <p:cNvSpPr>
            <a:spLocks noGrp="1" noChangeArrowheads="1"/>
          </p:cNvSpPr>
          <p:nvPr>
            <p:ph type="title"/>
          </p:nvPr>
        </p:nvSpPr>
        <p:spPr/>
        <p:txBody>
          <a:bodyPr lIns="90488" tIns="44450" rIns="90488" bIns="44450" anchor="b"/>
          <a:lstStyle/>
          <a:p>
            <a:pPr eaLnBrk="1" hangingPunct="1">
              <a:defRPr/>
            </a:pPr>
            <a:r>
              <a:rPr lang="en-US"/>
              <a:t>The Central Limit Theorem #3</a:t>
            </a:r>
          </a:p>
        </p:txBody>
      </p:sp>
      <p:sp>
        <p:nvSpPr>
          <p:cNvPr id="218154" name="Slide Number Placeholder 4"/>
          <p:cNvSpPr>
            <a:spLocks noGrp="1"/>
          </p:cNvSpPr>
          <p:nvPr>
            <p:ph type="sldNum" sz="quarter" idx="10"/>
          </p:nvPr>
        </p:nvSpPr>
        <p:spPr>
          <a:noFill/>
        </p:spPr>
        <p:txBody>
          <a:bodyPr/>
          <a:lstStyle/>
          <a:p>
            <a:r>
              <a:rPr lang="en-US" smtClean="0"/>
              <a:t>6-</a:t>
            </a:r>
            <a:fld id="{D822B739-835C-471F-A4EB-798F2A3EF411}" type="slidenum">
              <a:rPr lang="en-US" smtClean="0"/>
              <a:pPr/>
              <a:t>27</a:t>
            </a:fld>
            <a:endParaRPr lang="en-US" smtClean="0"/>
          </a:p>
        </p:txBody>
      </p:sp>
      <p:sp>
        <p:nvSpPr>
          <p:cNvPr id="218122" name="Rectangle 10"/>
          <p:cNvSpPr>
            <a:spLocks noChangeArrowheads="1"/>
          </p:cNvSpPr>
          <p:nvPr/>
        </p:nvSpPr>
        <p:spPr bwMode="auto">
          <a:xfrm>
            <a:off x="755650" y="1268413"/>
            <a:ext cx="46482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dirty="0">
                <a:latin typeface="+mn-lt"/>
              </a:rPr>
              <a:t>Random Sample (</a:t>
            </a:r>
            <a:r>
              <a:rPr lang="en-US" i="1" dirty="0">
                <a:latin typeface="+mn-lt"/>
              </a:rPr>
              <a:t>x</a:t>
            </a:r>
            <a:r>
              <a:rPr lang="en-US" baseline="-25000" dirty="0">
                <a:latin typeface="+mn-lt"/>
              </a:rPr>
              <a:t>1</a:t>
            </a:r>
            <a:r>
              <a:rPr lang="en-US" dirty="0">
                <a:latin typeface="+mn-lt"/>
              </a:rPr>
              <a:t>, </a:t>
            </a:r>
            <a:r>
              <a:rPr lang="en-US" i="1" dirty="0">
                <a:latin typeface="+mn-lt"/>
              </a:rPr>
              <a:t>x</a:t>
            </a:r>
            <a:r>
              <a:rPr lang="en-US" baseline="-25000" dirty="0">
                <a:latin typeface="+mn-lt"/>
              </a:rPr>
              <a:t>2</a:t>
            </a:r>
            <a:r>
              <a:rPr lang="en-US" dirty="0">
                <a:latin typeface="+mn-lt"/>
              </a:rPr>
              <a:t>, …, </a:t>
            </a:r>
            <a:r>
              <a:rPr lang="en-US" i="1" dirty="0" err="1">
                <a:latin typeface="+mn-lt"/>
              </a:rPr>
              <a:t>x</a:t>
            </a:r>
            <a:r>
              <a:rPr lang="en-US" baseline="-25000" dirty="0" err="1">
                <a:latin typeface="+mn-lt"/>
              </a:rPr>
              <a:t>n</a:t>
            </a:r>
            <a:r>
              <a:rPr lang="en-US" dirty="0">
                <a:latin typeface="+mn-lt"/>
              </a:rPr>
              <a:t>)</a:t>
            </a:r>
          </a:p>
        </p:txBody>
      </p:sp>
      <p:sp>
        <p:nvSpPr>
          <p:cNvPr id="218156" name="Rectangle 7"/>
          <p:cNvSpPr>
            <a:spLocks noChangeArrowheads="1"/>
          </p:cNvSpPr>
          <p:nvPr/>
        </p:nvSpPr>
        <p:spPr bwMode="auto">
          <a:xfrm>
            <a:off x="684213" y="4076700"/>
            <a:ext cx="2603500" cy="1398588"/>
          </a:xfrm>
          <a:prstGeom prst="rect">
            <a:avLst/>
          </a:prstGeom>
          <a:solidFill>
            <a:schemeClr val="bg1"/>
          </a:solidFill>
          <a:ln w="12700">
            <a:noFill/>
            <a:miter lim="800000"/>
            <a:headEnd/>
            <a:tailEnd/>
          </a:ln>
        </p:spPr>
        <p:txBody>
          <a:bodyPr lIns="90488" tIns="44450" rIns="90488" bIns="44450">
            <a:spAutoFit/>
          </a:bodyPr>
          <a:lstStyle/>
          <a:p>
            <a:pPr eaLnBrk="0" hangingPunct="0">
              <a:spcBef>
                <a:spcPct val="50000"/>
              </a:spcBef>
            </a:pPr>
            <a:r>
              <a:rPr lang="en-US" sz="2000">
                <a:latin typeface="Calibri" pitchFamily="34" charset="0"/>
              </a:rPr>
              <a:t>Population Distribution</a:t>
            </a:r>
          </a:p>
          <a:p>
            <a:pPr algn="ctr" eaLnBrk="0" hangingPunct="0">
              <a:spcBef>
                <a:spcPct val="50000"/>
              </a:spcBef>
            </a:pPr>
            <a:r>
              <a:rPr lang="en-US">
                <a:latin typeface="Calibri" pitchFamily="34" charset="0"/>
              </a:rPr>
              <a:t>(</a:t>
            </a:r>
            <a:r>
              <a:rPr lang="el-GR">
                <a:latin typeface="Calibri" pitchFamily="34" charset="0"/>
              </a:rPr>
              <a:t>μ</a:t>
            </a:r>
            <a:r>
              <a:rPr lang="en-US">
                <a:latin typeface="Calibri" pitchFamily="34" charset="0"/>
              </a:rPr>
              <a:t>, </a:t>
            </a:r>
            <a:r>
              <a:rPr lang="el-GR">
                <a:latin typeface="Calibri" pitchFamily="34" charset="0"/>
              </a:rPr>
              <a:t>σ</a:t>
            </a:r>
            <a:r>
              <a:rPr lang="en-US">
                <a:latin typeface="Calibri" pitchFamily="34" charset="0"/>
              </a:rPr>
              <a:t>)</a:t>
            </a:r>
          </a:p>
          <a:p>
            <a:pPr algn="ctr" eaLnBrk="0" hangingPunct="0">
              <a:spcBef>
                <a:spcPct val="50000"/>
              </a:spcBef>
            </a:pPr>
            <a:r>
              <a:rPr lang="en-US" sz="2000">
                <a:latin typeface="Calibri" pitchFamily="34" charset="0"/>
              </a:rPr>
              <a:t>(right-skewed)</a:t>
            </a:r>
          </a:p>
        </p:txBody>
      </p:sp>
      <p:grpSp>
        <p:nvGrpSpPr>
          <p:cNvPr id="218157" name="Group 27"/>
          <p:cNvGrpSpPr>
            <a:grpSpLocks/>
          </p:cNvGrpSpPr>
          <p:nvPr/>
        </p:nvGrpSpPr>
        <p:grpSpPr bwMode="auto">
          <a:xfrm>
            <a:off x="684213" y="2276475"/>
            <a:ext cx="2576512" cy="1828800"/>
            <a:chOff x="1066" y="2115"/>
            <a:chExt cx="1623" cy="1152"/>
          </a:xfrm>
        </p:grpSpPr>
        <p:pic>
          <p:nvPicPr>
            <p:cNvPr id="218167" name="Picture 6"/>
            <p:cNvPicPr>
              <a:picLocks noChangeArrowheads="1"/>
            </p:cNvPicPr>
            <p:nvPr/>
          </p:nvPicPr>
          <p:blipFill>
            <a:blip r:embed="rId4"/>
            <a:srcRect/>
            <a:stretch>
              <a:fillRect/>
            </a:stretch>
          </p:blipFill>
          <p:spPr bwMode="auto">
            <a:xfrm>
              <a:off x="1066" y="2115"/>
              <a:ext cx="1623" cy="1152"/>
            </a:xfrm>
            <a:prstGeom prst="rect">
              <a:avLst/>
            </a:prstGeom>
            <a:solidFill>
              <a:schemeClr val="bg1"/>
            </a:solidFill>
            <a:ln w="12700">
              <a:noFill/>
              <a:miter lim="800000"/>
              <a:headEnd/>
              <a:tailEnd/>
            </a:ln>
          </p:spPr>
        </p:pic>
        <p:sp>
          <p:nvSpPr>
            <p:cNvPr id="218117" name="Rectangle 5"/>
            <p:cNvSpPr>
              <a:spLocks noChangeArrowheads="1"/>
            </p:cNvSpPr>
            <p:nvPr/>
          </p:nvSpPr>
          <p:spPr bwMode="auto">
            <a:xfrm>
              <a:off x="1938" y="2406"/>
              <a:ext cx="390" cy="286"/>
            </a:xfrm>
            <a:prstGeom prst="rect">
              <a:avLst/>
            </a:prstGeom>
            <a:solidFill>
              <a:schemeClr val="bg1"/>
            </a:solidFill>
            <a:ln w="12700">
              <a:noFill/>
              <a:miter lim="800000"/>
              <a:headEnd/>
              <a:tailEnd/>
            </a:ln>
          </p:spPr>
          <p:txBody>
            <a:bodyPr lIns="90488" tIns="44450" rIns="90488" bIns="44450">
              <a:spAutoFit/>
            </a:bodyPr>
            <a:lstStyle/>
            <a:p>
              <a:pPr eaLnBrk="0" hangingPunct="0">
                <a:spcBef>
                  <a:spcPct val="50000"/>
                </a:spcBef>
                <a:defRPr/>
              </a:pPr>
              <a:r>
                <a:rPr lang="en-US" i="1" dirty="0">
                  <a:latin typeface="+mj-lt"/>
                </a:rPr>
                <a:t>X</a:t>
              </a:r>
            </a:p>
          </p:txBody>
        </p:sp>
      </p:grpSp>
      <p:grpSp>
        <p:nvGrpSpPr>
          <p:cNvPr id="218148" name="Group 36"/>
          <p:cNvGrpSpPr>
            <a:grpSpLocks/>
          </p:cNvGrpSpPr>
          <p:nvPr/>
        </p:nvGrpSpPr>
        <p:grpSpPr bwMode="auto">
          <a:xfrm>
            <a:off x="3492500" y="2924175"/>
            <a:ext cx="2233613" cy="989013"/>
            <a:chOff x="2653" y="2106"/>
            <a:chExt cx="1407" cy="623"/>
          </a:xfrm>
        </p:grpSpPr>
        <p:sp>
          <p:nvSpPr>
            <p:cNvPr id="218165" name="AutoShape 8"/>
            <p:cNvSpPr>
              <a:spLocks noChangeArrowheads="1"/>
            </p:cNvSpPr>
            <p:nvPr/>
          </p:nvSpPr>
          <p:spPr bwMode="auto">
            <a:xfrm>
              <a:off x="2653" y="2160"/>
              <a:ext cx="1407" cy="226"/>
            </a:xfrm>
            <a:prstGeom prst="rightArrow">
              <a:avLst>
                <a:gd name="adj1" fmla="val 50000"/>
                <a:gd name="adj2" fmla="val 311312"/>
              </a:avLst>
            </a:prstGeom>
            <a:solidFill>
              <a:srgbClr val="CC0000"/>
            </a:solidFill>
            <a:ln w="12700">
              <a:solidFill>
                <a:srgbClr val="CC0000"/>
              </a:solidFill>
              <a:miter lim="800000"/>
              <a:headEnd/>
              <a:tailEnd/>
            </a:ln>
          </p:spPr>
          <p:txBody>
            <a:bodyPr wrap="none" anchor="ctr"/>
            <a:lstStyle/>
            <a:p>
              <a:pPr eaLnBrk="0" hangingPunct="0"/>
              <a:endParaRPr lang="en-US"/>
            </a:p>
          </p:txBody>
        </p:sp>
        <p:graphicFrame>
          <p:nvGraphicFramePr>
            <p:cNvPr id="218131" name="Object 19"/>
            <p:cNvGraphicFramePr>
              <a:graphicFrameLocks noChangeAspect="1"/>
            </p:cNvGraphicFramePr>
            <p:nvPr/>
          </p:nvGraphicFramePr>
          <p:xfrm>
            <a:off x="3045" y="2106"/>
            <a:ext cx="72" cy="136"/>
          </p:xfrm>
          <a:graphic>
            <a:graphicData uri="http://schemas.openxmlformats.org/presentationml/2006/ole">
              <p:oleObj spid="_x0000_s218131" name="Equation" r:id="rId5" imgW="114120" imgH="215640" progId="Equation.3">
                <p:embed/>
              </p:oleObj>
            </a:graphicData>
          </a:graphic>
        </p:graphicFrame>
        <p:sp>
          <p:nvSpPr>
            <p:cNvPr id="218147" name="Text Box 35"/>
            <p:cNvSpPr txBox="1">
              <a:spLocks noChangeArrowheads="1"/>
            </p:cNvSpPr>
            <p:nvPr/>
          </p:nvSpPr>
          <p:spPr bwMode="auto">
            <a:xfrm>
              <a:off x="2744" y="2421"/>
              <a:ext cx="1172" cy="308"/>
            </a:xfrm>
            <a:prstGeom prst="rect">
              <a:avLst/>
            </a:prstGeom>
            <a:noFill/>
            <a:ln w="9525">
              <a:noFill/>
              <a:miter lim="800000"/>
              <a:headEnd/>
              <a:tailEnd/>
            </a:ln>
            <a:effectLst/>
          </p:spPr>
          <p:txBody>
            <a:bodyPr wrap="none">
              <a:spAutoFit/>
            </a:bodyPr>
            <a:lstStyle/>
            <a:p>
              <a:pPr eaLnBrk="0" hangingPunct="0">
                <a:defRPr/>
              </a:pPr>
              <a:r>
                <a:rPr lang="en-US" sz="2600" dirty="0">
                  <a:latin typeface="+mn-lt"/>
                </a:rPr>
                <a:t>as </a:t>
              </a:r>
              <a:r>
                <a:rPr lang="en-US" sz="2600" i="1" dirty="0">
                  <a:latin typeface="+mn-lt"/>
                </a:rPr>
                <a:t>n</a:t>
              </a:r>
              <a:r>
                <a:rPr lang="en-US" sz="2600" dirty="0">
                  <a:latin typeface="+mn-lt"/>
                </a:rPr>
                <a:t> </a:t>
              </a:r>
              <a:r>
                <a:rPr lang="en-US" sz="2600" dirty="0">
                  <a:latin typeface="+mn-lt"/>
                  <a:sym typeface="Symbol" pitchFamily="18" charset="2"/>
                </a:rPr>
                <a:t></a:t>
              </a:r>
              <a:r>
                <a:rPr lang="en-US" sz="2600" dirty="0">
                  <a:latin typeface="+mn-lt"/>
                  <a:sym typeface="Wingdings" pitchFamily="2" charset="2"/>
                </a:rPr>
                <a:t> large</a:t>
              </a:r>
              <a:endParaRPr lang="en-US" sz="2600" dirty="0">
                <a:latin typeface="+mn-lt"/>
              </a:endParaRPr>
            </a:p>
          </p:txBody>
        </p:sp>
      </p:grpSp>
      <p:grpSp>
        <p:nvGrpSpPr>
          <p:cNvPr id="2" name="Group 44"/>
          <p:cNvGrpSpPr>
            <a:grpSpLocks/>
          </p:cNvGrpSpPr>
          <p:nvPr/>
        </p:nvGrpSpPr>
        <p:grpSpPr bwMode="auto">
          <a:xfrm>
            <a:off x="5940425" y="2133600"/>
            <a:ext cx="2879725" cy="3646488"/>
            <a:chOff x="3946" y="1706"/>
            <a:chExt cx="1814" cy="2297"/>
          </a:xfrm>
        </p:grpSpPr>
        <p:graphicFrame>
          <p:nvGraphicFramePr>
            <p:cNvPr id="218142" name="Object 30"/>
            <p:cNvGraphicFramePr>
              <a:graphicFrameLocks noChangeAspect="1"/>
            </p:cNvGraphicFramePr>
            <p:nvPr/>
          </p:nvGraphicFramePr>
          <p:xfrm>
            <a:off x="4195" y="3475"/>
            <a:ext cx="1315" cy="278"/>
          </p:xfrm>
          <a:graphic>
            <a:graphicData uri="http://schemas.openxmlformats.org/presentationml/2006/ole">
              <p:oleObj spid="_x0000_s218142" name="Equation" r:id="rId6" imgW="1079280" imgH="228600" progId="Equation.3">
                <p:embed/>
              </p:oleObj>
            </a:graphicData>
          </a:graphic>
        </p:graphicFrame>
        <p:grpSp>
          <p:nvGrpSpPr>
            <p:cNvPr id="218161" name="Group 43"/>
            <p:cNvGrpSpPr>
              <a:grpSpLocks/>
            </p:cNvGrpSpPr>
            <p:nvPr/>
          </p:nvGrpSpPr>
          <p:grpSpPr bwMode="auto">
            <a:xfrm>
              <a:off x="3946" y="1706"/>
              <a:ext cx="1814" cy="2297"/>
              <a:chOff x="3946" y="1706"/>
              <a:chExt cx="1814" cy="2297"/>
            </a:xfrm>
          </p:grpSpPr>
          <p:sp>
            <p:nvSpPr>
              <p:cNvPr id="218125" name="Rectangle 13"/>
              <p:cNvSpPr>
                <a:spLocks noChangeArrowheads="1"/>
              </p:cNvSpPr>
              <p:nvPr/>
            </p:nvSpPr>
            <p:spPr bwMode="auto">
              <a:xfrm>
                <a:off x="4105" y="2795"/>
                <a:ext cx="1470" cy="1208"/>
              </a:xfrm>
              <a:prstGeom prst="rect">
                <a:avLst/>
              </a:prstGeom>
              <a:solidFill>
                <a:schemeClr val="bg1"/>
              </a:solidFill>
              <a:ln w="12700">
                <a:noFill/>
                <a:miter lim="800000"/>
                <a:headEnd/>
                <a:tailEnd/>
              </a:ln>
            </p:spPr>
            <p:txBody>
              <a:bodyPr lIns="90488" tIns="44450" rIns="90488" bIns="44450">
                <a:spAutoFit/>
              </a:bodyPr>
              <a:lstStyle/>
              <a:p>
                <a:pPr algn="ctr" eaLnBrk="0" hangingPunct="0">
                  <a:spcBef>
                    <a:spcPct val="50000"/>
                  </a:spcBef>
                  <a:defRPr/>
                </a:pPr>
                <a:r>
                  <a:rPr lang="en-US" sz="2000" dirty="0">
                    <a:latin typeface="+mn-lt"/>
                  </a:rPr>
                  <a:t>Sampling Distribution of Sample Mean</a:t>
                </a:r>
              </a:p>
              <a:p>
                <a:pPr algn="ctr" eaLnBrk="0" hangingPunct="0">
                  <a:spcBef>
                    <a:spcPct val="50000"/>
                  </a:spcBef>
                  <a:defRPr/>
                </a:pPr>
                <a:endParaRPr lang="en-US" sz="2000" dirty="0">
                  <a:latin typeface="+mn-lt"/>
                </a:endParaRPr>
              </a:p>
              <a:p>
                <a:pPr algn="ctr" eaLnBrk="0" hangingPunct="0">
                  <a:spcBef>
                    <a:spcPct val="50000"/>
                  </a:spcBef>
                  <a:defRPr/>
                </a:pPr>
                <a:r>
                  <a:rPr lang="en-US" sz="2000" dirty="0">
                    <a:latin typeface="+mn-lt"/>
                  </a:rPr>
                  <a:t>(nearly normal)</a:t>
                </a:r>
                <a:endParaRPr lang="en-US" dirty="0">
                  <a:latin typeface="+mn-lt"/>
                </a:endParaRPr>
              </a:p>
            </p:txBody>
          </p:sp>
          <p:grpSp>
            <p:nvGrpSpPr>
              <p:cNvPr id="218163" name="Group 42"/>
              <p:cNvGrpSpPr>
                <a:grpSpLocks/>
              </p:cNvGrpSpPr>
              <p:nvPr/>
            </p:nvGrpSpPr>
            <p:grpSpPr bwMode="auto">
              <a:xfrm>
                <a:off x="3946" y="1706"/>
                <a:ext cx="1814" cy="1125"/>
                <a:chOff x="2510" y="3035"/>
                <a:chExt cx="1814" cy="1125"/>
              </a:xfrm>
            </p:grpSpPr>
            <p:pic>
              <p:nvPicPr>
                <p:cNvPr id="218164" name="Picture 12"/>
                <p:cNvPicPr>
                  <a:picLocks noChangeArrowheads="1"/>
                </p:cNvPicPr>
                <p:nvPr/>
              </p:nvPicPr>
              <p:blipFill>
                <a:blip r:embed="rId7"/>
                <a:srcRect/>
                <a:stretch>
                  <a:fillRect/>
                </a:stretch>
              </p:blipFill>
              <p:spPr bwMode="auto">
                <a:xfrm>
                  <a:off x="2510" y="3035"/>
                  <a:ext cx="1814" cy="1125"/>
                </a:xfrm>
                <a:prstGeom prst="rect">
                  <a:avLst/>
                </a:prstGeom>
                <a:solidFill>
                  <a:schemeClr val="bg1"/>
                </a:solidFill>
                <a:ln w="12700">
                  <a:noFill/>
                  <a:miter lim="800000"/>
                  <a:headEnd/>
                  <a:tailEnd/>
                </a:ln>
              </p:spPr>
            </p:pic>
            <p:graphicFrame>
              <p:nvGraphicFramePr>
                <p:cNvPr id="218152" name="Object 40"/>
                <p:cNvGraphicFramePr>
                  <a:graphicFrameLocks noChangeAspect="1"/>
                </p:cNvGraphicFramePr>
                <p:nvPr/>
              </p:nvGraphicFramePr>
              <p:xfrm>
                <a:off x="3707" y="3260"/>
                <a:ext cx="232" cy="278"/>
              </p:xfrm>
              <a:graphic>
                <a:graphicData uri="http://schemas.openxmlformats.org/presentationml/2006/ole">
                  <p:oleObj spid="_x0000_s218152" name="Equation" r:id="rId8" imgW="126720" imgH="152280" progId="Equation.3">
                    <p:embed/>
                  </p:oleObj>
                </a:graphicData>
              </a:graphic>
            </p:graphicFrame>
          </p:grpSp>
        </p:grpSp>
      </p:grpSp>
      <p:sp>
        <p:nvSpPr>
          <p:cNvPr id="218160"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8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73" name="Rectangle 13"/>
          <p:cNvSpPr>
            <a:spLocks noGrp="1" noChangeArrowheads="1"/>
          </p:cNvSpPr>
          <p:nvPr>
            <p:ph type="title"/>
          </p:nvPr>
        </p:nvSpPr>
        <p:spPr/>
        <p:txBody>
          <a:bodyPr lIns="90488" tIns="44450" rIns="90488" bIns="44450" anchor="b"/>
          <a:lstStyle/>
          <a:p>
            <a:pPr eaLnBrk="1" hangingPunct="1">
              <a:defRPr/>
            </a:pPr>
            <a:r>
              <a:rPr lang="en-US" sz="4200"/>
              <a:t>Example:  Effect of Sample Size</a:t>
            </a:r>
          </a:p>
        </p:txBody>
      </p:sp>
      <p:pic>
        <p:nvPicPr>
          <p:cNvPr id="396290" name="Picture 24"/>
          <p:cNvPicPr>
            <a:picLocks noGrp="1" noChangeAspect="1" noChangeArrowheads="1"/>
          </p:cNvPicPr>
          <p:nvPr>
            <p:ph idx="1"/>
          </p:nvPr>
        </p:nvPicPr>
        <p:blipFill>
          <a:blip r:embed="rId3"/>
          <a:srcRect/>
          <a:stretch>
            <a:fillRect/>
          </a:stretch>
        </p:blipFill>
        <p:spPr>
          <a:xfrm>
            <a:off x="107950" y="1212850"/>
            <a:ext cx="5688013" cy="5256213"/>
          </a:xfrm>
        </p:spPr>
      </p:pic>
      <p:sp>
        <p:nvSpPr>
          <p:cNvPr id="396291" name="Slide Number Placeholder 3"/>
          <p:cNvSpPr>
            <a:spLocks noGrp="1"/>
          </p:cNvSpPr>
          <p:nvPr>
            <p:ph type="sldNum" sz="quarter" idx="10"/>
          </p:nvPr>
        </p:nvSpPr>
        <p:spPr>
          <a:noFill/>
        </p:spPr>
        <p:txBody>
          <a:bodyPr/>
          <a:lstStyle/>
          <a:p>
            <a:r>
              <a:rPr lang="en-US" smtClean="0"/>
              <a:t>6-</a:t>
            </a:r>
            <a:fld id="{77842816-BBB5-4E6F-86EF-2927DAF945DE}" type="slidenum">
              <a:rPr lang="en-US" smtClean="0"/>
              <a:pPr/>
              <a:t>28</a:t>
            </a:fld>
            <a:endParaRPr lang="en-US" smtClean="0"/>
          </a:p>
        </p:txBody>
      </p:sp>
      <p:sp>
        <p:nvSpPr>
          <p:cNvPr id="220181" name="Text Box 21"/>
          <p:cNvSpPr txBox="1">
            <a:spLocks noChangeArrowheads="1"/>
          </p:cNvSpPr>
          <p:nvPr/>
        </p:nvSpPr>
        <p:spPr bwMode="auto">
          <a:xfrm>
            <a:off x="5795963" y="1296988"/>
            <a:ext cx="3276600" cy="4249737"/>
          </a:xfrm>
          <a:prstGeom prst="rect">
            <a:avLst/>
          </a:prstGeom>
          <a:noFill/>
          <a:ln w="9525">
            <a:noFill/>
            <a:miter lim="800000"/>
            <a:headEnd/>
            <a:tailEnd/>
          </a:ln>
          <a:effectLst/>
        </p:spPr>
        <p:txBody>
          <a:bodyPr/>
          <a:lstStyle/>
          <a:p>
            <a:pPr eaLnBrk="0" hangingPunct="0">
              <a:spcBef>
                <a:spcPct val="50000"/>
              </a:spcBef>
              <a:defRPr/>
            </a:pPr>
            <a:r>
              <a:rPr lang="en-US" sz="2000" dirty="0">
                <a:latin typeface="+mn-lt"/>
              </a:rPr>
              <a:t>The larger the sample size, the more nearly normally distributed is the population of all possible sample means</a:t>
            </a:r>
          </a:p>
          <a:p>
            <a:pPr eaLnBrk="0" hangingPunct="0">
              <a:spcBef>
                <a:spcPct val="50000"/>
              </a:spcBef>
              <a:defRPr/>
            </a:pPr>
            <a:endParaRPr lang="en-US" sz="2000" dirty="0">
              <a:latin typeface="+mn-lt"/>
            </a:endParaRPr>
          </a:p>
          <a:p>
            <a:pPr eaLnBrk="0" hangingPunct="0">
              <a:spcBef>
                <a:spcPct val="50000"/>
              </a:spcBef>
              <a:defRPr/>
            </a:pPr>
            <a:r>
              <a:rPr lang="en-US" sz="2000" dirty="0">
                <a:latin typeface="+mn-lt"/>
              </a:rPr>
              <a:t>Also, as the sample size increases, the spread of the sampling distribution decreases</a:t>
            </a:r>
          </a:p>
        </p:txBody>
      </p:sp>
      <p:sp>
        <p:nvSpPr>
          <p:cNvPr id="396293"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220181"/>
                                        </p:tgtEl>
                                        <p:attrNameLst>
                                          <p:attrName>style.visibility</p:attrName>
                                        </p:attrNameLst>
                                      </p:cBhvr>
                                      <p:to>
                                        <p:strVal val="visible"/>
                                      </p:to>
                                    </p:set>
                                    <p:animEffect transition="in" filter="slide(fromRight)">
                                      <p:cBhvr>
                                        <p:cTn id="7" dur="500"/>
                                        <p:tgtEl>
                                          <p:spTgt spid="22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8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eaLnBrk="1" hangingPunct="1">
              <a:defRPr/>
            </a:pPr>
            <a:r>
              <a:rPr lang="en-US"/>
              <a:t>How Large?</a:t>
            </a:r>
          </a:p>
        </p:txBody>
      </p:sp>
      <p:sp>
        <p:nvSpPr>
          <p:cNvPr id="288771" name="Rectangle 3"/>
          <p:cNvSpPr>
            <a:spLocks noGrp="1" noChangeArrowheads="1"/>
          </p:cNvSpPr>
          <p:nvPr>
            <p:ph idx="1"/>
          </p:nvPr>
        </p:nvSpPr>
        <p:spPr>
          <a:xfrm>
            <a:off x="636588" y="1066800"/>
            <a:ext cx="7924800" cy="5410200"/>
          </a:xfrm>
        </p:spPr>
        <p:txBody>
          <a:bodyPr/>
          <a:lstStyle/>
          <a:p>
            <a:pPr eaLnBrk="1" hangingPunct="1">
              <a:lnSpc>
                <a:spcPct val="90000"/>
              </a:lnSpc>
              <a:tabLst>
                <a:tab pos="1423988" algn="l"/>
              </a:tabLst>
            </a:pPr>
            <a:r>
              <a:rPr lang="en-US" sz="2600" smtClean="0"/>
              <a:t>How large is “large enough?”</a:t>
            </a:r>
          </a:p>
          <a:p>
            <a:pPr eaLnBrk="1" hangingPunct="1">
              <a:lnSpc>
                <a:spcPct val="90000"/>
              </a:lnSpc>
              <a:tabLst>
                <a:tab pos="1423988" algn="l"/>
              </a:tabLst>
            </a:pPr>
            <a:r>
              <a:rPr lang="en-US" sz="2600" smtClean="0"/>
              <a:t>If the sample size is at least 30, then for most sampled populations, the sampling distribution of sample means is approximately normal</a:t>
            </a:r>
          </a:p>
          <a:p>
            <a:pPr lvl="1" eaLnBrk="1" hangingPunct="1">
              <a:lnSpc>
                <a:spcPct val="90000"/>
              </a:lnSpc>
              <a:tabLst>
                <a:tab pos="1423988" algn="l"/>
              </a:tabLst>
            </a:pPr>
            <a:r>
              <a:rPr lang="en-US" sz="2400" smtClean="0"/>
              <a:t>Here, if </a:t>
            </a:r>
            <a:r>
              <a:rPr lang="en-US" sz="2400" i="1" smtClean="0"/>
              <a:t>n</a:t>
            </a:r>
            <a:r>
              <a:rPr lang="en-US" sz="2400" smtClean="0"/>
              <a:t> is at least 30, it will be assumed that the sampling distribution of </a:t>
            </a:r>
            <a:r>
              <a:rPr lang="en-US" sz="2400" smtClean="0">
                <a:latin typeface="MS Reference 1"/>
              </a:rPr>
              <a:t>x</a:t>
            </a:r>
            <a:r>
              <a:rPr lang="en-US" sz="2400" smtClean="0"/>
              <a:t> is approximately normal</a:t>
            </a:r>
          </a:p>
          <a:p>
            <a:pPr lvl="2" eaLnBrk="1" hangingPunct="1">
              <a:lnSpc>
                <a:spcPct val="90000"/>
              </a:lnSpc>
              <a:tabLst>
                <a:tab pos="1423988" algn="l"/>
              </a:tabLst>
            </a:pPr>
            <a:r>
              <a:rPr lang="en-US" sz="2200" smtClean="0"/>
              <a:t>If the population is normal, then </a:t>
            </a:r>
            <a:r>
              <a:rPr lang="en-US" sz="2200" b="1" smtClean="0"/>
              <a:t>the sampling distribution of </a:t>
            </a:r>
            <a:r>
              <a:rPr lang="en-US" sz="2200" b="1" smtClean="0">
                <a:latin typeface="MS Reference 1"/>
              </a:rPr>
              <a:t>x</a:t>
            </a:r>
            <a:r>
              <a:rPr lang="en-US" sz="2200" b="1" smtClean="0"/>
              <a:t> is normal no regardless of the sample size</a:t>
            </a:r>
          </a:p>
          <a:p>
            <a:pPr lvl="2" eaLnBrk="1" hangingPunct="1">
              <a:lnSpc>
                <a:spcPct val="90000"/>
              </a:lnSpc>
              <a:tabLst>
                <a:tab pos="1423988" algn="l"/>
              </a:tabLst>
            </a:pPr>
            <a:r>
              <a:rPr lang="en-US" sz="2200" smtClean="0"/>
              <a:t>Refer to Figure 6.6 on next slide</a:t>
            </a:r>
          </a:p>
          <a:p>
            <a:pPr lvl="3" eaLnBrk="1" hangingPunct="1">
              <a:lnSpc>
                <a:spcPct val="90000"/>
              </a:lnSpc>
              <a:buFontTx/>
              <a:buChar char="•"/>
              <a:tabLst>
                <a:tab pos="1423988" algn="l"/>
              </a:tabLst>
            </a:pPr>
            <a:r>
              <a:rPr lang="en-US" smtClean="0"/>
              <a:t>Shown in Fig 6.6(a) is an exponential (right skewed) distribution</a:t>
            </a:r>
          </a:p>
          <a:p>
            <a:pPr lvl="3" eaLnBrk="1" hangingPunct="1">
              <a:lnSpc>
                <a:spcPct val="90000"/>
              </a:lnSpc>
              <a:buFontTx/>
              <a:buChar char="•"/>
              <a:tabLst>
                <a:tab pos="1423988" algn="l"/>
              </a:tabLst>
            </a:pPr>
            <a:r>
              <a:rPr lang="en-US" smtClean="0"/>
              <a:t>In Figure 6.6(b), 1,000 samples of size </a:t>
            </a:r>
            <a:r>
              <a:rPr lang="en-US" i="1" smtClean="0"/>
              <a:t>n</a:t>
            </a:r>
            <a:r>
              <a:rPr lang="en-US" smtClean="0"/>
              <a:t> = 5</a:t>
            </a:r>
          </a:p>
          <a:p>
            <a:pPr lvl="4" eaLnBrk="1" hangingPunct="1">
              <a:lnSpc>
                <a:spcPct val="90000"/>
              </a:lnSpc>
              <a:tabLst>
                <a:tab pos="1423988" algn="l"/>
              </a:tabLst>
            </a:pPr>
            <a:r>
              <a:rPr lang="en-US" smtClean="0"/>
              <a:t>Slightly skewed right</a:t>
            </a:r>
          </a:p>
          <a:p>
            <a:pPr lvl="3" eaLnBrk="1" hangingPunct="1">
              <a:lnSpc>
                <a:spcPct val="90000"/>
              </a:lnSpc>
              <a:buFontTx/>
              <a:buChar char="•"/>
              <a:tabLst>
                <a:tab pos="1423988" algn="l"/>
              </a:tabLst>
            </a:pPr>
            <a:r>
              <a:rPr lang="en-US" smtClean="0"/>
              <a:t>In Figure 6.6(c), 1,000 samples with </a:t>
            </a:r>
            <a:r>
              <a:rPr lang="en-US" i="1" smtClean="0"/>
              <a:t>n</a:t>
            </a:r>
            <a:r>
              <a:rPr lang="en-US" smtClean="0"/>
              <a:t> = 30</a:t>
            </a:r>
          </a:p>
          <a:p>
            <a:pPr lvl="4" eaLnBrk="1" hangingPunct="1">
              <a:lnSpc>
                <a:spcPct val="90000"/>
              </a:lnSpc>
              <a:tabLst>
                <a:tab pos="1423988" algn="l"/>
              </a:tabLst>
            </a:pPr>
            <a:r>
              <a:rPr lang="en-US" smtClean="0"/>
              <a:t>Approximately bell-shaped and normal</a:t>
            </a:r>
          </a:p>
        </p:txBody>
      </p:sp>
      <p:sp>
        <p:nvSpPr>
          <p:cNvPr id="398339" name="Slide Number Placeholder 5"/>
          <p:cNvSpPr>
            <a:spLocks noGrp="1"/>
          </p:cNvSpPr>
          <p:nvPr>
            <p:ph type="sldNum" sz="quarter" idx="10"/>
          </p:nvPr>
        </p:nvSpPr>
        <p:spPr>
          <a:noFill/>
        </p:spPr>
        <p:txBody>
          <a:bodyPr/>
          <a:lstStyle/>
          <a:p>
            <a:r>
              <a:rPr lang="en-US" smtClean="0"/>
              <a:t>6-</a:t>
            </a:r>
            <a:fld id="{B6432F3D-0185-4A7E-8CA7-C0984D31C580}" type="slidenum">
              <a:rPr lang="en-US" smtClean="0"/>
              <a:pPr/>
              <a:t>29</a:t>
            </a:fld>
            <a:endParaRPr lang="en-US" smtClean="0"/>
          </a:p>
        </p:txBody>
      </p:sp>
      <p:sp>
        <p:nvSpPr>
          <p:cNvPr id="398340"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8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7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87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87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87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877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87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1124744"/>
          </a:xfrm>
        </p:spPr>
        <p:txBody>
          <a:bodyPr>
            <a:noAutofit/>
          </a:bodyPr>
          <a:lstStyle/>
          <a:p>
            <a:pPr eaLnBrk="1" hangingPunct="1">
              <a:defRPr/>
            </a:pPr>
            <a:r>
              <a:rPr lang="en-US" sz="3600" dirty="0" smtClean="0"/>
              <a:t>Sampling Distribution of the Sample Mean</a:t>
            </a:r>
            <a:endParaRPr lang="en-US" sz="3600" dirty="0"/>
          </a:p>
        </p:txBody>
      </p:sp>
      <p:sp>
        <p:nvSpPr>
          <p:cNvPr id="20482" name="Content Placeholder 2"/>
          <p:cNvSpPr>
            <a:spLocks noGrp="1"/>
          </p:cNvSpPr>
          <p:nvPr>
            <p:ph idx="1"/>
          </p:nvPr>
        </p:nvSpPr>
        <p:spPr>
          <a:xfrm>
            <a:off x="636588" y="1066800"/>
            <a:ext cx="7924800" cy="5410200"/>
          </a:xfrm>
        </p:spPr>
        <p:txBody>
          <a:bodyPr/>
          <a:lstStyle/>
          <a:p>
            <a:pPr eaLnBrk="1" hangingPunct="1"/>
            <a:r>
              <a:rPr lang="en-US" smtClean="0"/>
              <a:t>What is the </a:t>
            </a:r>
            <a:r>
              <a:rPr lang="en-US" b="1" smtClean="0"/>
              <a:t>sampling distribution of the sample mean?</a:t>
            </a:r>
          </a:p>
          <a:p>
            <a:pPr lvl="1" eaLnBrk="1" hangingPunct="1"/>
            <a:r>
              <a:rPr lang="en-US" smtClean="0"/>
              <a:t>It is the probability distribution of all of the sample means obtainable from all possible samples of size </a:t>
            </a:r>
            <a:r>
              <a:rPr lang="en-US" i="1" smtClean="0"/>
              <a:t>n </a:t>
            </a:r>
            <a:r>
              <a:rPr lang="en-US" smtClean="0"/>
              <a:t>from a population of size N</a:t>
            </a:r>
          </a:p>
          <a:p>
            <a:pPr lvl="1" eaLnBrk="1" hangingPunct="1"/>
            <a:r>
              <a:rPr lang="en-US" smtClean="0"/>
              <a:t>For example, consider throwing a dice indefinitely and noting the outcomes (the number of dots that come up)</a:t>
            </a:r>
          </a:p>
          <a:p>
            <a:pPr lvl="1" eaLnBrk="1" hangingPunct="1"/>
            <a:r>
              <a:rPr lang="en-US" smtClean="0"/>
              <a:t>We can create a sampling distribution of the sampling mean of lets say size  n=2 by throwing two dice and noting the outcomes. There will be 36 possible outcomes (1,1), (1,2) … (6,5), (6,6)</a:t>
            </a:r>
          </a:p>
          <a:p>
            <a:pPr lvl="1" eaLnBrk="1" hangingPunct="1"/>
            <a:r>
              <a:rPr lang="en-US" smtClean="0"/>
              <a:t>We take the mean of all the outcomes and list all them all as shown</a:t>
            </a:r>
          </a:p>
          <a:p>
            <a:pPr lvl="1" eaLnBrk="1" hangingPunct="1"/>
            <a:endParaRPr lang="en-US" smtClean="0"/>
          </a:p>
          <a:p>
            <a:pPr lvl="1" eaLnBrk="1" hangingPunct="1"/>
            <a:endParaRPr lang="en-US" smtClean="0"/>
          </a:p>
          <a:p>
            <a:pPr eaLnBrk="1" hangingPunct="1"/>
            <a:endParaRPr lang="en-US" b="1" smtClean="0"/>
          </a:p>
          <a:p>
            <a:pPr eaLnBrk="1" hangingPunct="1"/>
            <a:endParaRPr lang="en-US" smtClean="0"/>
          </a:p>
        </p:txBody>
      </p:sp>
      <p:sp>
        <p:nvSpPr>
          <p:cNvPr id="20483" name="Slide Number Placeholder 3"/>
          <p:cNvSpPr>
            <a:spLocks noGrp="1"/>
          </p:cNvSpPr>
          <p:nvPr>
            <p:ph type="sldNum" sz="quarter" idx="10"/>
          </p:nvPr>
        </p:nvSpPr>
        <p:spPr>
          <a:noFill/>
        </p:spPr>
        <p:txBody>
          <a:bodyPr/>
          <a:lstStyle/>
          <a:p>
            <a:r>
              <a:rPr lang="en-US" smtClean="0"/>
              <a:t>6-</a:t>
            </a:r>
            <a:fld id="{41071FE3-6EA2-47DC-9A8B-4E042006C223}" type="slidenum">
              <a:rPr lang="en-US" smtClean="0"/>
              <a:pPr/>
              <a:t>3</a:t>
            </a:fld>
            <a:endParaRPr lang="en-US" smtClean="0"/>
          </a:p>
        </p:txBody>
      </p:sp>
      <p:sp>
        <p:nvSpPr>
          <p:cNvPr id="20484"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L01</a:t>
            </a:r>
          </a:p>
        </p:txBody>
      </p:sp>
      <p:sp>
        <p:nvSpPr>
          <p:cNvPr id="20485" name="TextBox 4"/>
          <p:cNvSpPr txBox="1">
            <a:spLocks noChangeArrowheads="1"/>
          </p:cNvSpPr>
          <p:nvPr/>
        </p:nvSpPr>
        <p:spPr bwMode="auto">
          <a:xfrm>
            <a:off x="8458200" y="26035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lIns="90488" tIns="44450" rIns="90488" bIns="44450" anchor="b"/>
          <a:lstStyle/>
          <a:p>
            <a:pPr eaLnBrk="1" hangingPunct="1">
              <a:defRPr/>
            </a:pPr>
            <a:r>
              <a:rPr lang="en-US" sz="3600"/>
              <a:t>Example:  Central Limit Theorem </a:t>
            </a:r>
            <a:r>
              <a:rPr lang="en-US" sz="2400"/>
              <a:t>Simulation</a:t>
            </a:r>
          </a:p>
        </p:txBody>
      </p:sp>
      <p:pic>
        <p:nvPicPr>
          <p:cNvPr id="399362" name="Picture 6"/>
          <p:cNvPicPr>
            <a:picLocks noGrp="1" noChangeAspect="1" noChangeArrowheads="1"/>
          </p:cNvPicPr>
          <p:nvPr>
            <p:ph idx="1"/>
          </p:nvPr>
        </p:nvPicPr>
        <p:blipFill>
          <a:blip r:embed="rId3"/>
          <a:srcRect/>
          <a:stretch>
            <a:fillRect/>
          </a:stretch>
        </p:blipFill>
        <p:spPr>
          <a:xfrm>
            <a:off x="971550" y="1393825"/>
            <a:ext cx="7272338" cy="4767263"/>
          </a:xfrm>
        </p:spPr>
      </p:pic>
      <p:sp>
        <p:nvSpPr>
          <p:cNvPr id="399363" name="Slide Number Placeholder 3"/>
          <p:cNvSpPr>
            <a:spLocks noGrp="1"/>
          </p:cNvSpPr>
          <p:nvPr>
            <p:ph type="sldNum" sz="quarter" idx="10"/>
          </p:nvPr>
        </p:nvSpPr>
        <p:spPr>
          <a:noFill/>
        </p:spPr>
        <p:txBody>
          <a:bodyPr/>
          <a:lstStyle/>
          <a:p>
            <a:r>
              <a:rPr lang="en-US" smtClean="0"/>
              <a:t>6-</a:t>
            </a:r>
            <a:fld id="{A631B85E-7940-49D3-9CC2-055DD58363C2}" type="slidenum">
              <a:rPr lang="en-US" smtClean="0"/>
              <a:pPr/>
              <a:t>30</a:t>
            </a:fld>
            <a:endParaRPr lang="en-US" smtClean="0"/>
          </a:p>
        </p:txBody>
      </p:sp>
      <p:sp>
        <p:nvSpPr>
          <p:cNvPr id="399364"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L07</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pPr eaLnBrk="1" hangingPunct="1">
              <a:defRPr/>
            </a:pPr>
            <a:r>
              <a:rPr lang="en-US"/>
              <a:t>Unbiased Estimates</a:t>
            </a:r>
          </a:p>
        </p:txBody>
      </p:sp>
      <p:sp>
        <p:nvSpPr>
          <p:cNvPr id="401410" name="Rectangle 3"/>
          <p:cNvSpPr>
            <a:spLocks noGrp="1" noChangeArrowheads="1"/>
          </p:cNvSpPr>
          <p:nvPr>
            <p:ph idx="1"/>
          </p:nvPr>
        </p:nvSpPr>
        <p:spPr>
          <a:xfrm>
            <a:off x="636588" y="1066800"/>
            <a:ext cx="7924800" cy="5410200"/>
          </a:xfrm>
        </p:spPr>
        <p:txBody>
          <a:bodyPr/>
          <a:lstStyle/>
          <a:p>
            <a:pPr eaLnBrk="1" hangingPunct="1">
              <a:lnSpc>
                <a:spcPct val="90000"/>
              </a:lnSpc>
            </a:pPr>
            <a:r>
              <a:rPr lang="en-US" smtClean="0"/>
              <a:t>A sample statistic is an </a:t>
            </a:r>
            <a:r>
              <a:rPr lang="en-US" b="1" i="1" smtClean="0"/>
              <a:t>unbiased</a:t>
            </a:r>
            <a:r>
              <a:rPr lang="en-US" smtClean="0"/>
              <a:t> point estimate of a population parameter if the mean of all possible values of the sample statistic equals the population parameter</a:t>
            </a:r>
          </a:p>
          <a:p>
            <a:pPr eaLnBrk="1" hangingPunct="1">
              <a:lnSpc>
                <a:spcPct val="90000"/>
              </a:lnSpc>
            </a:pPr>
            <a:r>
              <a:rPr lang="en-US" smtClean="0"/>
              <a:t> </a:t>
            </a:r>
            <a:r>
              <a:rPr lang="en-US" smtClean="0">
                <a:latin typeface="MS Reference 1"/>
              </a:rPr>
              <a:t>x</a:t>
            </a:r>
            <a:r>
              <a:rPr lang="en-US" smtClean="0"/>
              <a:t> is an unbiased estimate of </a:t>
            </a:r>
            <a:r>
              <a:rPr lang="en-US" smtClean="0">
                <a:latin typeface="Symbol" pitchFamily="18" charset="2"/>
              </a:rPr>
              <a:t>m</a:t>
            </a:r>
            <a:r>
              <a:rPr lang="en-US" smtClean="0"/>
              <a:t> because </a:t>
            </a:r>
            <a:r>
              <a:rPr lang="en-US" noProof="1" smtClean="0">
                <a:latin typeface="Symbol" pitchFamily="18" charset="2"/>
              </a:rPr>
              <a:t>m</a:t>
            </a:r>
            <a:r>
              <a:rPr lang="en-US" baseline="-25000" noProof="1" smtClean="0">
                <a:latin typeface="MS Reference 1"/>
              </a:rPr>
              <a:t>x</a:t>
            </a:r>
            <a:r>
              <a:rPr lang="en-US" smtClean="0"/>
              <a:t>=</a:t>
            </a:r>
            <a:r>
              <a:rPr lang="en-US" smtClean="0">
                <a:latin typeface="Symbol" pitchFamily="18" charset="2"/>
              </a:rPr>
              <a:t>m</a:t>
            </a:r>
          </a:p>
          <a:p>
            <a:pPr lvl="1" eaLnBrk="1" hangingPunct="1">
              <a:lnSpc>
                <a:spcPct val="90000"/>
              </a:lnSpc>
            </a:pPr>
            <a:r>
              <a:rPr lang="en-US" sz="2600" smtClean="0"/>
              <a:t>In general, the sample mean is always an unbiased estimate of </a:t>
            </a:r>
            <a:r>
              <a:rPr lang="en-US" sz="2600" smtClean="0">
                <a:latin typeface="Symbol" pitchFamily="18" charset="2"/>
              </a:rPr>
              <a:t>m</a:t>
            </a:r>
            <a:endParaRPr lang="en-US" sz="2600" smtClean="0"/>
          </a:p>
          <a:p>
            <a:pPr lvl="1" eaLnBrk="1" hangingPunct="1">
              <a:lnSpc>
                <a:spcPct val="90000"/>
              </a:lnSpc>
            </a:pPr>
            <a:r>
              <a:rPr lang="en-US" sz="2600" smtClean="0"/>
              <a:t>The sample median can also be an unbiased estimate of </a:t>
            </a:r>
            <a:r>
              <a:rPr lang="en-US" sz="2600" smtClean="0">
                <a:latin typeface="Symbol" pitchFamily="18" charset="2"/>
              </a:rPr>
              <a:t>m </a:t>
            </a:r>
            <a:endParaRPr lang="en-US" sz="2600" smtClean="0"/>
          </a:p>
          <a:p>
            <a:pPr lvl="2" eaLnBrk="1" hangingPunct="1">
              <a:lnSpc>
                <a:spcPct val="90000"/>
              </a:lnSpc>
            </a:pPr>
            <a:r>
              <a:rPr lang="en-US" smtClean="0"/>
              <a:t>But not always—only when the population is symmetric.</a:t>
            </a:r>
          </a:p>
        </p:txBody>
      </p:sp>
      <p:sp>
        <p:nvSpPr>
          <p:cNvPr id="401411" name="Slide Number Placeholder 3"/>
          <p:cNvSpPr>
            <a:spLocks noGrp="1"/>
          </p:cNvSpPr>
          <p:nvPr>
            <p:ph type="sldNum" sz="quarter" idx="10"/>
          </p:nvPr>
        </p:nvSpPr>
        <p:spPr>
          <a:noFill/>
        </p:spPr>
        <p:txBody>
          <a:bodyPr/>
          <a:lstStyle/>
          <a:p>
            <a:r>
              <a:rPr lang="en-US" smtClean="0"/>
              <a:t>6-</a:t>
            </a:r>
            <a:fld id="{55956923-B3CE-41FD-A166-F6E1D9499782}" type="slidenum">
              <a:rPr lang="en-US" smtClean="0"/>
              <a:pPr/>
              <a:t>31</a:t>
            </a:fld>
            <a:endParaRPr lang="en-US" smtClean="0"/>
          </a:p>
        </p:txBody>
      </p:sp>
      <p:sp>
        <p:nvSpPr>
          <p:cNvPr id="401412"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L08</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pPr eaLnBrk="1" hangingPunct="1">
              <a:defRPr/>
            </a:pPr>
            <a:r>
              <a:rPr lang="en-US"/>
              <a:t>Unbiased Estimates</a:t>
            </a:r>
            <a:r>
              <a:rPr lang="en-US" sz="2400"/>
              <a:t> Continued</a:t>
            </a:r>
          </a:p>
        </p:txBody>
      </p:sp>
      <p:sp>
        <p:nvSpPr>
          <p:cNvPr id="402434" name="Rectangle 3"/>
          <p:cNvSpPr>
            <a:spLocks noGrp="1" noChangeArrowheads="1"/>
          </p:cNvSpPr>
          <p:nvPr>
            <p:ph idx="1"/>
          </p:nvPr>
        </p:nvSpPr>
        <p:spPr>
          <a:xfrm>
            <a:off x="636588" y="1066800"/>
            <a:ext cx="7924800" cy="5410200"/>
          </a:xfrm>
        </p:spPr>
        <p:txBody>
          <a:bodyPr/>
          <a:lstStyle/>
          <a:p>
            <a:pPr eaLnBrk="1" hangingPunct="1"/>
            <a:r>
              <a:rPr lang="en-US" smtClean="0"/>
              <a:t>The sample variance </a:t>
            </a:r>
            <a:r>
              <a:rPr lang="en-US" i="1" smtClean="0"/>
              <a:t>s</a:t>
            </a:r>
            <a:r>
              <a:rPr lang="en-US" baseline="30000" smtClean="0"/>
              <a:t>2</a:t>
            </a:r>
            <a:r>
              <a:rPr lang="en-US" smtClean="0"/>
              <a:t> is an unbiased estimate of </a:t>
            </a:r>
            <a:r>
              <a:rPr lang="en-US" smtClean="0">
                <a:latin typeface="Symbol" pitchFamily="18" charset="2"/>
              </a:rPr>
              <a:t>s</a:t>
            </a:r>
            <a:r>
              <a:rPr lang="en-US" baseline="30000" smtClean="0"/>
              <a:t>2</a:t>
            </a:r>
            <a:endParaRPr lang="en-US" smtClean="0"/>
          </a:p>
          <a:p>
            <a:pPr lvl="1" eaLnBrk="1" hangingPunct="1"/>
            <a:r>
              <a:rPr lang="en-US" smtClean="0"/>
              <a:t>That is why </a:t>
            </a:r>
            <a:r>
              <a:rPr lang="en-US" i="1" smtClean="0"/>
              <a:t>s</a:t>
            </a:r>
            <a:r>
              <a:rPr lang="en-US" baseline="30000" smtClean="0"/>
              <a:t>2</a:t>
            </a:r>
            <a:r>
              <a:rPr lang="en-US" smtClean="0"/>
              <a:t> has a divisor of </a:t>
            </a:r>
            <a:r>
              <a:rPr lang="en-US" i="1" smtClean="0"/>
              <a:t>n</a:t>
            </a:r>
            <a:r>
              <a:rPr lang="en-US" smtClean="0"/>
              <a:t>–1 and not </a:t>
            </a:r>
            <a:r>
              <a:rPr lang="en-US" i="1" smtClean="0"/>
              <a:t>n</a:t>
            </a:r>
            <a:endParaRPr lang="en-US" smtClean="0"/>
          </a:p>
          <a:p>
            <a:pPr eaLnBrk="1" hangingPunct="1"/>
            <a:r>
              <a:rPr lang="en-US" smtClean="0"/>
              <a:t>However, </a:t>
            </a:r>
            <a:r>
              <a:rPr lang="en-US" i="1" smtClean="0"/>
              <a:t>s</a:t>
            </a:r>
            <a:r>
              <a:rPr lang="en-US" smtClean="0"/>
              <a:t> is not an unbiased estimate of </a:t>
            </a:r>
            <a:r>
              <a:rPr lang="en-US" smtClean="0">
                <a:latin typeface="Symbol" pitchFamily="18" charset="2"/>
              </a:rPr>
              <a:t>s</a:t>
            </a:r>
            <a:endParaRPr lang="en-US" smtClean="0"/>
          </a:p>
          <a:p>
            <a:pPr lvl="1" eaLnBrk="1" hangingPunct="1"/>
            <a:r>
              <a:rPr lang="en-US" smtClean="0"/>
              <a:t>Even so, the usual practice is to use </a:t>
            </a:r>
            <a:r>
              <a:rPr lang="en-US" i="1" smtClean="0"/>
              <a:t>s</a:t>
            </a:r>
            <a:r>
              <a:rPr lang="en-US" smtClean="0"/>
              <a:t> as an estimate of </a:t>
            </a:r>
            <a:r>
              <a:rPr lang="en-US" smtClean="0">
                <a:latin typeface="Symbol" pitchFamily="18" charset="2"/>
              </a:rPr>
              <a:t>s</a:t>
            </a:r>
            <a:endParaRPr lang="en-US" smtClean="0"/>
          </a:p>
        </p:txBody>
      </p:sp>
      <p:sp>
        <p:nvSpPr>
          <p:cNvPr id="402435" name="Slide Number Placeholder 3"/>
          <p:cNvSpPr>
            <a:spLocks noGrp="1"/>
          </p:cNvSpPr>
          <p:nvPr>
            <p:ph type="sldNum" sz="quarter" idx="10"/>
          </p:nvPr>
        </p:nvSpPr>
        <p:spPr>
          <a:noFill/>
        </p:spPr>
        <p:txBody>
          <a:bodyPr/>
          <a:lstStyle/>
          <a:p>
            <a:r>
              <a:rPr lang="en-US" smtClean="0"/>
              <a:t>6-</a:t>
            </a:r>
            <a:fld id="{F58BC269-64C4-4EEA-8438-7DA921F1D352}" type="slidenum">
              <a:rPr lang="en-US" smtClean="0"/>
              <a:pPr/>
              <a:t>32</a:t>
            </a:fld>
            <a:endParaRPr lang="en-US" smtClean="0"/>
          </a:p>
        </p:txBody>
      </p:sp>
      <p:sp>
        <p:nvSpPr>
          <p:cNvPr id="402436"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L08</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pPr eaLnBrk="1" hangingPunct="1">
              <a:defRPr/>
            </a:pPr>
            <a:r>
              <a:rPr lang="en-US"/>
              <a:t>Minimum Variance Estimates</a:t>
            </a:r>
          </a:p>
        </p:txBody>
      </p:sp>
      <p:sp>
        <p:nvSpPr>
          <p:cNvPr id="292867" name="Rectangle 3"/>
          <p:cNvSpPr>
            <a:spLocks noGrp="1" noChangeArrowheads="1"/>
          </p:cNvSpPr>
          <p:nvPr>
            <p:ph idx="1"/>
          </p:nvPr>
        </p:nvSpPr>
        <p:spPr>
          <a:xfrm>
            <a:off x="636588" y="1066800"/>
            <a:ext cx="7924800" cy="5410200"/>
          </a:xfrm>
        </p:spPr>
        <p:txBody>
          <a:bodyPr/>
          <a:lstStyle/>
          <a:p>
            <a:pPr eaLnBrk="1" hangingPunct="1"/>
            <a:r>
              <a:rPr lang="en-US" smtClean="0"/>
              <a:t>Want the sample statistic to have a small standard deviation</a:t>
            </a:r>
          </a:p>
          <a:p>
            <a:pPr lvl="1" eaLnBrk="1" hangingPunct="1"/>
            <a:r>
              <a:rPr lang="en-US" sz="2600" smtClean="0"/>
              <a:t>All values of the sample statistic should be clustered around the population parameter</a:t>
            </a:r>
          </a:p>
          <a:p>
            <a:pPr lvl="2" eaLnBrk="1" hangingPunct="1"/>
            <a:r>
              <a:rPr lang="en-US" smtClean="0"/>
              <a:t>Then, the statistic from any sample should be close to the population parameter</a:t>
            </a:r>
          </a:p>
          <a:p>
            <a:pPr lvl="2" eaLnBrk="1" hangingPunct="1"/>
            <a:r>
              <a:rPr lang="en-US" smtClean="0"/>
              <a:t>Given a choice between unbiased estimates, choose one with smallest standard deviation</a:t>
            </a:r>
          </a:p>
          <a:p>
            <a:pPr lvl="2" eaLnBrk="1" hangingPunct="1"/>
            <a:r>
              <a:rPr lang="en-US" smtClean="0"/>
              <a:t>The sample mean and the sample median are both unbiased estimates of </a:t>
            </a:r>
            <a:r>
              <a:rPr lang="en-US" smtClean="0">
                <a:latin typeface="Symbol" pitchFamily="18" charset="2"/>
              </a:rPr>
              <a:t>m</a:t>
            </a:r>
            <a:endParaRPr lang="en-US" smtClean="0"/>
          </a:p>
          <a:p>
            <a:pPr lvl="2" eaLnBrk="1" hangingPunct="1"/>
            <a:r>
              <a:rPr lang="en-US" smtClean="0"/>
              <a:t>The sampling distribution of sample means generally has a smaller standard deviation than that of sample medians</a:t>
            </a:r>
          </a:p>
        </p:txBody>
      </p:sp>
      <p:sp>
        <p:nvSpPr>
          <p:cNvPr id="403459" name="Slide Number Placeholder 3"/>
          <p:cNvSpPr>
            <a:spLocks noGrp="1"/>
          </p:cNvSpPr>
          <p:nvPr>
            <p:ph type="sldNum" sz="quarter" idx="10"/>
          </p:nvPr>
        </p:nvSpPr>
        <p:spPr>
          <a:noFill/>
        </p:spPr>
        <p:txBody>
          <a:bodyPr/>
          <a:lstStyle/>
          <a:p>
            <a:r>
              <a:rPr lang="en-US" smtClean="0"/>
              <a:t>6-</a:t>
            </a:r>
            <a:fld id="{845FAD08-68EF-41B2-A5AE-B61822F9EFE7}" type="slidenum">
              <a:rPr lang="en-US" smtClean="0"/>
              <a:pPr/>
              <a:t>33</a:t>
            </a:fld>
            <a:endParaRPr lang="en-US" smtClean="0"/>
          </a:p>
        </p:txBody>
      </p:sp>
      <p:sp>
        <p:nvSpPr>
          <p:cNvPr id="403460"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2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2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2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2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2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eaLnBrk="1" hangingPunct="1">
              <a:defRPr/>
            </a:pPr>
            <a:r>
              <a:rPr lang="en-US" sz="4000"/>
              <a:t>Minimum Variance Estimates</a:t>
            </a:r>
            <a:r>
              <a:rPr lang="en-US" sz="2000"/>
              <a:t> Continued</a:t>
            </a:r>
            <a:endParaRPr lang="en-US" sz="4000"/>
          </a:p>
        </p:txBody>
      </p:sp>
      <p:sp>
        <p:nvSpPr>
          <p:cNvPr id="294915" name="Rectangle 3"/>
          <p:cNvSpPr>
            <a:spLocks noGrp="1" noChangeArrowheads="1"/>
          </p:cNvSpPr>
          <p:nvPr>
            <p:ph idx="1"/>
          </p:nvPr>
        </p:nvSpPr>
        <p:spPr>
          <a:xfrm>
            <a:off x="636588" y="1066800"/>
            <a:ext cx="7924800" cy="5410200"/>
          </a:xfrm>
        </p:spPr>
        <p:txBody>
          <a:bodyPr/>
          <a:lstStyle/>
          <a:p>
            <a:pPr eaLnBrk="1" hangingPunct="1"/>
            <a:r>
              <a:rPr lang="en-US" smtClean="0"/>
              <a:t>The sample mean is a minimum-variance unbiased estimate of </a:t>
            </a:r>
            <a:r>
              <a:rPr lang="en-US" smtClean="0">
                <a:latin typeface="Symbol" pitchFamily="18" charset="2"/>
              </a:rPr>
              <a:t>m</a:t>
            </a:r>
            <a:endParaRPr lang="en-US" smtClean="0"/>
          </a:p>
          <a:p>
            <a:pPr lvl="1" eaLnBrk="1" hangingPunct="1"/>
            <a:r>
              <a:rPr lang="en-US" smtClean="0"/>
              <a:t>When the sample mean is used to estimate </a:t>
            </a:r>
            <a:r>
              <a:rPr lang="en-US" smtClean="0">
                <a:latin typeface="Symbol" pitchFamily="18" charset="2"/>
              </a:rPr>
              <a:t>m</a:t>
            </a:r>
            <a:r>
              <a:rPr lang="en-US" smtClean="0"/>
              <a:t>, we are more likely to obtain an estimate close to </a:t>
            </a:r>
            <a:r>
              <a:rPr lang="en-US" smtClean="0">
                <a:latin typeface="Symbol" pitchFamily="18" charset="2"/>
              </a:rPr>
              <a:t>m</a:t>
            </a:r>
            <a:r>
              <a:rPr lang="en-US" smtClean="0"/>
              <a:t> than if we used any other sample statistic</a:t>
            </a:r>
          </a:p>
          <a:p>
            <a:pPr lvl="1" eaLnBrk="1" hangingPunct="1"/>
            <a:r>
              <a:rPr lang="en-US" smtClean="0"/>
              <a:t>Therefore, the sample mean is the preferred estimate of </a:t>
            </a:r>
            <a:r>
              <a:rPr lang="en-US" smtClean="0">
                <a:latin typeface="Symbol" pitchFamily="18" charset="2"/>
              </a:rPr>
              <a:t>m</a:t>
            </a:r>
            <a:endParaRPr lang="en-US" b="1" smtClean="0"/>
          </a:p>
        </p:txBody>
      </p:sp>
      <p:sp>
        <p:nvSpPr>
          <p:cNvPr id="404483" name="Slide Number Placeholder 3"/>
          <p:cNvSpPr>
            <a:spLocks noGrp="1"/>
          </p:cNvSpPr>
          <p:nvPr>
            <p:ph type="sldNum" sz="quarter" idx="10"/>
          </p:nvPr>
        </p:nvSpPr>
        <p:spPr>
          <a:noFill/>
        </p:spPr>
        <p:txBody>
          <a:bodyPr/>
          <a:lstStyle/>
          <a:p>
            <a:r>
              <a:rPr lang="en-US" smtClean="0"/>
              <a:t>6-</a:t>
            </a:r>
            <a:fld id="{A94AA484-5FC3-4C72-A61D-84882F2EFAB0}" type="slidenum">
              <a:rPr lang="en-US" smtClean="0"/>
              <a:pPr/>
              <a:t>34</a:t>
            </a:fld>
            <a:endParaRPr lang="en-US" smtClean="0"/>
          </a:p>
        </p:txBody>
      </p:sp>
      <p:sp>
        <p:nvSpPr>
          <p:cNvPr id="404484"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eaLnBrk="1" hangingPunct="1">
              <a:defRPr/>
            </a:pPr>
            <a:r>
              <a:rPr lang="en-US"/>
              <a:t>Finite Populations</a:t>
            </a:r>
          </a:p>
        </p:txBody>
      </p:sp>
      <p:sp>
        <p:nvSpPr>
          <p:cNvPr id="293891" name="Rectangle 3"/>
          <p:cNvSpPr>
            <a:spLocks noGrp="1" noChangeArrowheads="1"/>
          </p:cNvSpPr>
          <p:nvPr>
            <p:ph idx="1"/>
          </p:nvPr>
        </p:nvSpPr>
        <p:spPr>
          <a:xfrm>
            <a:off x="636588" y="1066800"/>
            <a:ext cx="7924800" cy="5410200"/>
          </a:xfrm>
        </p:spPr>
        <p:txBody>
          <a:bodyPr/>
          <a:lstStyle/>
          <a:p>
            <a:pPr eaLnBrk="1" hangingPunct="1"/>
            <a:r>
              <a:rPr lang="en-US" smtClean="0"/>
              <a:t>If a finite population of size </a:t>
            </a:r>
            <a:r>
              <a:rPr lang="en-US" i="1" smtClean="0"/>
              <a:t>N</a:t>
            </a:r>
            <a:r>
              <a:rPr lang="en-US" smtClean="0"/>
              <a:t> is sampled randomly and without replacement, must use the “finite population correction” to calculate the correct standard deviation of the sampling distribution of the sample mean</a:t>
            </a:r>
          </a:p>
          <a:p>
            <a:pPr lvl="1" eaLnBrk="1" hangingPunct="1"/>
            <a:r>
              <a:rPr lang="en-US" sz="2600" smtClean="0"/>
              <a:t>If N is less than 20 times the sample size, that is, </a:t>
            </a:r>
          </a:p>
          <a:p>
            <a:pPr lvl="1" eaLnBrk="1" hangingPunct="1">
              <a:buFontTx/>
              <a:buNone/>
            </a:pPr>
            <a:r>
              <a:rPr lang="en-US" sz="2600" smtClean="0"/>
              <a:t>	if </a:t>
            </a:r>
            <a:r>
              <a:rPr lang="en-US" sz="2600" i="1" smtClean="0"/>
              <a:t>N</a:t>
            </a:r>
            <a:r>
              <a:rPr lang="en-US" sz="2600" smtClean="0"/>
              <a:t> &lt; 20 </a:t>
            </a:r>
            <a:r>
              <a:rPr lang="en-US" sz="2600" b="1" smtClean="0">
                <a:sym typeface="Symbol" pitchFamily="18" charset="2"/>
              </a:rPr>
              <a:t></a:t>
            </a:r>
            <a:r>
              <a:rPr lang="en-US" sz="2600" smtClean="0"/>
              <a:t> </a:t>
            </a:r>
            <a:r>
              <a:rPr lang="en-US" sz="2600" i="1" smtClean="0"/>
              <a:t>n</a:t>
            </a:r>
            <a:endParaRPr lang="en-US" sz="2600" smtClean="0"/>
          </a:p>
          <a:p>
            <a:pPr lvl="1" eaLnBrk="1" hangingPunct="1"/>
            <a:r>
              <a:rPr lang="en-US" sz="2600" smtClean="0"/>
              <a:t>Then</a:t>
            </a:r>
          </a:p>
        </p:txBody>
      </p:sp>
      <p:sp>
        <p:nvSpPr>
          <p:cNvPr id="293897" name="Slide Number Placeholder 3"/>
          <p:cNvSpPr>
            <a:spLocks noGrp="1"/>
          </p:cNvSpPr>
          <p:nvPr>
            <p:ph type="sldNum" sz="quarter" idx="10"/>
          </p:nvPr>
        </p:nvSpPr>
        <p:spPr>
          <a:noFill/>
        </p:spPr>
        <p:txBody>
          <a:bodyPr/>
          <a:lstStyle/>
          <a:p>
            <a:r>
              <a:rPr lang="en-US" smtClean="0"/>
              <a:t>6-</a:t>
            </a:r>
            <a:fld id="{7740FD99-DFAC-4D8D-A7FF-86088B709A45}" type="slidenum">
              <a:rPr lang="en-US" smtClean="0"/>
              <a:pPr/>
              <a:t>35</a:t>
            </a:fld>
            <a:endParaRPr lang="en-US" smtClean="0"/>
          </a:p>
        </p:txBody>
      </p:sp>
      <p:graphicFrame>
        <p:nvGraphicFramePr>
          <p:cNvPr id="293894" name="Object 6"/>
          <p:cNvGraphicFramePr>
            <a:graphicFrameLocks noChangeAspect="1"/>
          </p:cNvGraphicFramePr>
          <p:nvPr/>
        </p:nvGraphicFramePr>
        <p:xfrm>
          <a:off x="2474913" y="4449763"/>
          <a:ext cx="3802062" cy="815975"/>
        </p:xfrm>
        <a:graphic>
          <a:graphicData uri="http://schemas.openxmlformats.org/presentationml/2006/ole">
            <p:oleObj spid="_x0000_s293894" name="Equation" r:id="rId3" imgW="1892160" imgH="406080" progId="Equation.3">
              <p:embed/>
            </p:oleObj>
          </a:graphicData>
        </a:graphic>
      </p:graphicFrame>
      <p:sp>
        <p:nvSpPr>
          <p:cNvPr id="293898" name="TextBox 5"/>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3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3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389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3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pPr eaLnBrk="1" hangingPunct="1">
              <a:defRPr/>
            </a:pPr>
            <a:r>
              <a:rPr lang="en-US"/>
              <a:t>Finite Populations</a:t>
            </a:r>
            <a:r>
              <a:rPr lang="en-US" sz="2400"/>
              <a:t> Continued</a:t>
            </a:r>
            <a:endParaRPr lang="en-US"/>
          </a:p>
        </p:txBody>
      </p:sp>
      <p:sp>
        <p:nvSpPr>
          <p:cNvPr id="297987" name="Rectangle 3"/>
          <p:cNvSpPr>
            <a:spLocks noGrp="1" noChangeArrowheads="1"/>
          </p:cNvSpPr>
          <p:nvPr>
            <p:ph idx="1"/>
          </p:nvPr>
        </p:nvSpPr>
        <p:spPr>
          <a:xfrm>
            <a:off x="636588" y="1066800"/>
            <a:ext cx="7924800" cy="5410200"/>
          </a:xfrm>
        </p:spPr>
        <p:txBody>
          <a:bodyPr/>
          <a:lstStyle/>
          <a:p>
            <a:pPr eaLnBrk="1" hangingPunct="1"/>
            <a:r>
              <a:rPr lang="en-US" smtClean="0"/>
              <a:t>The finite population correction factor is </a:t>
            </a:r>
          </a:p>
          <a:p>
            <a:pPr eaLnBrk="1" hangingPunct="1">
              <a:spcAft>
                <a:spcPct val="25000"/>
              </a:spcAft>
            </a:pPr>
            <a:endParaRPr lang="en-US" smtClean="0"/>
          </a:p>
          <a:p>
            <a:pPr eaLnBrk="1" hangingPunct="1">
              <a:spcAft>
                <a:spcPct val="25000"/>
              </a:spcAft>
            </a:pPr>
            <a:endParaRPr lang="en-US" smtClean="0"/>
          </a:p>
          <a:p>
            <a:pPr eaLnBrk="1" hangingPunct="1"/>
            <a:r>
              <a:rPr lang="en-US" smtClean="0"/>
              <a:t>and the corrected standard error is</a:t>
            </a:r>
          </a:p>
          <a:p>
            <a:pPr eaLnBrk="1" hangingPunct="1">
              <a:spcAft>
                <a:spcPct val="10000"/>
              </a:spcAft>
            </a:pPr>
            <a:endParaRPr lang="en-US" smtClean="0"/>
          </a:p>
          <a:p>
            <a:pPr eaLnBrk="1" hangingPunct="1">
              <a:spcAft>
                <a:spcPct val="10000"/>
              </a:spcAft>
            </a:pPr>
            <a:endParaRPr lang="en-US" smtClean="0"/>
          </a:p>
        </p:txBody>
      </p:sp>
      <p:sp>
        <p:nvSpPr>
          <p:cNvPr id="297992" name="Slide Number Placeholder 3"/>
          <p:cNvSpPr>
            <a:spLocks noGrp="1"/>
          </p:cNvSpPr>
          <p:nvPr>
            <p:ph type="sldNum" sz="quarter" idx="10"/>
          </p:nvPr>
        </p:nvSpPr>
        <p:spPr>
          <a:noFill/>
        </p:spPr>
        <p:txBody>
          <a:bodyPr/>
          <a:lstStyle/>
          <a:p>
            <a:r>
              <a:rPr lang="en-US" smtClean="0"/>
              <a:t>6-</a:t>
            </a:r>
            <a:fld id="{B231595D-D0CC-41B1-992F-B213DFC3AB07}" type="slidenum">
              <a:rPr lang="en-US" smtClean="0"/>
              <a:pPr/>
              <a:t>36</a:t>
            </a:fld>
            <a:endParaRPr lang="en-US" smtClean="0"/>
          </a:p>
        </p:txBody>
      </p:sp>
      <p:graphicFrame>
        <p:nvGraphicFramePr>
          <p:cNvPr id="297988" name="Object 4"/>
          <p:cNvGraphicFramePr>
            <a:graphicFrameLocks noChangeAspect="1"/>
          </p:cNvGraphicFramePr>
          <p:nvPr/>
        </p:nvGraphicFramePr>
        <p:xfrm>
          <a:off x="4035425" y="1641475"/>
          <a:ext cx="1049338" cy="914400"/>
        </p:xfrm>
        <a:graphic>
          <a:graphicData uri="http://schemas.openxmlformats.org/presentationml/2006/ole">
            <p:oleObj spid="_x0000_s297988" name="Equation" r:id="rId3" imgW="495000" imgH="431640" progId="Equation.3">
              <p:embed/>
            </p:oleObj>
          </a:graphicData>
        </a:graphic>
      </p:graphicFrame>
      <p:graphicFrame>
        <p:nvGraphicFramePr>
          <p:cNvPr id="297989" name="Object 5"/>
          <p:cNvGraphicFramePr>
            <a:graphicFrameLocks noChangeAspect="1"/>
          </p:cNvGraphicFramePr>
          <p:nvPr/>
        </p:nvGraphicFramePr>
        <p:xfrm>
          <a:off x="3146425" y="3541713"/>
          <a:ext cx="2703513" cy="1106487"/>
        </p:xfrm>
        <a:graphic>
          <a:graphicData uri="http://schemas.openxmlformats.org/presentationml/2006/ole">
            <p:oleObj spid="_x0000_s297989" name="Equation" r:id="rId4" imgW="1054080" imgH="431640" progId="Equation.3">
              <p:embed/>
            </p:oleObj>
          </a:graphicData>
        </a:graphic>
      </p:graphicFrame>
      <p:sp>
        <p:nvSpPr>
          <p:cNvPr id="297993" name="TextBox 6"/>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9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9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2" name="Rectangle 8"/>
          <p:cNvSpPr>
            <a:spLocks noGrp="1" noChangeArrowheads="1"/>
          </p:cNvSpPr>
          <p:nvPr>
            <p:ph type="title"/>
          </p:nvPr>
        </p:nvSpPr>
        <p:spPr/>
        <p:txBody>
          <a:bodyPr/>
          <a:lstStyle/>
          <a:p>
            <a:pPr eaLnBrk="1" hangingPunct="1">
              <a:defRPr/>
            </a:pPr>
            <a:r>
              <a:rPr lang="en-US" dirty="0" smtClean="0"/>
              <a:t>Punch Game: Finite Populations</a:t>
            </a:r>
            <a:endParaRPr lang="en-US" dirty="0"/>
          </a:p>
        </p:txBody>
      </p:sp>
      <p:graphicFrame>
        <p:nvGraphicFramePr>
          <p:cNvPr id="303108" name="Rectangle 4"/>
          <p:cNvGraphicFramePr>
            <a:graphicFrameLocks/>
          </p:cNvGraphicFramePr>
          <p:nvPr>
            <p:ph idx="1"/>
          </p:nvPr>
        </p:nvGraphicFramePr>
        <p:xfrm>
          <a:off x="4598988" y="3771900"/>
          <a:ext cx="0" cy="0"/>
        </p:xfrm>
        <a:graphic>
          <a:graphicData uri="http://schemas.openxmlformats.org/presentationml/2006/ole">
            <p:oleObj spid="_x0000_s303108" name="Equation" r:id="rId3" imgW="0" imgH="0" progId="Equation.3">
              <p:embed/>
            </p:oleObj>
          </a:graphicData>
        </a:graphic>
      </p:graphicFrame>
      <p:sp>
        <p:nvSpPr>
          <p:cNvPr id="303120" name="Slide Number Placeholder 5"/>
          <p:cNvSpPr>
            <a:spLocks noGrp="1"/>
          </p:cNvSpPr>
          <p:nvPr>
            <p:ph type="sldNum" sz="quarter" idx="10"/>
          </p:nvPr>
        </p:nvSpPr>
        <p:spPr>
          <a:noFill/>
        </p:spPr>
        <p:txBody>
          <a:bodyPr/>
          <a:lstStyle/>
          <a:p>
            <a:r>
              <a:rPr lang="en-US" smtClean="0"/>
              <a:t>6-</a:t>
            </a:r>
            <a:fld id="{1BE844D5-9C63-485B-9E86-30B998EB18A2}" type="slidenum">
              <a:rPr lang="en-US" smtClean="0"/>
              <a:pPr/>
              <a:t>37</a:t>
            </a:fld>
            <a:endParaRPr lang="en-US" smtClean="0"/>
          </a:p>
        </p:txBody>
      </p:sp>
      <p:sp>
        <p:nvSpPr>
          <p:cNvPr id="303107" name="Rectangle 3"/>
          <p:cNvSpPr>
            <a:spLocks noGrp="1" noChangeArrowheads="1"/>
          </p:cNvSpPr>
          <p:nvPr>
            <p:ph type="body" sz="half" idx="4294967295"/>
          </p:nvPr>
        </p:nvSpPr>
        <p:spPr>
          <a:xfrm>
            <a:off x="611188" y="908050"/>
            <a:ext cx="7620000" cy="5327650"/>
          </a:xfrm>
        </p:spPr>
        <p:txBody>
          <a:bodyPr/>
          <a:lstStyle/>
          <a:p>
            <a:pPr eaLnBrk="1" hangingPunct="1"/>
            <a:r>
              <a:rPr lang="en-US" sz="3000" smtClean="0"/>
              <a:t>In the example of sampling </a:t>
            </a:r>
            <a:r>
              <a:rPr lang="en-US" sz="3000" i="1" smtClean="0"/>
              <a:t>n</a:t>
            </a:r>
            <a:r>
              <a:rPr lang="en-US" sz="3000" smtClean="0"/>
              <a:t> = 2 punches from </a:t>
            </a:r>
            <a:r>
              <a:rPr lang="en-US" sz="3000" i="1" smtClean="0"/>
              <a:t>N</a:t>
            </a:r>
            <a:r>
              <a:rPr lang="en-US" sz="3000" smtClean="0"/>
              <a:t> = 6 holes</a:t>
            </a:r>
          </a:p>
          <a:p>
            <a:pPr lvl="1" eaLnBrk="1" hangingPunct="1"/>
            <a:r>
              <a:rPr lang="en-US" smtClean="0"/>
              <a:t>Here, </a:t>
            </a:r>
            <a:r>
              <a:rPr lang="en-US" i="1" smtClean="0"/>
              <a:t>N/n</a:t>
            </a:r>
            <a:r>
              <a:rPr lang="en-US" smtClean="0"/>
              <a:t> = 3 (&lt;20), so to calculate </a:t>
            </a:r>
            <a:r>
              <a:rPr lang="en-US" noProof="1" smtClean="0">
                <a:latin typeface="Symbol" pitchFamily="18" charset="2"/>
              </a:rPr>
              <a:t>s</a:t>
            </a:r>
            <a:r>
              <a:rPr lang="en-US" baseline="-25000" noProof="1" smtClean="0">
                <a:latin typeface="MS Reference 1"/>
              </a:rPr>
              <a:t>x</a:t>
            </a:r>
            <a:r>
              <a:rPr lang="en-US" smtClean="0"/>
              <a:t>, must use the finite population correction</a:t>
            </a:r>
          </a:p>
          <a:p>
            <a:pPr lvl="1" eaLnBrk="1" hangingPunct="1"/>
            <a:r>
              <a:rPr lang="en-US" smtClean="0"/>
              <a:t>Then</a:t>
            </a:r>
          </a:p>
          <a:p>
            <a:pPr lvl="1" eaLnBrk="1" hangingPunct="1">
              <a:spcAft>
                <a:spcPct val="5000"/>
              </a:spcAft>
            </a:pPr>
            <a:endParaRPr lang="en-US" smtClean="0"/>
          </a:p>
          <a:p>
            <a:pPr lvl="1" eaLnBrk="1" hangingPunct="1">
              <a:spcAft>
                <a:spcPct val="5000"/>
              </a:spcAft>
              <a:buFontTx/>
              <a:buNone/>
            </a:pPr>
            <a:endParaRPr lang="en-US" smtClean="0"/>
          </a:p>
          <a:p>
            <a:pPr lvl="2" eaLnBrk="1" hangingPunct="1"/>
            <a:r>
              <a:rPr lang="en-US" smtClean="0"/>
              <a:t>Note that the finite population correction factor is less than one, thus making the adjusted value of </a:t>
            </a:r>
            <a:r>
              <a:rPr lang="en-US" noProof="1" smtClean="0">
                <a:latin typeface="Symbol" pitchFamily="18" charset="2"/>
              </a:rPr>
              <a:t>s</a:t>
            </a:r>
            <a:r>
              <a:rPr lang="en-US" baseline="-25000" noProof="1" smtClean="0">
                <a:latin typeface="MS Reference 1"/>
              </a:rPr>
              <a:t>x</a:t>
            </a:r>
            <a:r>
              <a:rPr lang="en-US" smtClean="0">
                <a:latin typeface="MS Reference 1"/>
              </a:rPr>
              <a:t> </a:t>
            </a:r>
            <a:r>
              <a:rPr lang="en-US" smtClean="0"/>
              <a:t>less than its original value of 12.076%</a:t>
            </a:r>
          </a:p>
        </p:txBody>
      </p:sp>
      <p:graphicFrame>
        <p:nvGraphicFramePr>
          <p:cNvPr id="2" name="Object 14"/>
          <p:cNvGraphicFramePr>
            <a:graphicFrameLocks noChangeAspect="1"/>
          </p:cNvGraphicFramePr>
          <p:nvPr/>
        </p:nvGraphicFramePr>
        <p:xfrm>
          <a:off x="2339975" y="2997200"/>
          <a:ext cx="4032250" cy="1257300"/>
        </p:xfrm>
        <a:graphic>
          <a:graphicData uri="http://schemas.openxmlformats.org/presentationml/2006/ole">
            <p:oleObj spid="_x0000_s303118" name="Equation" r:id="rId4" imgW="2197080" imgH="685800" progId="Equation.3">
              <p:embed/>
            </p:oleObj>
          </a:graphicData>
        </a:graphic>
      </p:graphicFrame>
      <p:sp>
        <p:nvSpPr>
          <p:cNvPr id="303122" name="TextBox 10"/>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3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3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310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3107">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310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31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195263"/>
            <a:ext cx="7924800" cy="1052736"/>
          </a:xfrm>
        </p:spPr>
        <p:txBody>
          <a:bodyPr>
            <a:normAutofit fontScale="90000"/>
          </a:bodyPr>
          <a:lstStyle/>
          <a:p>
            <a:pPr eaLnBrk="1" hangingPunct="1">
              <a:defRPr/>
            </a:pPr>
            <a:r>
              <a:rPr lang="en-US" dirty="0" smtClean="0"/>
              <a:t>Sampling Distribution of the Sample Proportion</a:t>
            </a:r>
            <a:endParaRPr lang="en-US" dirty="0"/>
          </a:p>
        </p:txBody>
      </p:sp>
      <p:sp>
        <p:nvSpPr>
          <p:cNvPr id="390151" name="Content Placeholder 2"/>
          <p:cNvSpPr>
            <a:spLocks noGrp="1"/>
          </p:cNvSpPr>
          <p:nvPr>
            <p:ph idx="1"/>
          </p:nvPr>
        </p:nvSpPr>
        <p:spPr>
          <a:xfrm>
            <a:off x="636588" y="1403350"/>
            <a:ext cx="7924800" cy="5410200"/>
          </a:xfrm>
        </p:spPr>
        <p:txBody>
          <a:bodyPr/>
          <a:lstStyle/>
          <a:p>
            <a:pPr eaLnBrk="1" hangingPunct="1">
              <a:spcBef>
                <a:spcPct val="10000"/>
              </a:spcBef>
              <a:spcAft>
                <a:spcPct val="15000"/>
              </a:spcAft>
            </a:pPr>
            <a:r>
              <a:rPr lang="en-US" smtClean="0"/>
              <a:t>The probability distribution of all possible sample proportions is the </a:t>
            </a:r>
            <a:r>
              <a:rPr lang="en-US" b="1" smtClean="0"/>
              <a:t>sampling distribution of the sample proportion</a:t>
            </a:r>
            <a:endParaRPr lang="en-US" smtClean="0"/>
          </a:p>
          <a:p>
            <a:pPr eaLnBrk="1" hangingPunct="1"/>
            <a:r>
              <a:rPr lang="en-US" smtClean="0"/>
              <a:t>If a random sample of size </a:t>
            </a:r>
            <a:r>
              <a:rPr lang="en-US" i="1" smtClean="0"/>
              <a:t>n</a:t>
            </a:r>
            <a:r>
              <a:rPr lang="en-US" smtClean="0"/>
              <a:t> is taken from a population</a:t>
            </a:r>
            <a:r>
              <a:rPr lang="en-US" smtClean="0">
                <a:latin typeface="Symbol" pitchFamily="18" charset="2"/>
              </a:rPr>
              <a:t> </a:t>
            </a:r>
            <a:r>
              <a:rPr lang="en-US" smtClean="0"/>
              <a:t>then the sampling distribution of     is</a:t>
            </a:r>
          </a:p>
          <a:p>
            <a:pPr lvl="1" eaLnBrk="1" hangingPunct="1"/>
            <a:r>
              <a:rPr lang="en-US" smtClean="0"/>
              <a:t>approximately normal, if </a:t>
            </a:r>
            <a:r>
              <a:rPr lang="en-US" i="1" smtClean="0"/>
              <a:t>n</a:t>
            </a:r>
            <a:r>
              <a:rPr lang="en-US" smtClean="0"/>
              <a:t> is large</a:t>
            </a:r>
          </a:p>
          <a:p>
            <a:pPr lvl="2" eaLnBrk="1" hangingPunct="1"/>
            <a:r>
              <a:rPr lang="en-US" smtClean="0"/>
              <a:t>How large?</a:t>
            </a:r>
            <a:r>
              <a:rPr lang="en-US" b="1" smtClean="0"/>
              <a:t>  </a:t>
            </a:r>
          </a:p>
          <a:p>
            <a:pPr lvl="2" eaLnBrk="1" hangingPunct="1"/>
            <a:r>
              <a:rPr lang="en-US" b="1" smtClean="0"/>
              <a:t>Check</a:t>
            </a:r>
            <a:r>
              <a:rPr lang="en-US" smtClean="0"/>
              <a:t>: both np and n(1-p) must be at least 5</a:t>
            </a:r>
          </a:p>
          <a:p>
            <a:pPr lvl="1" eaLnBrk="1" hangingPunct="1"/>
            <a:r>
              <a:rPr lang="en-US" smtClean="0"/>
              <a:t>has mean</a:t>
            </a:r>
          </a:p>
          <a:p>
            <a:pPr lvl="1" eaLnBrk="1" hangingPunct="1"/>
            <a:r>
              <a:rPr lang="en-US" smtClean="0"/>
              <a:t> has standard deviation</a:t>
            </a:r>
          </a:p>
          <a:p>
            <a:pPr lvl="1" eaLnBrk="1" hangingPunct="1"/>
            <a:endParaRPr lang="en-US" smtClean="0"/>
          </a:p>
          <a:p>
            <a:pPr lvl="1" eaLnBrk="1" hangingPunct="1"/>
            <a:r>
              <a:rPr lang="en-US" smtClean="0"/>
              <a:t> where </a:t>
            </a:r>
            <a:r>
              <a:rPr lang="en-US" i="1" smtClean="0"/>
              <a:t>p</a:t>
            </a:r>
            <a:r>
              <a:rPr lang="en-US" smtClean="0"/>
              <a:t> is the population proportion and     is a sampled proportion</a:t>
            </a:r>
          </a:p>
          <a:p>
            <a:pPr lvl="1" eaLnBrk="1" hangingPunct="1"/>
            <a:endParaRPr lang="en-US" smtClean="0"/>
          </a:p>
          <a:p>
            <a:pPr lvl="1" eaLnBrk="1" hangingPunct="1"/>
            <a:endParaRPr lang="en-US" smtClean="0"/>
          </a:p>
          <a:p>
            <a:pPr lvl="1" eaLnBrk="1" hangingPunct="1"/>
            <a:endParaRPr lang="en-US" smtClean="0"/>
          </a:p>
          <a:p>
            <a:pPr eaLnBrk="1" hangingPunct="1"/>
            <a:endParaRPr lang="en-US" smtClean="0"/>
          </a:p>
        </p:txBody>
      </p:sp>
      <p:sp>
        <p:nvSpPr>
          <p:cNvPr id="390152" name="Slide Number Placeholder 3"/>
          <p:cNvSpPr>
            <a:spLocks noGrp="1"/>
          </p:cNvSpPr>
          <p:nvPr>
            <p:ph type="sldNum" sz="quarter" idx="10"/>
          </p:nvPr>
        </p:nvSpPr>
        <p:spPr>
          <a:noFill/>
        </p:spPr>
        <p:txBody>
          <a:bodyPr/>
          <a:lstStyle/>
          <a:p>
            <a:r>
              <a:rPr lang="en-US" smtClean="0"/>
              <a:t>6-</a:t>
            </a:r>
            <a:fld id="{75DC045C-B208-4051-AFBC-1D1C08191D1F}" type="slidenum">
              <a:rPr lang="en-US" smtClean="0"/>
              <a:pPr/>
              <a:t>38</a:t>
            </a:fld>
            <a:endParaRPr lang="en-US" smtClean="0"/>
          </a:p>
        </p:txBody>
      </p:sp>
      <p:graphicFrame>
        <p:nvGraphicFramePr>
          <p:cNvPr id="390146" name="Object 2"/>
          <p:cNvGraphicFramePr>
            <a:graphicFrameLocks noChangeAspect="1"/>
          </p:cNvGraphicFramePr>
          <p:nvPr/>
        </p:nvGraphicFramePr>
        <p:xfrm>
          <a:off x="7740650" y="3284538"/>
          <a:ext cx="298450" cy="506412"/>
        </p:xfrm>
        <a:graphic>
          <a:graphicData uri="http://schemas.openxmlformats.org/presentationml/2006/ole">
            <p:oleObj spid="_x0000_s390146" name="Equation" r:id="rId3" imgW="126720" imgH="215640" progId="Equation.3">
              <p:embed/>
            </p:oleObj>
          </a:graphicData>
        </a:graphic>
      </p:graphicFrame>
      <p:graphicFrame>
        <p:nvGraphicFramePr>
          <p:cNvPr id="390147" name="Object 3"/>
          <p:cNvGraphicFramePr>
            <a:graphicFrameLocks noChangeAspect="1"/>
          </p:cNvGraphicFramePr>
          <p:nvPr/>
        </p:nvGraphicFramePr>
        <p:xfrm>
          <a:off x="2555875" y="4818063"/>
          <a:ext cx="911225" cy="482600"/>
        </p:xfrm>
        <a:graphic>
          <a:graphicData uri="http://schemas.openxmlformats.org/presentationml/2006/ole">
            <p:oleObj spid="_x0000_s390147" name="Equation" r:id="rId4" imgW="431640" imgH="228600" progId="Equation.3">
              <p:embed/>
            </p:oleObj>
          </a:graphicData>
        </a:graphic>
      </p:graphicFrame>
      <p:graphicFrame>
        <p:nvGraphicFramePr>
          <p:cNvPr id="390148" name="Object 4"/>
          <p:cNvGraphicFramePr>
            <a:graphicFrameLocks noChangeAspect="1"/>
          </p:cNvGraphicFramePr>
          <p:nvPr/>
        </p:nvGraphicFramePr>
        <p:xfrm>
          <a:off x="3995738" y="4868863"/>
          <a:ext cx="1801812" cy="817562"/>
        </p:xfrm>
        <a:graphic>
          <a:graphicData uri="http://schemas.openxmlformats.org/presentationml/2006/ole">
            <p:oleObj spid="_x0000_s390148" name="Equation" r:id="rId5" imgW="952200" imgH="431640" progId="Equation.3">
              <p:embed/>
            </p:oleObj>
          </a:graphicData>
        </a:graphic>
      </p:graphicFrame>
      <p:graphicFrame>
        <p:nvGraphicFramePr>
          <p:cNvPr id="390149" name="Object 5"/>
          <p:cNvGraphicFramePr>
            <a:graphicFrameLocks noChangeAspect="1"/>
          </p:cNvGraphicFramePr>
          <p:nvPr/>
        </p:nvGraphicFramePr>
        <p:xfrm>
          <a:off x="5795963" y="5589588"/>
          <a:ext cx="304800" cy="431800"/>
        </p:xfrm>
        <a:graphic>
          <a:graphicData uri="http://schemas.openxmlformats.org/presentationml/2006/ole">
            <p:oleObj spid="_x0000_s390149" name="Equation" r:id="rId6" imgW="126720" imgH="190440" progId="">
              <p:embed/>
            </p:oleObj>
          </a:graphicData>
        </a:graphic>
      </p:graphicFrame>
      <p:sp>
        <p:nvSpPr>
          <p:cNvPr id="390153" name="TextBox 8"/>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L05</a:t>
            </a:r>
          </a:p>
        </p:txBody>
      </p:sp>
      <p:sp>
        <p:nvSpPr>
          <p:cNvPr id="390154" name="TextBox 9"/>
          <p:cNvSpPr txBox="1">
            <a:spLocks noChangeArrowheads="1"/>
          </p:cNvSpPr>
          <p:nvPr/>
        </p:nvSpPr>
        <p:spPr bwMode="auto">
          <a:xfrm>
            <a:off x="8458200" y="26035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L06</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pPr eaLnBrk="1" hangingPunct="1">
              <a:defRPr/>
            </a:pPr>
            <a:r>
              <a:rPr lang="en-US"/>
              <a:t>Summary</a:t>
            </a:r>
          </a:p>
        </p:txBody>
      </p:sp>
      <p:sp>
        <p:nvSpPr>
          <p:cNvPr id="338947" name="Rectangle 3"/>
          <p:cNvSpPr>
            <a:spLocks noGrp="1" noChangeArrowheads="1"/>
          </p:cNvSpPr>
          <p:nvPr>
            <p:ph idx="1"/>
          </p:nvPr>
        </p:nvSpPr>
        <p:spPr>
          <a:xfrm>
            <a:off x="636588" y="1066800"/>
            <a:ext cx="7924800" cy="5410200"/>
          </a:xfrm>
        </p:spPr>
        <p:txBody>
          <a:bodyPr/>
          <a:lstStyle/>
          <a:p>
            <a:pPr eaLnBrk="1" hangingPunct="1">
              <a:lnSpc>
                <a:spcPct val="80000"/>
              </a:lnSpc>
            </a:pPr>
            <a:r>
              <a:rPr lang="en-US" sz="2400" smtClean="0"/>
              <a:t>A sampling distribution is a probability distribution that describes the population of all possibilities of the values of the sample statistic</a:t>
            </a:r>
          </a:p>
          <a:p>
            <a:pPr eaLnBrk="1" hangingPunct="1">
              <a:lnSpc>
                <a:spcPct val="80000"/>
              </a:lnSpc>
            </a:pPr>
            <a:r>
              <a:rPr lang="en-US" sz="2400" smtClean="0"/>
              <a:t>The probability distribution of the population of all possible sample means is called </a:t>
            </a:r>
            <a:r>
              <a:rPr lang="en-US" sz="2400" b="1" i="1" smtClean="0"/>
              <a:t>the sampling distribution of the sampling mean</a:t>
            </a:r>
            <a:endParaRPr lang="en-US" sz="2400" smtClean="0"/>
          </a:p>
          <a:p>
            <a:pPr eaLnBrk="1" hangingPunct="1">
              <a:lnSpc>
                <a:spcPct val="80000"/>
              </a:lnSpc>
            </a:pPr>
            <a:r>
              <a:rPr lang="en-US" sz="2400" smtClean="0"/>
              <a:t>The Central Limit Theorem says that if the sampled population is not normally distributed then the sampling distribution of the sampling mean is approximately normally distributed when the sample size is large (</a:t>
            </a:r>
            <a:r>
              <a:rPr lang="en-US" sz="2400" smtClean="0">
                <a:cs typeface="Arial" charset="0"/>
              </a:rPr>
              <a:t>≥</a:t>
            </a:r>
            <a:r>
              <a:rPr lang="en-US" sz="2400" smtClean="0"/>
              <a:t>30)</a:t>
            </a:r>
          </a:p>
          <a:p>
            <a:pPr eaLnBrk="1" hangingPunct="1">
              <a:lnSpc>
                <a:spcPct val="80000"/>
              </a:lnSpc>
            </a:pPr>
            <a:r>
              <a:rPr lang="en-US" sz="2400" smtClean="0"/>
              <a:t>The sample mean is a minimum-variance unbiased point estimate of the mean of a normally distributed population</a:t>
            </a:r>
          </a:p>
          <a:p>
            <a:pPr eaLnBrk="1" hangingPunct="1">
              <a:lnSpc>
                <a:spcPct val="80000"/>
              </a:lnSpc>
            </a:pPr>
            <a:r>
              <a:rPr lang="en-US" sz="2400" smtClean="0"/>
              <a:t>If the sample size is large, the sampling distribution of a sample proportion is approximately a normal distribution</a:t>
            </a:r>
          </a:p>
          <a:p>
            <a:pPr eaLnBrk="1" hangingPunct="1">
              <a:lnSpc>
                <a:spcPct val="80000"/>
              </a:lnSpc>
            </a:pPr>
            <a:r>
              <a:rPr lang="en-US" sz="2400" smtClean="0"/>
              <a:t>There are rules for determining what is “large”.  In this case, we want both np and n(1-p) to be at least 5.</a:t>
            </a:r>
          </a:p>
        </p:txBody>
      </p:sp>
      <p:sp>
        <p:nvSpPr>
          <p:cNvPr id="410627" name="Slide Number Placeholder 3"/>
          <p:cNvSpPr>
            <a:spLocks noGrp="1"/>
          </p:cNvSpPr>
          <p:nvPr>
            <p:ph type="sldNum" sz="quarter" idx="10"/>
          </p:nvPr>
        </p:nvSpPr>
        <p:spPr>
          <a:noFill/>
        </p:spPr>
        <p:txBody>
          <a:bodyPr/>
          <a:lstStyle/>
          <a:p>
            <a:r>
              <a:rPr lang="en-US" smtClean="0"/>
              <a:t>6-</a:t>
            </a:r>
            <a:fld id="{AD24E0CE-BFAB-49E7-951D-ADCF0F4FE758}" type="slidenum">
              <a:rPr lang="en-US" smtClean="0"/>
              <a:pPr/>
              <a:t>39</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animEffect transition="in" filter="fade">
                                      <p:cBhvr>
                                        <p:cTn id="7" dur="1000"/>
                                        <p:tgtEl>
                                          <p:spTgt spid="338947">
                                            <p:txEl>
                                              <p:pRg st="0" end="0"/>
                                            </p:txEl>
                                          </p:spTgt>
                                        </p:tgtEl>
                                      </p:cBhvr>
                                    </p:animEffect>
                                    <p:anim calcmode="lin" valueType="num">
                                      <p:cBhvr>
                                        <p:cTn id="8" dur="1000" fill="hold"/>
                                        <p:tgtEl>
                                          <p:spTgt spid="33894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3894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894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38947">
                                            <p:txEl>
                                              <p:pRg st="1" end="1"/>
                                            </p:txEl>
                                          </p:spTgt>
                                        </p:tgtEl>
                                        <p:attrNameLst>
                                          <p:attrName>style.visibility</p:attrName>
                                        </p:attrNameLst>
                                      </p:cBhvr>
                                      <p:to>
                                        <p:strVal val="visible"/>
                                      </p:to>
                                    </p:set>
                                    <p:animEffect transition="in" filter="fade">
                                      <p:cBhvr>
                                        <p:cTn id="15" dur="1000"/>
                                        <p:tgtEl>
                                          <p:spTgt spid="338947">
                                            <p:txEl>
                                              <p:pRg st="1" end="1"/>
                                            </p:txEl>
                                          </p:spTgt>
                                        </p:tgtEl>
                                      </p:cBhvr>
                                    </p:animEffect>
                                    <p:anim calcmode="lin" valueType="num">
                                      <p:cBhvr>
                                        <p:cTn id="16" dur="1000" fill="hold"/>
                                        <p:tgtEl>
                                          <p:spTgt spid="33894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3894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3894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38947">
                                            <p:txEl>
                                              <p:pRg st="2" end="2"/>
                                            </p:txEl>
                                          </p:spTgt>
                                        </p:tgtEl>
                                        <p:attrNameLst>
                                          <p:attrName>style.visibility</p:attrName>
                                        </p:attrNameLst>
                                      </p:cBhvr>
                                      <p:to>
                                        <p:strVal val="visible"/>
                                      </p:to>
                                    </p:set>
                                    <p:animEffect transition="in" filter="fade">
                                      <p:cBhvr>
                                        <p:cTn id="23" dur="1000"/>
                                        <p:tgtEl>
                                          <p:spTgt spid="338947">
                                            <p:txEl>
                                              <p:pRg st="2" end="2"/>
                                            </p:txEl>
                                          </p:spTgt>
                                        </p:tgtEl>
                                      </p:cBhvr>
                                    </p:animEffect>
                                    <p:anim calcmode="lin" valueType="num">
                                      <p:cBhvr>
                                        <p:cTn id="24" dur="1000" fill="hold"/>
                                        <p:tgtEl>
                                          <p:spTgt spid="338947">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3894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3894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38947">
                                            <p:txEl>
                                              <p:pRg st="3" end="3"/>
                                            </p:txEl>
                                          </p:spTgt>
                                        </p:tgtEl>
                                        <p:attrNameLst>
                                          <p:attrName>style.visibility</p:attrName>
                                        </p:attrNameLst>
                                      </p:cBhvr>
                                      <p:to>
                                        <p:strVal val="visible"/>
                                      </p:to>
                                    </p:set>
                                    <p:animEffect transition="in" filter="fade">
                                      <p:cBhvr>
                                        <p:cTn id="31" dur="1000"/>
                                        <p:tgtEl>
                                          <p:spTgt spid="338947">
                                            <p:txEl>
                                              <p:pRg st="3" end="3"/>
                                            </p:txEl>
                                          </p:spTgt>
                                        </p:tgtEl>
                                      </p:cBhvr>
                                    </p:animEffect>
                                    <p:anim calcmode="lin" valueType="num">
                                      <p:cBhvr>
                                        <p:cTn id="32" dur="1000" fill="hold"/>
                                        <p:tgtEl>
                                          <p:spTgt spid="338947">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38947">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3894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38947">
                                            <p:txEl>
                                              <p:pRg st="4" end="4"/>
                                            </p:txEl>
                                          </p:spTgt>
                                        </p:tgtEl>
                                        <p:attrNameLst>
                                          <p:attrName>style.visibility</p:attrName>
                                        </p:attrNameLst>
                                      </p:cBhvr>
                                      <p:to>
                                        <p:strVal val="visible"/>
                                      </p:to>
                                    </p:set>
                                    <p:animEffect transition="in" filter="fade">
                                      <p:cBhvr>
                                        <p:cTn id="39" dur="1000"/>
                                        <p:tgtEl>
                                          <p:spTgt spid="338947">
                                            <p:txEl>
                                              <p:pRg st="4" end="4"/>
                                            </p:txEl>
                                          </p:spTgt>
                                        </p:tgtEl>
                                      </p:cBhvr>
                                    </p:animEffect>
                                    <p:anim calcmode="lin" valueType="num">
                                      <p:cBhvr>
                                        <p:cTn id="40" dur="1000" fill="hold"/>
                                        <p:tgtEl>
                                          <p:spTgt spid="338947">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3894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3894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38947">
                                            <p:txEl>
                                              <p:pRg st="5" end="5"/>
                                            </p:txEl>
                                          </p:spTgt>
                                        </p:tgtEl>
                                        <p:attrNameLst>
                                          <p:attrName>style.visibility</p:attrName>
                                        </p:attrNameLst>
                                      </p:cBhvr>
                                      <p:to>
                                        <p:strVal val="visible"/>
                                      </p:to>
                                    </p:set>
                                    <p:animEffect transition="in" filter="fade">
                                      <p:cBhvr>
                                        <p:cTn id="47" dur="1000"/>
                                        <p:tgtEl>
                                          <p:spTgt spid="338947">
                                            <p:txEl>
                                              <p:pRg st="5" end="5"/>
                                            </p:txEl>
                                          </p:spTgt>
                                        </p:tgtEl>
                                      </p:cBhvr>
                                    </p:animEffect>
                                    <p:anim calcmode="lin" valueType="num">
                                      <p:cBhvr>
                                        <p:cTn id="48" dur="1000" fill="hold"/>
                                        <p:tgtEl>
                                          <p:spTgt spid="338947">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38947">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38947">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Rectangle 4"/>
          <p:cNvSpPr>
            <a:spLocks noGrp="1" noChangeArrowheads="1"/>
          </p:cNvSpPr>
          <p:nvPr>
            <p:ph type="title"/>
          </p:nvPr>
        </p:nvSpPr>
        <p:spPr/>
        <p:txBody>
          <a:bodyPr/>
          <a:lstStyle/>
          <a:p>
            <a:pPr eaLnBrk="1" hangingPunct="1">
              <a:defRPr/>
            </a:pPr>
            <a:r>
              <a:rPr lang="en-US"/>
              <a:t>Samples of n=2</a:t>
            </a:r>
          </a:p>
        </p:txBody>
      </p:sp>
      <p:graphicFrame>
        <p:nvGraphicFramePr>
          <p:cNvPr id="332809" name="Object 9"/>
          <p:cNvGraphicFramePr>
            <a:graphicFrameLocks noChangeAspect="1"/>
          </p:cNvGraphicFramePr>
          <p:nvPr>
            <p:ph idx="1"/>
          </p:nvPr>
        </p:nvGraphicFramePr>
        <p:xfrm>
          <a:off x="1835150" y="1196975"/>
          <a:ext cx="5111750" cy="4940300"/>
        </p:xfrm>
        <a:graphic>
          <a:graphicData uri="http://schemas.openxmlformats.org/presentationml/2006/ole">
            <p:oleObj spid="_x0000_s332809" name="Worksheet" r:id="rId3" imgW="4276649" imgH="4134002" progId="Excel.Sheet.8">
              <p:embed/>
            </p:oleObj>
          </a:graphicData>
        </a:graphic>
      </p:graphicFrame>
      <p:sp>
        <p:nvSpPr>
          <p:cNvPr id="332811" name="Slide Number Placeholder 3"/>
          <p:cNvSpPr>
            <a:spLocks noGrp="1"/>
          </p:cNvSpPr>
          <p:nvPr>
            <p:ph type="sldNum" sz="quarter" idx="10"/>
          </p:nvPr>
        </p:nvSpPr>
        <p:spPr>
          <a:noFill/>
        </p:spPr>
        <p:txBody>
          <a:bodyPr/>
          <a:lstStyle/>
          <a:p>
            <a:r>
              <a:rPr lang="en-US" smtClean="0"/>
              <a:t>6-</a:t>
            </a:r>
            <a:fld id="{6F9B34F3-A5AB-4ECB-ABC2-C2891CD10A8A}" type="slidenum">
              <a:rPr lang="en-US" smtClean="0"/>
              <a:pPr/>
              <a:t>4</a:t>
            </a:fld>
            <a:endParaRPr lang="en-US" smtClean="0"/>
          </a:p>
        </p:txBody>
      </p:sp>
      <p:sp>
        <p:nvSpPr>
          <p:cNvPr id="332812"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608428" y="0"/>
            <a:ext cx="7924800" cy="1196752"/>
          </a:xfrm>
        </p:spPr>
        <p:txBody>
          <a:bodyPr>
            <a:normAutofit fontScale="90000"/>
          </a:bodyPr>
          <a:lstStyle/>
          <a:p>
            <a:pPr eaLnBrk="1" hangingPunct="1">
              <a:defRPr/>
            </a:pPr>
            <a:r>
              <a:rPr lang="en-US" sz="4000" dirty="0" smtClean="0"/>
              <a:t>Sampling Distribution of the Sample Mean</a:t>
            </a:r>
            <a:endParaRPr lang="en-US" sz="2400" dirty="0"/>
          </a:p>
        </p:txBody>
      </p:sp>
      <p:graphicFrame>
        <p:nvGraphicFramePr>
          <p:cNvPr id="334903" name="Object 55"/>
          <p:cNvGraphicFramePr>
            <a:graphicFrameLocks noChangeAspect="1"/>
          </p:cNvGraphicFramePr>
          <p:nvPr>
            <p:ph idx="1"/>
          </p:nvPr>
        </p:nvGraphicFramePr>
        <p:xfrm>
          <a:off x="3348038" y="1700213"/>
          <a:ext cx="2668587" cy="3527425"/>
        </p:xfrm>
        <a:graphic>
          <a:graphicData uri="http://schemas.openxmlformats.org/presentationml/2006/ole">
            <p:oleObj spid="_x0000_s334903" name="Document" r:id="rId3" imgW="3042475" imgH="4555039" progId="Word.Document.8">
              <p:embed/>
            </p:oleObj>
          </a:graphicData>
        </a:graphic>
      </p:graphicFrame>
      <p:sp>
        <p:nvSpPr>
          <p:cNvPr id="334905" name="Slide Number Placeholder 3"/>
          <p:cNvSpPr>
            <a:spLocks noGrp="1"/>
          </p:cNvSpPr>
          <p:nvPr>
            <p:ph type="sldNum" sz="quarter" idx="10"/>
          </p:nvPr>
        </p:nvSpPr>
        <p:spPr>
          <a:noFill/>
        </p:spPr>
        <p:txBody>
          <a:bodyPr/>
          <a:lstStyle/>
          <a:p>
            <a:r>
              <a:rPr lang="en-US" smtClean="0"/>
              <a:t>6-</a:t>
            </a:r>
            <a:fld id="{484B00AC-6A7C-45E8-9CB5-F51E950C4A0A}" type="slidenum">
              <a:rPr lang="en-US" smtClean="0"/>
              <a:pPr/>
              <a:t>5</a:t>
            </a:fld>
            <a:endParaRPr lang="en-US" smtClean="0"/>
          </a:p>
        </p:txBody>
      </p:sp>
      <p:sp>
        <p:nvSpPr>
          <p:cNvPr id="334906"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608428" y="182563"/>
            <a:ext cx="7924800" cy="1052736"/>
          </a:xfrm>
        </p:spPr>
        <p:txBody>
          <a:bodyPr/>
          <a:lstStyle/>
          <a:p>
            <a:pPr eaLnBrk="1" hangingPunct="1">
              <a:defRPr/>
            </a:pPr>
            <a:r>
              <a:rPr lang="en-US" sz="3600" dirty="0" smtClean="0"/>
              <a:t>Example 6.1: The Sampling Distribution of the Sampling Mean </a:t>
            </a:r>
            <a:endParaRPr lang="en-US" sz="2400" dirty="0"/>
          </a:p>
        </p:txBody>
      </p:sp>
      <p:sp>
        <p:nvSpPr>
          <p:cNvPr id="335874" name="Rectangle 3"/>
          <p:cNvSpPr>
            <a:spLocks noGrp="1" noChangeArrowheads="1"/>
          </p:cNvSpPr>
          <p:nvPr>
            <p:ph idx="1"/>
          </p:nvPr>
        </p:nvSpPr>
        <p:spPr>
          <a:xfrm>
            <a:off x="636588" y="1547813"/>
            <a:ext cx="7924800" cy="5410200"/>
          </a:xfrm>
        </p:spPr>
        <p:txBody>
          <a:bodyPr/>
          <a:lstStyle/>
          <a:p>
            <a:pPr eaLnBrk="1" hangingPunct="1"/>
            <a:r>
              <a:rPr lang="en-US" smtClean="0"/>
              <a:t>The Punch Game – A game board has holes numbered 1 to 6. Inside each hole is a slip of paper with the number 10, 20, 30, 40, 50, 60 representing cash prizes in the thousands of dollars</a:t>
            </a:r>
          </a:p>
          <a:p>
            <a:pPr eaLnBrk="1" hangingPunct="1"/>
            <a:r>
              <a:rPr lang="en-US" smtClean="0"/>
              <a:t>You can punch just one hole and claim the prize or have the option of punching two holes and claiming the average of the numbers on the slips of paper – Which should you choose? Which is riskier?</a:t>
            </a:r>
          </a:p>
          <a:p>
            <a:pPr eaLnBrk="1" hangingPunct="1">
              <a:buFontTx/>
              <a:buNone/>
            </a:pPr>
            <a:endParaRPr lang="en-US" smtClean="0"/>
          </a:p>
        </p:txBody>
      </p:sp>
      <p:sp>
        <p:nvSpPr>
          <p:cNvPr id="335875" name="Slide Number Placeholder 3"/>
          <p:cNvSpPr>
            <a:spLocks noGrp="1"/>
          </p:cNvSpPr>
          <p:nvPr>
            <p:ph type="sldNum" sz="quarter" idx="10"/>
          </p:nvPr>
        </p:nvSpPr>
        <p:spPr>
          <a:noFill/>
        </p:spPr>
        <p:txBody>
          <a:bodyPr/>
          <a:lstStyle/>
          <a:p>
            <a:r>
              <a:rPr lang="en-US" smtClean="0"/>
              <a:t>6-</a:t>
            </a:r>
            <a:fld id="{FE9DCA4D-D587-4CAE-87F4-3802CF76516C}" type="slidenum">
              <a:rPr lang="en-US" smtClean="0"/>
              <a:pPr/>
              <a:t>6</a:t>
            </a:fld>
            <a:endParaRPr lang="en-US" smtClean="0"/>
          </a:p>
        </p:txBody>
      </p:sp>
      <p:sp>
        <p:nvSpPr>
          <p:cNvPr id="335876"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228600"/>
            <a:ext cx="7924800" cy="1052736"/>
          </a:xfrm>
        </p:spPr>
        <p:txBody>
          <a:bodyPr>
            <a:normAutofit fontScale="90000"/>
          </a:bodyPr>
          <a:lstStyle/>
          <a:p>
            <a:pPr eaLnBrk="1" hangingPunct="1">
              <a:defRPr/>
            </a:pPr>
            <a:r>
              <a:rPr lang="en-US" dirty="0" smtClean="0"/>
              <a:t>Example 6.1: The Sampling Distribution of the Sampling Mean </a:t>
            </a:r>
            <a:endParaRPr lang="en-US" dirty="0"/>
          </a:p>
        </p:txBody>
      </p:sp>
      <p:sp>
        <p:nvSpPr>
          <p:cNvPr id="336898" name="Content Placeholder 2"/>
          <p:cNvSpPr>
            <a:spLocks noGrp="1"/>
          </p:cNvSpPr>
          <p:nvPr>
            <p:ph idx="1"/>
          </p:nvPr>
        </p:nvSpPr>
        <p:spPr>
          <a:xfrm>
            <a:off x="636588" y="2060575"/>
            <a:ext cx="7924800" cy="4416425"/>
          </a:xfrm>
        </p:spPr>
        <p:txBody>
          <a:bodyPr/>
          <a:lstStyle/>
          <a:p>
            <a:pPr eaLnBrk="1" hangingPunct="1"/>
            <a:r>
              <a:rPr lang="en-US" smtClean="0"/>
              <a:t>Punching one hole has a 16.667% (1/6) chance of any of the prizes as shown in the relative frequency table below</a:t>
            </a:r>
          </a:p>
        </p:txBody>
      </p:sp>
      <p:sp>
        <p:nvSpPr>
          <p:cNvPr id="336899" name="Slide Number Placeholder 3"/>
          <p:cNvSpPr>
            <a:spLocks noGrp="1"/>
          </p:cNvSpPr>
          <p:nvPr>
            <p:ph type="sldNum" sz="quarter" idx="10"/>
          </p:nvPr>
        </p:nvSpPr>
        <p:spPr>
          <a:noFill/>
        </p:spPr>
        <p:txBody>
          <a:bodyPr/>
          <a:lstStyle/>
          <a:p>
            <a:r>
              <a:rPr lang="en-US" smtClean="0"/>
              <a:t>6-</a:t>
            </a:r>
            <a:fld id="{C044BEED-6410-47CC-9AF5-F9C88E80D983}" type="slidenum">
              <a:rPr lang="en-US" smtClean="0"/>
              <a:pPr/>
              <a:t>7</a:t>
            </a:fld>
            <a:endParaRPr lang="en-US" smtClean="0"/>
          </a:p>
        </p:txBody>
      </p:sp>
      <p:pic>
        <p:nvPicPr>
          <p:cNvPr id="336900" name="Picture 4" descr="table 6.1.JPG"/>
          <p:cNvPicPr>
            <a:picLocks noChangeAspect="1"/>
          </p:cNvPicPr>
          <p:nvPr/>
        </p:nvPicPr>
        <p:blipFill>
          <a:blip r:embed="rId2"/>
          <a:srcRect/>
          <a:stretch>
            <a:fillRect/>
          </a:stretch>
        </p:blipFill>
        <p:spPr bwMode="auto">
          <a:xfrm>
            <a:off x="611188" y="3717925"/>
            <a:ext cx="5113337" cy="2519363"/>
          </a:xfrm>
          <a:prstGeom prst="rect">
            <a:avLst/>
          </a:prstGeom>
          <a:noFill/>
          <a:ln w="9525">
            <a:noFill/>
            <a:miter lim="800000"/>
            <a:headEnd/>
            <a:tailEnd/>
          </a:ln>
        </p:spPr>
      </p:pic>
      <p:pic>
        <p:nvPicPr>
          <p:cNvPr id="336901" name="Picture 5" descr="figure 6.1a.JPG"/>
          <p:cNvPicPr>
            <a:picLocks noChangeAspect="1"/>
          </p:cNvPicPr>
          <p:nvPr/>
        </p:nvPicPr>
        <p:blipFill>
          <a:blip r:embed="rId3"/>
          <a:srcRect/>
          <a:stretch>
            <a:fillRect/>
          </a:stretch>
        </p:blipFill>
        <p:spPr bwMode="auto">
          <a:xfrm>
            <a:off x="5940425" y="3717925"/>
            <a:ext cx="2820988" cy="2519363"/>
          </a:xfrm>
          <a:prstGeom prst="rect">
            <a:avLst/>
          </a:prstGeom>
          <a:noFill/>
          <a:ln w="9525">
            <a:noFill/>
            <a:miter lim="800000"/>
            <a:headEnd/>
            <a:tailEnd/>
          </a:ln>
        </p:spPr>
      </p:pic>
      <p:sp>
        <p:nvSpPr>
          <p:cNvPr id="336902"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155575"/>
            <a:ext cx="7924800" cy="1052736"/>
          </a:xfrm>
        </p:spPr>
        <p:txBody>
          <a:bodyPr>
            <a:normAutofit fontScale="90000"/>
          </a:bodyPr>
          <a:lstStyle/>
          <a:p>
            <a:pPr eaLnBrk="1" hangingPunct="1">
              <a:defRPr/>
            </a:pPr>
            <a:r>
              <a:rPr lang="en-US" dirty="0" smtClean="0"/>
              <a:t>Example 6.1: The Sampling Distribution of the Sampling Mean </a:t>
            </a:r>
            <a:endParaRPr lang="en-US" dirty="0"/>
          </a:p>
        </p:txBody>
      </p:sp>
      <p:sp>
        <p:nvSpPr>
          <p:cNvPr id="337922" name="Content Placeholder 2"/>
          <p:cNvSpPr>
            <a:spLocks noGrp="1"/>
          </p:cNvSpPr>
          <p:nvPr>
            <p:ph idx="1"/>
          </p:nvPr>
        </p:nvSpPr>
        <p:spPr>
          <a:xfrm>
            <a:off x="636588" y="1341438"/>
            <a:ext cx="7924800" cy="5135562"/>
          </a:xfrm>
        </p:spPr>
        <p:txBody>
          <a:bodyPr/>
          <a:lstStyle/>
          <a:p>
            <a:pPr eaLnBrk="1" hangingPunct="1"/>
            <a:r>
              <a:rPr lang="en-US" smtClean="0"/>
              <a:t>From the plots of the relative frequency distribution we can see that the mean is the same for both but the sample means plot is more bell-shaped and less spread out than the individual prizes</a:t>
            </a:r>
          </a:p>
          <a:p>
            <a:pPr lvl="1" eaLnBrk="1" hangingPunct="1"/>
            <a:r>
              <a:rPr lang="en-US" smtClean="0"/>
              <a:t>Punching one hole gives a prize ranging from $10,000-60,000 with an equal probability of each prize</a:t>
            </a:r>
          </a:p>
          <a:p>
            <a:pPr lvl="1" eaLnBrk="1" hangingPunct="1"/>
            <a:r>
              <a:rPr lang="en-US" smtClean="0"/>
              <a:t>Punching two holes gives a minimum prize of $15,000 and a maximum prize of $55,000</a:t>
            </a:r>
          </a:p>
          <a:p>
            <a:pPr lvl="1" eaLnBrk="1" hangingPunct="1"/>
            <a:r>
              <a:rPr lang="en-US" smtClean="0"/>
              <a:t>By punching two holes instead of one, you are reducing the variability of the prize amounts, thus reducing your risk</a:t>
            </a:r>
          </a:p>
          <a:p>
            <a:pPr lvl="1" eaLnBrk="1" hangingPunct="1"/>
            <a:r>
              <a:rPr lang="en-US" smtClean="0"/>
              <a:t>There is a probability of 13/15 of receiving at least $25,000</a:t>
            </a:r>
          </a:p>
          <a:p>
            <a:pPr lvl="1" eaLnBrk="1" hangingPunct="1"/>
            <a:r>
              <a:rPr lang="en-US" smtClean="0"/>
              <a:t>If you punch one hole, you are only guaranteed $10,000 and have a 10/15 or 2/3, chance of winning at least $25,000</a:t>
            </a:r>
          </a:p>
        </p:txBody>
      </p:sp>
      <p:sp>
        <p:nvSpPr>
          <p:cNvPr id="337923" name="Slide Number Placeholder 3"/>
          <p:cNvSpPr>
            <a:spLocks noGrp="1"/>
          </p:cNvSpPr>
          <p:nvPr>
            <p:ph type="sldNum" sz="quarter" idx="10"/>
          </p:nvPr>
        </p:nvSpPr>
        <p:spPr>
          <a:noFill/>
        </p:spPr>
        <p:txBody>
          <a:bodyPr/>
          <a:lstStyle/>
          <a:p>
            <a:r>
              <a:rPr lang="en-US" smtClean="0"/>
              <a:t>6-</a:t>
            </a:r>
            <a:fld id="{2FDC14C6-7523-4D3B-BA95-1590D41485D5}" type="slidenum">
              <a:rPr lang="en-US" smtClean="0"/>
              <a:pPr/>
              <a:t>8</a:t>
            </a:fld>
            <a:endParaRPr lang="en-US" smtClean="0"/>
          </a:p>
        </p:txBody>
      </p:sp>
      <p:sp>
        <p:nvSpPr>
          <p:cNvPr id="337924"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50800"/>
            <a:ext cx="7924800" cy="1052736"/>
          </a:xfrm>
        </p:spPr>
        <p:txBody>
          <a:bodyPr>
            <a:normAutofit fontScale="90000"/>
          </a:bodyPr>
          <a:lstStyle/>
          <a:p>
            <a:pPr eaLnBrk="1" hangingPunct="1">
              <a:defRPr/>
            </a:pPr>
            <a:r>
              <a:rPr lang="en-US" dirty="0" smtClean="0"/>
              <a:t>Example 6.1: The Sampling Distribution of the Sampling Mean </a:t>
            </a:r>
            <a:endParaRPr lang="en-US" dirty="0"/>
          </a:p>
        </p:txBody>
      </p:sp>
      <p:sp>
        <p:nvSpPr>
          <p:cNvPr id="338946" name="Content Placeholder 2"/>
          <p:cNvSpPr>
            <a:spLocks noGrp="1"/>
          </p:cNvSpPr>
          <p:nvPr>
            <p:ph idx="1"/>
          </p:nvPr>
        </p:nvSpPr>
        <p:spPr>
          <a:xfrm>
            <a:off x="636588" y="1125538"/>
            <a:ext cx="7924800" cy="5351462"/>
          </a:xfrm>
        </p:spPr>
        <p:txBody>
          <a:bodyPr/>
          <a:lstStyle/>
          <a:p>
            <a:pPr eaLnBrk="1" hangingPunct="1"/>
            <a:r>
              <a:rPr lang="en-US" smtClean="0"/>
              <a:t>Punching two holes and winning the average of the outcomes gives the following sample means and the corresponding relative frequency distribution</a:t>
            </a:r>
          </a:p>
          <a:p>
            <a:pPr lvl="1" eaLnBrk="1" hangingPunct="1"/>
            <a:r>
              <a:rPr lang="en-US" sz="1800" smtClean="0"/>
              <a:t>6</a:t>
            </a:r>
            <a:r>
              <a:rPr lang="en-US" sz="2800" smtClean="0"/>
              <a:t>C</a:t>
            </a:r>
            <a:r>
              <a:rPr lang="en-US" sz="1800" smtClean="0"/>
              <a:t>2</a:t>
            </a:r>
            <a:r>
              <a:rPr lang="en-US" smtClean="0"/>
              <a:t> = 15 possible outcomes since n=2 </a:t>
            </a:r>
            <a:endParaRPr lang="en-US" sz="1800" smtClean="0"/>
          </a:p>
        </p:txBody>
      </p:sp>
      <p:sp>
        <p:nvSpPr>
          <p:cNvPr id="338947" name="Slide Number Placeholder 3"/>
          <p:cNvSpPr>
            <a:spLocks noGrp="1"/>
          </p:cNvSpPr>
          <p:nvPr>
            <p:ph type="sldNum" sz="quarter" idx="10"/>
          </p:nvPr>
        </p:nvSpPr>
        <p:spPr>
          <a:noFill/>
        </p:spPr>
        <p:txBody>
          <a:bodyPr/>
          <a:lstStyle/>
          <a:p>
            <a:r>
              <a:rPr lang="en-US" smtClean="0"/>
              <a:t>6-</a:t>
            </a:r>
            <a:fld id="{3D9DB43D-B806-49BF-899E-C6CE27D5D192}" type="slidenum">
              <a:rPr lang="en-US" smtClean="0"/>
              <a:pPr/>
              <a:t>9</a:t>
            </a:fld>
            <a:endParaRPr lang="en-US" smtClean="0"/>
          </a:p>
        </p:txBody>
      </p:sp>
      <p:pic>
        <p:nvPicPr>
          <p:cNvPr id="338948" name="Picture 4" descr="table 6.2.JPG"/>
          <p:cNvPicPr>
            <a:picLocks noChangeAspect="1"/>
          </p:cNvPicPr>
          <p:nvPr/>
        </p:nvPicPr>
        <p:blipFill>
          <a:blip r:embed="rId2"/>
          <a:srcRect/>
          <a:stretch>
            <a:fillRect/>
          </a:stretch>
        </p:blipFill>
        <p:spPr bwMode="auto">
          <a:xfrm>
            <a:off x="5795963" y="2565400"/>
            <a:ext cx="2505075" cy="4176713"/>
          </a:xfrm>
          <a:prstGeom prst="rect">
            <a:avLst/>
          </a:prstGeom>
          <a:noFill/>
          <a:ln w="9525">
            <a:noFill/>
            <a:miter lim="800000"/>
            <a:headEnd/>
            <a:tailEnd/>
          </a:ln>
        </p:spPr>
      </p:pic>
      <p:pic>
        <p:nvPicPr>
          <p:cNvPr id="338949" name="Picture 5" descr="figure 6.1b.JPG"/>
          <p:cNvPicPr>
            <a:picLocks noChangeAspect="1"/>
          </p:cNvPicPr>
          <p:nvPr/>
        </p:nvPicPr>
        <p:blipFill>
          <a:blip r:embed="rId3"/>
          <a:srcRect/>
          <a:stretch>
            <a:fillRect/>
          </a:stretch>
        </p:blipFill>
        <p:spPr bwMode="auto">
          <a:xfrm>
            <a:off x="1476375" y="3716338"/>
            <a:ext cx="3095625" cy="2587625"/>
          </a:xfrm>
          <a:prstGeom prst="rect">
            <a:avLst/>
          </a:prstGeom>
          <a:noFill/>
          <a:ln w="9525">
            <a:noFill/>
            <a:miter lim="800000"/>
            <a:headEnd/>
            <a:tailEnd/>
          </a:ln>
        </p:spPr>
      </p:pic>
      <p:sp>
        <p:nvSpPr>
          <p:cNvPr id="338950" name="TextBox 4"/>
          <p:cNvSpPr txBox="1">
            <a:spLocks noChangeArrowheads="1"/>
          </p:cNvSpPr>
          <p:nvPr/>
        </p:nvSpPr>
        <p:spPr bwMode="auto">
          <a:xfrm>
            <a:off x="8458200" y="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L01</a:t>
            </a:r>
          </a:p>
        </p:txBody>
      </p:sp>
      <p:sp>
        <p:nvSpPr>
          <p:cNvPr id="338951" name="TextBox 4"/>
          <p:cNvSpPr txBox="1">
            <a:spLocks noChangeArrowheads="1"/>
          </p:cNvSpPr>
          <p:nvPr/>
        </p:nvSpPr>
        <p:spPr bwMode="auto">
          <a:xfrm>
            <a:off x="8458200" y="260350"/>
            <a:ext cx="685800" cy="304800"/>
          </a:xfrm>
          <a:prstGeom prst="rect">
            <a:avLst/>
          </a:prstGeom>
          <a:noFill/>
          <a:ln w="9525">
            <a:noFill/>
            <a:miter lim="800000"/>
            <a:headEnd/>
            <a:tailEnd/>
          </a:ln>
        </p:spPr>
        <p:txBody>
          <a:bodyPr>
            <a:spAutoFit/>
          </a:bodyPr>
          <a:lstStyle/>
          <a:p>
            <a:pPr eaLnBrk="0" hangingPunct="0">
              <a:spcBef>
                <a:spcPct val="20000"/>
              </a:spcBef>
              <a:buClr>
                <a:schemeClr val="accent2"/>
              </a:buClr>
            </a:pPr>
            <a:r>
              <a:rPr lang="en-US" sz="1400">
                <a:solidFill>
                  <a:srgbClr val="FFC000"/>
                </a:solidFill>
                <a:latin typeface="Arial" charset="0"/>
              </a:rPr>
              <a:t>L02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owerman">
  <a:themeElements>
    <a:clrScheme name="Custom 3">
      <a:dk1>
        <a:srgbClr val="000000"/>
      </a:dk1>
      <a:lt1>
        <a:srgbClr val="FFFFFF"/>
      </a:lt1>
      <a:dk2>
        <a:srgbClr val="FFFFFF"/>
      </a:dk2>
      <a:lt2>
        <a:srgbClr val="000066"/>
      </a:lt2>
      <a:accent1>
        <a:srgbClr val="BBE0E3"/>
      </a:accent1>
      <a:accent2>
        <a:srgbClr val="333399"/>
      </a:accent2>
      <a:accent3>
        <a:srgbClr val="FFFFFF"/>
      </a:accent3>
      <a:accent4>
        <a:srgbClr val="000000"/>
      </a:accent4>
      <a:accent5>
        <a:srgbClr val="DAEDEF"/>
      </a:accent5>
      <a:accent6>
        <a:srgbClr val="2D2D8A"/>
      </a:accent6>
      <a:hlink>
        <a:srgbClr val="C00000"/>
      </a:hlink>
      <a:folHlink>
        <a:srgbClr val="66330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8100000" algn="ctr" rotWithShape="0">
            <a:schemeClr val="bg2">
              <a:alpha val="50000"/>
            </a:schemeClr>
          </a:outerShdw>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FFCC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8100000" algn="ctr" rotWithShape="0">
            <a:schemeClr val="bg2">
              <a:alpha val="50000"/>
            </a:schemeClr>
          </a:outerShdw>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FFCC66"/>
            </a:solidFill>
            <a:effectLst/>
            <a:latin typeface="Arial"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13">
        <a:dk1>
          <a:srgbClr val="000000"/>
        </a:dk1>
        <a:lt1>
          <a:srgbClr val="FFFFFF"/>
        </a:lt1>
        <a:dk2>
          <a:srgbClr val="FFFFFF"/>
        </a:dk2>
        <a:lt2>
          <a:srgbClr val="000066"/>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Bowerman</Template>
  <TotalTime>9777</TotalTime>
  <Words>2074</Words>
  <Application>Microsoft Office PowerPoint</Application>
  <PresentationFormat>On-screen Show (4:3)</PresentationFormat>
  <Paragraphs>245</Paragraphs>
  <Slides>39</Slides>
  <Notes>7</Notes>
  <HiddenSlides>0</HiddenSlides>
  <MMClips>0</MMClips>
  <ScaleCrop>false</ScaleCrop>
  <HeadingPairs>
    <vt:vector size="8" baseType="variant">
      <vt:variant>
        <vt:lpstr>Fonts Used</vt:lpstr>
      </vt:variant>
      <vt:variant>
        <vt:i4>8</vt:i4>
      </vt:variant>
      <vt:variant>
        <vt:lpstr>Design Template</vt:lpstr>
      </vt:variant>
      <vt:variant>
        <vt:i4>2</vt:i4>
      </vt:variant>
      <vt:variant>
        <vt:lpstr>Embedded OLE Servers</vt:lpstr>
      </vt:variant>
      <vt:variant>
        <vt:i4>3</vt:i4>
      </vt:variant>
      <vt:variant>
        <vt:lpstr>Slide Titles</vt:lpstr>
      </vt:variant>
      <vt:variant>
        <vt:i4>39</vt:i4>
      </vt:variant>
    </vt:vector>
  </HeadingPairs>
  <TitlesOfParts>
    <vt:vector size="52" baseType="lpstr">
      <vt:lpstr>Times New Roman</vt:lpstr>
      <vt:lpstr>Arial</vt:lpstr>
      <vt:lpstr>Calibri</vt:lpstr>
      <vt:lpstr>Book Antiqua</vt:lpstr>
      <vt:lpstr>Symbol</vt:lpstr>
      <vt:lpstr>MS Reference 1</vt:lpstr>
      <vt:lpstr>Wingdings</vt:lpstr>
      <vt:lpstr>System</vt:lpstr>
      <vt:lpstr>Bowerman</vt:lpstr>
      <vt:lpstr>Bowerman</vt:lpstr>
      <vt:lpstr>Worksheet</vt:lpstr>
      <vt:lpstr>Document</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Manager>Wanda Zeman</Manager>
  <Company>McGraw-Hill/Irwin Companies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06</dc:title>
  <dc:subject>Sampling Distributions</dc:subject>
  <dc:creator>McGraw-Hill, edited and revised by Harvey Singer, George Mason University</dc:creator>
  <dc:description>Copyright 2006 McGraw-Hill/Irwin Companies, Inc.</dc:description>
  <cp:lastModifiedBy>amy_rydzanicz</cp:lastModifiedBy>
  <cp:revision>351</cp:revision>
  <dcterms:created xsi:type="dcterms:W3CDTF">2000-06-23T08:21:46Z</dcterms:created>
  <dcterms:modified xsi:type="dcterms:W3CDTF">2011-02-18T20:16:35Z</dcterms:modified>
</cp:coreProperties>
</file>