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65"/>
  </p:notesMasterIdLst>
  <p:handoutMasterIdLst>
    <p:handoutMasterId r:id="rId66"/>
  </p:handoutMasterIdLst>
  <p:sldIdLst>
    <p:sldId id="266" r:id="rId2"/>
    <p:sldId id="415" r:id="rId3"/>
    <p:sldId id="360" r:id="rId4"/>
    <p:sldId id="349" r:id="rId5"/>
    <p:sldId id="361" r:id="rId6"/>
    <p:sldId id="362" r:id="rId7"/>
    <p:sldId id="421" r:id="rId8"/>
    <p:sldId id="422" r:id="rId9"/>
    <p:sldId id="331" r:id="rId10"/>
    <p:sldId id="365" r:id="rId11"/>
    <p:sldId id="366" r:id="rId12"/>
    <p:sldId id="367" r:id="rId13"/>
    <p:sldId id="395" r:id="rId14"/>
    <p:sldId id="423" r:id="rId15"/>
    <p:sldId id="332" r:id="rId16"/>
    <p:sldId id="424" r:id="rId17"/>
    <p:sldId id="396" r:id="rId18"/>
    <p:sldId id="334" r:id="rId19"/>
    <p:sldId id="333" r:id="rId20"/>
    <p:sldId id="371" r:id="rId21"/>
    <p:sldId id="336" r:id="rId22"/>
    <p:sldId id="425" r:id="rId23"/>
    <p:sldId id="426" r:id="rId24"/>
    <p:sldId id="373" r:id="rId25"/>
    <p:sldId id="427" r:id="rId26"/>
    <p:sldId id="374" r:id="rId27"/>
    <p:sldId id="398" r:id="rId28"/>
    <p:sldId id="406" r:id="rId29"/>
    <p:sldId id="339" r:id="rId30"/>
    <p:sldId id="375" r:id="rId31"/>
    <p:sldId id="408" r:id="rId32"/>
    <p:sldId id="399" r:id="rId33"/>
    <p:sldId id="341" r:id="rId34"/>
    <p:sldId id="350" r:id="rId35"/>
    <p:sldId id="379" r:id="rId36"/>
    <p:sldId id="428" r:id="rId37"/>
    <p:sldId id="429" r:id="rId38"/>
    <p:sldId id="404" r:id="rId39"/>
    <p:sldId id="409" r:id="rId40"/>
    <p:sldId id="410" r:id="rId41"/>
    <p:sldId id="345" r:id="rId42"/>
    <p:sldId id="430" r:id="rId43"/>
    <p:sldId id="431" r:id="rId44"/>
    <p:sldId id="383" r:id="rId45"/>
    <p:sldId id="412" r:id="rId46"/>
    <p:sldId id="382" r:id="rId47"/>
    <p:sldId id="401" r:id="rId48"/>
    <p:sldId id="432" r:id="rId49"/>
    <p:sldId id="433" r:id="rId50"/>
    <p:sldId id="434" r:id="rId51"/>
    <p:sldId id="435" r:id="rId52"/>
    <p:sldId id="353" r:id="rId53"/>
    <p:sldId id="384" r:id="rId54"/>
    <p:sldId id="436" r:id="rId55"/>
    <p:sldId id="437" r:id="rId56"/>
    <p:sldId id="438" r:id="rId57"/>
    <p:sldId id="439" r:id="rId58"/>
    <p:sldId id="440" r:id="rId59"/>
    <p:sldId id="441" r:id="rId60"/>
    <p:sldId id="418" r:id="rId61"/>
    <p:sldId id="442" r:id="rId62"/>
    <p:sldId id="443" r:id="rId63"/>
    <p:sldId id="414" r:id="rId6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ulcan High Command" initials="VH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CCFF"/>
    <a:srgbClr val="800080"/>
    <a:srgbClr val="000099"/>
    <a:srgbClr val="006600"/>
    <a:srgbClr val="FFFFE5"/>
    <a:srgbClr val="99003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0" autoAdjust="0"/>
    <p:restoredTop sz="99459" autoAdjust="0"/>
  </p:normalViewPr>
  <p:slideViewPr>
    <p:cSldViewPr snapToGrid="0">
      <p:cViewPr varScale="1">
        <p:scale>
          <a:sx n="94" d="100"/>
          <a:sy n="94" d="100"/>
        </p:scale>
        <p:origin x="-9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04"/>
    </p:cViewPr>
  </p:sorterViewPr>
  <p:notesViewPr>
    <p:cSldViewPr snapToGrid="0">
      <p:cViewPr varScale="1">
        <p:scale>
          <a:sx n="97" d="100"/>
          <a:sy n="97" d="100"/>
        </p:scale>
        <p:origin x="-3444" y="-90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0-22T16:11:42.763" idx="4">
    <p:pos x="3453" y="2639"/>
    <p:text>please check appendix Table A reference for cummulative normal table</p:tex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077A8A7-D768-4A73-99ED-D97D43D046AE}" type="datetimeFigureOut">
              <a:rPr lang="en-US"/>
              <a:pPr>
                <a:defRPr/>
              </a:pPr>
              <a:t>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ACA6B0B-0B57-4B48-9FBE-FE54F0275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pPr>
              <a:defRPr/>
            </a:pPr>
            <a:fld id="{5E118204-265A-4E20-BA58-FA2327231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81E64-348B-47E8-9C13-36C52CE2758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97DAA-EC9D-4BEB-B864-278883FED49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397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AE1E4-23EC-4787-866F-AEE4F7FFECC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399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23928-DCC4-465E-9364-B7FA0108F50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408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6018F-FCDA-41AB-B37A-E7519A113617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415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98873-9A16-4A6B-9481-ABAEE87DF6F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418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E2E9E-56D5-43B5-913C-8CEDA3A45C8A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423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14CF5-1446-454C-AF4E-38646D665BD0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425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B9C89-D764-4F00-B74B-43DCF19F3BFB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436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4A3CE-1B08-4E2C-8CDC-94C5933165D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10109-CD09-4176-9D03-28F08236305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D93F5-7CB8-4077-82CC-311776C7959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3840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1EEFD-57B0-4419-A518-F2EE54147D1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439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9E65B-ABA5-4EDC-939F-62E72520A4C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3768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D3FC4-C936-42E4-98C8-4156B133ADA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3788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FEFD5-5B20-4348-B881-EBAE9FDE1AD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3819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60EA2-3D46-4CA2-B719-1B5FE1B2AAA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19588"/>
          </a:xfrm>
          <a:noFill/>
          <a:ln/>
        </p:spPr>
        <p:txBody>
          <a:bodyPr lIns="99011" tIns="48667" rIns="99011" bIns="48667"/>
          <a:lstStyle/>
          <a:p>
            <a:pPr defTabSz="930275"/>
            <a:endParaRPr lang="en-CA" smtClean="0"/>
          </a:p>
        </p:txBody>
      </p:sp>
      <p:sp>
        <p:nvSpPr>
          <p:cNvPr id="3921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6400800"/>
            <a:ext cx="8839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 b="1" i="1">
                <a:solidFill>
                  <a:schemeClr val="bg1"/>
                </a:solidFill>
                <a:latin typeface="Book Antiqua" pitchFamily="18" charset="0"/>
              </a:rPr>
              <a:t>McGraw-Hill Ryerson                                                                                                  Copyright</a:t>
            </a:r>
            <a:r>
              <a:rPr lang="en-US" sz="120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b="1" i="1">
                <a:solidFill>
                  <a:schemeClr val="bg1"/>
                </a:solidFill>
                <a:latin typeface="Book Antiqua" pitchFamily="18" charset="0"/>
              </a:rPr>
              <a:t>© 2011 McGraw-Hill Ryerson Limited.</a:t>
            </a:r>
          </a:p>
        </p:txBody>
      </p:sp>
      <p:pic>
        <p:nvPicPr>
          <p:cNvPr id="5" name="Picture 6" descr="Bowerman 0002371 lo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352425"/>
            <a:ext cx="4552950" cy="592296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00638" y="4953000"/>
            <a:ext cx="3713162" cy="304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 anchorCtr="1">
            <a:spAutoFit/>
          </a:bodyPr>
          <a:lstStyle/>
          <a:p>
            <a:pPr algn="ctr" eaLnBrk="0" hangingPunct="0">
              <a:defRPr/>
            </a:pPr>
            <a:r>
              <a:rPr lang="en-US" sz="1400">
                <a:latin typeface="Arial" charset="0"/>
              </a:rPr>
              <a:t>Adapted by Peter Au, George Brown College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95850" y="352425"/>
            <a:ext cx="4038600" cy="1238250"/>
          </a:xfrm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>
                <a:solidFill>
                  <a:srgbClr val="FFC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24425" y="1828800"/>
            <a:ext cx="4038600" cy="3810000"/>
          </a:xfrm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 anchor="ctr" anchorCtr="1">
            <a:scene3d>
              <a:camera prst="obliqueTopLeft"/>
              <a:lightRig rig="threePt" dir="t"/>
            </a:scene3d>
            <a:sp3d extrusionH="57150" contourW="12700">
              <a:extrusionClr>
                <a:srgbClr val="663300"/>
              </a:extrusionClr>
              <a:contourClr>
                <a:srgbClr val="663300"/>
              </a:contourClr>
            </a:sp3d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31F2A4BA-9BEB-4136-8C15-AC8384587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19812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0"/>
            <a:ext cx="57912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41C49985-4568-4890-8F4F-C1AE90732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0293" y="1225061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9994" y="1218028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7028" y="387096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C26C867C-0543-4E29-B9C5-131A615AE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8427" y="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1394" y="1210994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129" y="1210994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3259" y="3969434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129" y="39624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36A46946-3A33-4B57-8E3B-61B9C8F34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62" y="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461" y="1218028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63" y="1225062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97A8D8D2-797F-4242-84A6-8EA4A1E1E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954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2954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39624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29541004-BD7C-4622-96D3-CDB3DC9B3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63" y="1066800"/>
            <a:ext cx="7924800" cy="5410200"/>
          </a:xfrm>
        </p:spPr>
        <p:txBody>
          <a:bodyPr/>
          <a:lstStyle>
            <a:lvl1pPr>
              <a:defRPr sz="28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F50C1B60-0449-450E-94B0-F16499F3D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93B3B564-79FB-47B6-9F8A-2DF64BC89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394" y="1239129"/>
            <a:ext cx="3886200" cy="51816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129" y="1246163"/>
            <a:ext cx="3886200" cy="51816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C3DDD84F-C5E0-462E-9FCB-7D5D588CA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06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214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A42842EF-A17A-4DF4-84E3-18D077B92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B1222C13-0184-41D4-8746-A683E592F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9751DBAD-31AF-4F83-A251-ECF1F2CE0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D4CD46C7-FBCF-4B7B-AF8D-AFBE151B3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90715048-9944-4C00-A233-ACCE61CC4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A8486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8" y="122555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5-</a:t>
            </a:r>
            <a:fld id="{47A6809F-4311-4B09-BC72-3304C3192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0" y="6583363"/>
            <a:ext cx="4987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Copyright </a:t>
            </a: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© 2011 McGraw-Hill Ryerson Limited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60007" dist="310007" dir="768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5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48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davidmlane.com/hyperstat/z_table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9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8.jpeg"/><Relationship Id="rId4" Type="http://schemas.openxmlformats.org/officeDocument/2006/relationships/oleObject" Target="../embeddings/oleObject23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Chapter 5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Continuous Random Variables</a:t>
            </a:r>
          </a:p>
        </p:txBody>
      </p:sp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6626225" y="4816475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/>
              <a:t>Notes on the Uniform Distribution</a:t>
            </a:r>
          </a:p>
        </p:txBody>
      </p:sp>
      <p:sp>
        <p:nvSpPr>
          <p:cNvPr id="402434" name="Rectangle 3"/>
          <p:cNvSpPr>
            <a:spLocks noGrp="1" noChangeArrowheads="1"/>
          </p:cNvSpPr>
          <p:nvPr>
            <p:ph idx="1"/>
          </p:nvPr>
        </p:nvSpPr>
        <p:spPr>
          <a:xfrm>
            <a:off x="712788" y="1296988"/>
            <a:ext cx="8069262" cy="5062537"/>
          </a:xfrm>
        </p:spPr>
        <p:txBody>
          <a:bodyPr/>
          <a:lstStyle/>
          <a:p>
            <a:pPr eaLnBrk="1" hangingPunct="1"/>
            <a:r>
              <a:rPr lang="en-US" sz="2900" smtClean="0"/>
              <a:t>The uniform distribution is symmetrical</a:t>
            </a:r>
          </a:p>
          <a:p>
            <a:pPr lvl="1" eaLnBrk="1" hangingPunct="1"/>
            <a:r>
              <a:rPr lang="en-US" sz="2500" smtClean="0"/>
              <a:t>Symmetrical about its center </a:t>
            </a:r>
            <a:r>
              <a:rPr lang="en-US" sz="2500" noProof="1" smtClean="0">
                <a:latin typeface="Symbol" pitchFamily="18" charset="2"/>
              </a:rPr>
              <a:t>m</a:t>
            </a:r>
            <a:r>
              <a:rPr lang="en-US" sz="2500" i="1" baseline="-25000" noProof="1" smtClean="0"/>
              <a:t>X</a:t>
            </a:r>
          </a:p>
          <a:p>
            <a:pPr lvl="1" eaLnBrk="1" hangingPunct="1"/>
            <a:r>
              <a:rPr lang="en-US" sz="2500" i="1" baseline="-25000" smtClean="0"/>
              <a:t> </a:t>
            </a:r>
            <a:r>
              <a:rPr lang="en-US" sz="2500" noProof="1" smtClean="0">
                <a:latin typeface="Symbol" pitchFamily="18" charset="2"/>
              </a:rPr>
              <a:t>m</a:t>
            </a:r>
            <a:r>
              <a:rPr lang="en-US" sz="2500" i="1" baseline="-25000" noProof="1" smtClean="0"/>
              <a:t>X</a:t>
            </a:r>
            <a:r>
              <a:rPr lang="en-US" sz="2500" smtClean="0"/>
              <a:t> is the median</a:t>
            </a:r>
            <a:endParaRPr lang="en-US" sz="2500" i="1" baseline="-25000" smtClean="0"/>
          </a:p>
          <a:p>
            <a:pPr eaLnBrk="1" hangingPunct="1"/>
            <a:r>
              <a:rPr lang="en-US" sz="2900" smtClean="0"/>
              <a:t>The uniform distribution is rectangular</a:t>
            </a:r>
          </a:p>
          <a:p>
            <a:pPr lvl="1" eaLnBrk="1" hangingPunct="1"/>
            <a:r>
              <a:rPr lang="en-US" sz="2500" smtClean="0"/>
              <a:t>For endpoints </a:t>
            </a:r>
            <a:r>
              <a:rPr lang="en-US" sz="2500" i="1" smtClean="0"/>
              <a:t>c</a:t>
            </a:r>
            <a:r>
              <a:rPr lang="en-US" sz="2500" smtClean="0"/>
              <a:t> and </a:t>
            </a:r>
            <a:r>
              <a:rPr lang="en-US" sz="2500" i="1" smtClean="0"/>
              <a:t>d</a:t>
            </a:r>
            <a:r>
              <a:rPr lang="en-US" sz="2500" smtClean="0"/>
              <a:t> (</a:t>
            </a:r>
            <a:r>
              <a:rPr lang="en-US" sz="2500" i="1" smtClean="0"/>
              <a:t>c</a:t>
            </a:r>
            <a:r>
              <a:rPr lang="en-US" sz="2500" smtClean="0"/>
              <a:t> &lt; </a:t>
            </a:r>
            <a:r>
              <a:rPr lang="en-US" sz="2500" i="1" smtClean="0"/>
              <a:t>d</a:t>
            </a:r>
            <a:r>
              <a:rPr lang="en-US" sz="2500" smtClean="0"/>
              <a:t> and </a:t>
            </a:r>
            <a:r>
              <a:rPr lang="en-US" sz="2500" i="1" smtClean="0"/>
              <a:t>c</a:t>
            </a:r>
            <a:r>
              <a:rPr lang="en-US" sz="2500" smtClean="0"/>
              <a:t> ≠ </a:t>
            </a:r>
            <a:r>
              <a:rPr lang="en-US" sz="2500" i="1" smtClean="0"/>
              <a:t>d</a:t>
            </a:r>
            <a:r>
              <a:rPr lang="en-US" sz="2500" smtClean="0"/>
              <a:t>) the width of the distribution is </a:t>
            </a:r>
            <a:r>
              <a:rPr lang="en-US" sz="2500" i="1" smtClean="0"/>
              <a:t>d</a:t>
            </a:r>
            <a:r>
              <a:rPr lang="en-US" sz="2500" smtClean="0"/>
              <a:t> – </a:t>
            </a:r>
            <a:r>
              <a:rPr lang="en-US" sz="2500" i="1" smtClean="0"/>
              <a:t>c</a:t>
            </a:r>
            <a:r>
              <a:rPr lang="en-US" sz="2500" smtClean="0"/>
              <a:t> and the height is</a:t>
            </a:r>
            <a:br>
              <a:rPr lang="en-US" sz="2500" smtClean="0"/>
            </a:br>
            <a:r>
              <a:rPr lang="en-US" sz="2500" smtClean="0"/>
              <a:t>1/(</a:t>
            </a:r>
            <a:r>
              <a:rPr lang="en-US" sz="2500" i="1" smtClean="0"/>
              <a:t>d</a:t>
            </a:r>
            <a:r>
              <a:rPr lang="en-US" sz="2500" smtClean="0"/>
              <a:t> – </a:t>
            </a:r>
            <a:r>
              <a:rPr lang="en-US" sz="2500" i="1" smtClean="0"/>
              <a:t>c</a:t>
            </a:r>
            <a:r>
              <a:rPr lang="en-US" sz="2500" smtClean="0"/>
              <a:t>)</a:t>
            </a:r>
          </a:p>
          <a:p>
            <a:pPr lvl="1" eaLnBrk="1" hangingPunct="1"/>
            <a:r>
              <a:rPr lang="en-US" sz="2500" smtClean="0"/>
              <a:t>The area under the entire uniform distribution is 1</a:t>
            </a:r>
          </a:p>
          <a:p>
            <a:pPr lvl="2" eaLnBrk="1" hangingPunct="1"/>
            <a:r>
              <a:rPr lang="en-US" smtClean="0"/>
              <a:t>Because width </a:t>
            </a:r>
            <a:r>
              <a:rPr lang="en-US" smtClean="0">
                <a:sym typeface="Symbol" pitchFamily="18" charset="2"/>
              </a:rPr>
              <a:t></a:t>
            </a:r>
            <a:r>
              <a:rPr lang="en-US" smtClean="0"/>
              <a:t> height = (</a:t>
            </a:r>
            <a:r>
              <a:rPr lang="en-US" i="1" smtClean="0"/>
              <a:t>d</a:t>
            </a:r>
            <a:r>
              <a:rPr lang="en-US" smtClean="0"/>
              <a:t> – </a:t>
            </a:r>
            <a:r>
              <a:rPr lang="en-US" i="1" smtClean="0"/>
              <a:t>c</a:t>
            </a:r>
            <a:r>
              <a:rPr lang="en-US" smtClean="0"/>
              <a:t>) </a:t>
            </a:r>
            <a:r>
              <a:rPr lang="en-US" smtClean="0">
                <a:sym typeface="Symbol" pitchFamily="18" charset="2"/>
              </a:rPr>
              <a:t></a:t>
            </a:r>
            <a:r>
              <a:rPr lang="en-US" smtClean="0"/>
              <a:t> [1/(</a:t>
            </a:r>
            <a:r>
              <a:rPr lang="en-US" i="1" smtClean="0"/>
              <a:t>d</a:t>
            </a:r>
            <a:r>
              <a:rPr lang="en-US" smtClean="0"/>
              <a:t> – </a:t>
            </a:r>
            <a:r>
              <a:rPr lang="en-US" i="1" smtClean="0"/>
              <a:t>c</a:t>
            </a:r>
            <a:r>
              <a:rPr lang="en-US" smtClean="0"/>
              <a:t>)] = 1</a:t>
            </a:r>
          </a:p>
          <a:p>
            <a:pPr lvl="2" eaLnBrk="1" hangingPunct="1"/>
            <a:r>
              <a:rPr lang="en-US" smtClean="0"/>
              <a:t>So </a:t>
            </a:r>
            <a:r>
              <a:rPr lang="en-US" i="1" smtClean="0"/>
              <a:t>P</a:t>
            </a:r>
            <a:r>
              <a:rPr lang="en-US" smtClean="0"/>
              <a:t>(</a:t>
            </a:r>
            <a:r>
              <a:rPr lang="en-US" i="1" smtClean="0"/>
              <a:t>c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</a:t>
            </a:r>
            <a:r>
              <a:rPr lang="en-US" smtClean="0"/>
              <a:t> </a:t>
            </a:r>
            <a:r>
              <a:rPr lang="en-US" i="1" smtClean="0"/>
              <a:t>x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</a:t>
            </a:r>
            <a:r>
              <a:rPr lang="en-US" smtClean="0"/>
              <a:t> </a:t>
            </a:r>
            <a:r>
              <a:rPr lang="en-US" i="1" smtClean="0"/>
              <a:t>d</a:t>
            </a:r>
            <a:r>
              <a:rPr lang="en-US" smtClean="0"/>
              <a:t>) = 1</a:t>
            </a:r>
          </a:p>
          <a:p>
            <a:pPr lvl="2" eaLnBrk="1" hangingPunct="1"/>
            <a:r>
              <a:rPr lang="en-US" smtClean="0"/>
              <a:t>See panel a of Figure 5.2 (previous slide)</a:t>
            </a:r>
          </a:p>
          <a:p>
            <a:pPr lvl="2" eaLnBrk="1" hangingPunct="1">
              <a:buFontTx/>
              <a:buNone/>
            </a:pPr>
            <a:endParaRPr lang="en-US" smtClean="0"/>
          </a:p>
        </p:txBody>
      </p:sp>
      <p:sp>
        <p:nvSpPr>
          <p:cNvPr id="402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9D0D4D2-913A-4037-9D0D-4F197D75AE5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2436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500"/>
              <a:t>Example 5.1: Uniform Waiting Time #1</a:t>
            </a:r>
          </a:p>
        </p:txBody>
      </p:sp>
      <p:sp>
        <p:nvSpPr>
          <p:cNvPr id="2242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1413" y="1287463"/>
            <a:ext cx="7337425" cy="5545137"/>
          </a:xfrm>
        </p:spPr>
        <p:txBody>
          <a:bodyPr/>
          <a:lstStyle/>
          <a:p>
            <a:pPr eaLnBrk="1" hangingPunct="1"/>
            <a:r>
              <a:rPr lang="en-US" sz="2400" smtClean="0"/>
              <a:t>The amount of time, </a:t>
            </a:r>
            <a:r>
              <a:rPr lang="en-US" sz="2400" i="1" smtClean="0"/>
              <a:t>x</a:t>
            </a:r>
            <a:r>
              <a:rPr lang="en-US" sz="2400" smtClean="0"/>
              <a:t>, that a randomly selected hotel patron waits for an elevator</a:t>
            </a:r>
          </a:p>
          <a:p>
            <a:pPr eaLnBrk="1" hangingPunct="1"/>
            <a:r>
              <a:rPr lang="en-US" sz="2400" i="1" smtClean="0"/>
              <a:t>x</a:t>
            </a:r>
            <a:r>
              <a:rPr lang="en-US" sz="2400" smtClean="0"/>
              <a:t> is uniformly distributed between zero and four minutes</a:t>
            </a:r>
          </a:p>
          <a:p>
            <a:pPr lvl="1" eaLnBrk="1" hangingPunct="1"/>
            <a:r>
              <a:rPr lang="en-US" sz="2400" smtClean="0"/>
              <a:t>So </a:t>
            </a:r>
            <a:r>
              <a:rPr lang="en-US" sz="2400" i="1" smtClean="0"/>
              <a:t>c</a:t>
            </a:r>
            <a:r>
              <a:rPr lang="en-US" sz="2400" smtClean="0"/>
              <a:t> = 0 and </a:t>
            </a:r>
            <a:r>
              <a:rPr lang="en-US" sz="2400" i="1" smtClean="0"/>
              <a:t>d</a:t>
            </a:r>
            <a:r>
              <a:rPr lang="en-US" sz="2400" smtClean="0"/>
              <a:t> = 4, and </a:t>
            </a:r>
          </a:p>
          <a:p>
            <a:pPr lvl="1" eaLnBrk="1" hangingPunct="1">
              <a:spcBef>
                <a:spcPct val="25000"/>
              </a:spcBef>
              <a:spcAft>
                <a:spcPct val="20000"/>
              </a:spcAft>
            </a:pPr>
            <a:endParaRPr lang="en-US" sz="2400" smtClean="0"/>
          </a:p>
          <a:p>
            <a:pPr lvl="1" eaLnBrk="1" hangingPunct="1">
              <a:spcBef>
                <a:spcPct val="25000"/>
              </a:spcBef>
              <a:spcAft>
                <a:spcPct val="20000"/>
              </a:spcAft>
            </a:pPr>
            <a:endParaRPr lang="en-US" sz="2400" smtClean="0"/>
          </a:p>
          <a:p>
            <a:pPr lvl="1" eaLnBrk="1" hangingPunct="1">
              <a:spcBef>
                <a:spcPct val="25000"/>
              </a:spcBef>
              <a:spcAft>
                <a:spcPct val="20000"/>
              </a:spcAft>
            </a:pPr>
            <a:endParaRPr lang="en-US" sz="2400" smtClean="0"/>
          </a:p>
          <a:p>
            <a:pPr lvl="1" eaLnBrk="1" hangingPunct="1"/>
            <a:r>
              <a:rPr lang="en-US" sz="2400" smtClean="0"/>
              <a:t>and</a:t>
            </a: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779713" y="3406775"/>
          <a:ext cx="4124325" cy="1346200"/>
        </p:xfrm>
        <a:graphic>
          <a:graphicData uri="http://schemas.openxmlformats.org/presentationml/2006/ole">
            <p:oleObj spid="_x0000_s224260" name="Equation" r:id="rId3" imgW="1828800" imgH="596880" progId="Equation.3">
              <p:embed/>
            </p:oleObj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209925" y="5187950"/>
          <a:ext cx="3019425" cy="735013"/>
        </p:xfrm>
        <a:graphic>
          <a:graphicData uri="http://schemas.openxmlformats.org/presentationml/2006/ole">
            <p:oleObj spid="_x0000_s224262" name="Equation" r:id="rId4" imgW="1460160" imgH="355320" progId="Equation.3">
              <p:embed/>
            </p:oleObj>
          </a:graphicData>
        </a:graphic>
      </p:graphicFrame>
      <p:sp>
        <p:nvSpPr>
          <p:cNvPr id="22426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DCE32096-CF54-4681-8FE6-DB5126E78BB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24266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/>
              <a:t>Example 5.1: Uniform Waiting Time #2</a:t>
            </a:r>
          </a:p>
        </p:txBody>
      </p:sp>
      <p:sp>
        <p:nvSpPr>
          <p:cNvPr id="411650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sz="2900" smtClean="0"/>
              <a:t>What is the probability that a randomly selected hotel patron waits at least 2.5 minutes for an elevator?</a:t>
            </a:r>
            <a:endParaRPr lang="en-US" sz="2500" smtClean="0"/>
          </a:p>
          <a:p>
            <a:pPr lvl="1" eaLnBrk="1" hangingPunct="1">
              <a:spcBef>
                <a:spcPct val="35000"/>
              </a:spcBef>
            </a:pPr>
            <a:r>
              <a:rPr lang="en-US" sz="2400" smtClean="0"/>
              <a:t>The probability is the area under the uniform distribution in the interval [2.5, 4] minutes</a:t>
            </a:r>
          </a:p>
          <a:p>
            <a:pPr lvl="2" eaLnBrk="1" hangingPunct="1">
              <a:spcBef>
                <a:spcPct val="35000"/>
              </a:spcBef>
            </a:pPr>
            <a:r>
              <a:rPr lang="en-US" smtClean="0"/>
              <a:t>The probability is the area of a rectangle with height ¼ and base 4 – 2.5 = 1.5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sz="2400" i="1" smtClean="0"/>
              <a:t>P</a:t>
            </a:r>
            <a:r>
              <a:rPr lang="en-US" sz="2400" smtClean="0"/>
              <a:t>(</a:t>
            </a:r>
            <a:r>
              <a:rPr lang="en-US" sz="2400" i="1" smtClean="0"/>
              <a:t>x</a:t>
            </a:r>
            <a:r>
              <a:rPr lang="en-US" sz="2400" smtClean="0"/>
              <a:t> </a:t>
            </a:r>
            <a:r>
              <a:rPr lang="en-US" sz="2400" smtClean="0">
                <a:cs typeface="Arial" charset="0"/>
              </a:rPr>
              <a:t>≥</a:t>
            </a:r>
            <a:r>
              <a:rPr lang="en-US" sz="2400" smtClean="0"/>
              <a:t> 2.5) = </a:t>
            </a:r>
            <a:r>
              <a:rPr lang="en-US" sz="2400" i="1" smtClean="0"/>
              <a:t>P</a:t>
            </a:r>
            <a:r>
              <a:rPr lang="en-US" sz="2400" smtClean="0"/>
              <a:t>(2.5 </a:t>
            </a:r>
            <a:r>
              <a:rPr lang="en-US" sz="2400" smtClean="0">
                <a:cs typeface="Times New Roman" pitchFamily="18" charset="0"/>
              </a:rPr>
              <a:t>≤</a:t>
            </a:r>
            <a:r>
              <a:rPr lang="en-US" sz="2400" smtClean="0"/>
              <a:t> </a:t>
            </a:r>
            <a:r>
              <a:rPr lang="en-US" sz="2400" i="1" smtClean="0"/>
              <a:t>x</a:t>
            </a:r>
            <a:r>
              <a:rPr lang="en-US" sz="2400" smtClean="0"/>
              <a:t> </a:t>
            </a:r>
            <a:r>
              <a:rPr lang="en-US" sz="2400" smtClean="0">
                <a:cs typeface="Times New Roman" pitchFamily="18" charset="0"/>
              </a:rPr>
              <a:t>≤</a:t>
            </a:r>
            <a:r>
              <a:rPr lang="en-US" sz="2400" smtClean="0"/>
              <a:t> 4) = ¼ </a:t>
            </a:r>
            <a:r>
              <a:rPr lang="en-US" sz="2400" smtClean="0">
                <a:sym typeface="Symbol" pitchFamily="18" charset="2"/>
              </a:rPr>
              <a:t></a:t>
            </a:r>
            <a:r>
              <a:rPr lang="en-US" sz="2400" smtClean="0"/>
              <a:t> 1.5 = 0.375</a:t>
            </a:r>
          </a:p>
        </p:txBody>
      </p:sp>
      <p:sp>
        <p:nvSpPr>
          <p:cNvPr id="41165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E6558C8E-6C01-4BAE-89EA-887BBD689C02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41165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4583113"/>
            <a:ext cx="44037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53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500"/>
              <a:t>Example 5.1: Uniform Waiting Time #3</a:t>
            </a:r>
          </a:p>
        </p:txBody>
      </p:sp>
      <p:sp>
        <p:nvSpPr>
          <p:cNvPr id="4280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3288" y="1296988"/>
            <a:ext cx="7354887" cy="2944812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sz="2900" smtClean="0"/>
              <a:t>What is the probability that a randomly selected hotel patron waits less than one minutes for an elevator?</a:t>
            </a:r>
            <a:endParaRPr lang="en-US" sz="2500" smtClean="0"/>
          </a:p>
          <a:p>
            <a:pPr lvl="1" eaLnBrk="1" hangingPunct="1">
              <a:spcBef>
                <a:spcPct val="35000"/>
              </a:spcBef>
            </a:pPr>
            <a:r>
              <a:rPr lang="en-US" sz="2400" i="1" smtClean="0"/>
              <a:t>P</a:t>
            </a:r>
            <a:r>
              <a:rPr lang="en-US" sz="2400" smtClean="0"/>
              <a:t>(</a:t>
            </a:r>
            <a:r>
              <a:rPr lang="en-US" sz="2400" i="1" smtClean="0"/>
              <a:t>x</a:t>
            </a:r>
            <a:r>
              <a:rPr lang="en-US" sz="2400" smtClean="0"/>
              <a:t> </a:t>
            </a:r>
            <a:r>
              <a:rPr lang="en-US" sz="2400" smtClean="0">
                <a:cs typeface="Times New Roman" pitchFamily="18" charset="0"/>
              </a:rPr>
              <a:t>≤</a:t>
            </a:r>
            <a:r>
              <a:rPr lang="en-US" sz="2400" smtClean="0"/>
              <a:t> 1) = </a:t>
            </a:r>
            <a:r>
              <a:rPr lang="en-US" sz="2400" i="1" smtClean="0"/>
              <a:t>P</a:t>
            </a:r>
            <a:r>
              <a:rPr lang="en-US" sz="2400" smtClean="0"/>
              <a:t>(0 </a:t>
            </a:r>
            <a:r>
              <a:rPr lang="en-US" sz="2400" smtClean="0">
                <a:cs typeface="Times New Roman" pitchFamily="18" charset="0"/>
              </a:rPr>
              <a:t>≤</a:t>
            </a:r>
            <a:r>
              <a:rPr lang="en-US" sz="2400" smtClean="0"/>
              <a:t> </a:t>
            </a:r>
            <a:r>
              <a:rPr lang="en-US" sz="2400" i="1" smtClean="0"/>
              <a:t>x</a:t>
            </a:r>
            <a:r>
              <a:rPr lang="en-US" sz="2400" smtClean="0"/>
              <a:t> </a:t>
            </a:r>
            <a:r>
              <a:rPr lang="en-US" sz="2400" smtClean="0">
                <a:cs typeface="Times New Roman" pitchFamily="18" charset="0"/>
              </a:rPr>
              <a:t>≤</a:t>
            </a:r>
            <a:r>
              <a:rPr lang="en-US" sz="2400" smtClean="0"/>
              <a:t> 1) = 1 x ¼  = 0.25</a:t>
            </a:r>
          </a:p>
          <a:p>
            <a:pPr lvl="2" eaLnBrk="1" hangingPunct="1">
              <a:spcBef>
                <a:spcPct val="35000"/>
              </a:spcBef>
            </a:pPr>
            <a:endParaRPr lang="en-US" sz="2000" smtClean="0"/>
          </a:p>
          <a:p>
            <a:pPr lvl="2" eaLnBrk="1" hangingPunct="1">
              <a:spcBef>
                <a:spcPct val="35000"/>
              </a:spcBef>
            </a:pPr>
            <a:r>
              <a:rPr lang="en-US" sz="2000" smtClean="0"/>
              <a:t>This is the area of the rectangle (length x height)</a:t>
            </a:r>
            <a:endParaRPr lang="en-US" smtClean="0"/>
          </a:p>
        </p:txBody>
      </p:sp>
      <p:sp>
        <p:nvSpPr>
          <p:cNvPr id="42803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F1832E3-8D0D-41AA-A24C-7EB5AB1EEF9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28036" name="Rectangle 5"/>
          <p:cNvSpPr>
            <a:spLocks noChangeArrowheads="1"/>
          </p:cNvSpPr>
          <p:nvPr/>
        </p:nvSpPr>
        <p:spPr bwMode="auto">
          <a:xfrm>
            <a:off x="3924300" y="447675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28037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5.1: Uniform Waiting Time</a:t>
            </a:r>
            <a:endParaRPr lang="en-US" dirty="0"/>
          </a:p>
        </p:txBody>
      </p:sp>
      <p:sp>
        <p:nvSpPr>
          <p:cNvPr id="363525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z="2400" smtClean="0"/>
              <a:t>Expect to wait the mean time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i="1" baseline="-25000" smtClean="0"/>
              <a:t>X</a:t>
            </a:r>
          </a:p>
          <a:p>
            <a:pPr eaLnBrk="1" hangingPunct="1">
              <a:buFontTx/>
              <a:buNone/>
            </a:pPr>
            <a:endParaRPr lang="en-US" sz="2400" i="1" baseline="-25000" smtClean="0"/>
          </a:p>
          <a:p>
            <a:pPr eaLnBrk="1" hangingPunct="1">
              <a:buFontTx/>
              <a:buNone/>
            </a:pPr>
            <a:endParaRPr lang="en-US" sz="2400" i="1" baseline="-25000" smtClean="0"/>
          </a:p>
          <a:p>
            <a:pPr eaLnBrk="1" hangingPunct="1">
              <a:buFontTx/>
              <a:buNone/>
            </a:pPr>
            <a:endParaRPr lang="en-US" sz="2400" i="1" baseline="-25000" smtClean="0"/>
          </a:p>
          <a:p>
            <a:pPr eaLnBrk="1" hangingPunct="1">
              <a:buFontTx/>
              <a:buNone/>
            </a:pPr>
            <a:endParaRPr lang="en-US" sz="2400" i="1" baseline="-25000" smtClean="0"/>
          </a:p>
          <a:p>
            <a:pPr eaLnBrk="1" hangingPunct="1"/>
            <a:r>
              <a:rPr lang="en-US" sz="2400" smtClean="0"/>
              <a:t>with a standard deviation </a:t>
            </a:r>
            <a:r>
              <a:rPr lang="en-US" sz="2400" smtClean="0">
                <a:latin typeface="Symbol" pitchFamily="18" charset="2"/>
              </a:rPr>
              <a:t>s</a:t>
            </a:r>
            <a:r>
              <a:rPr lang="en-US" sz="2400" i="1" baseline="-25000" smtClean="0"/>
              <a:t>X</a:t>
            </a:r>
            <a:r>
              <a:rPr lang="en-US" sz="2400" smtClean="0"/>
              <a:t> of</a:t>
            </a:r>
          </a:p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200" smtClean="0"/>
              <a:t>The mean time plus/minus one standard deviation is:</a:t>
            </a:r>
          </a:p>
          <a:p>
            <a:pPr lvl="1" algn="ctr" eaLnBrk="1" hangingPunct="1">
              <a:buFontTx/>
              <a:buNone/>
            </a:pPr>
            <a:r>
              <a:rPr lang="en-US" sz="2200" smtClean="0">
                <a:latin typeface="Symbol" pitchFamily="18" charset="2"/>
              </a:rPr>
              <a:t>m</a:t>
            </a:r>
            <a:r>
              <a:rPr lang="en-US" sz="2200" i="1" baseline="-25000" smtClean="0"/>
              <a:t>X</a:t>
            </a:r>
            <a:r>
              <a:rPr lang="en-US" sz="2200" i="1" smtClean="0"/>
              <a:t> </a:t>
            </a:r>
            <a:r>
              <a:rPr lang="en-US" sz="2200" smtClean="0"/>
              <a:t>– </a:t>
            </a:r>
            <a:r>
              <a:rPr lang="en-US" sz="2200" smtClean="0">
                <a:latin typeface="Symbol" pitchFamily="18" charset="2"/>
              </a:rPr>
              <a:t>s</a:t>
            </a:r>
            <a:r>
              <a:rPr lang="en-US" sz="2200" i="1" baseline="-25000" smtClean="0"/>
              <a:t>X</a:t>
            </a:r>
            <a:r>
              <a:rPr lang="en-US" sz="2200" smtClean="0"/>
              <a:t> = 2 – 1.1547 = 0.8453 minutes</a:t>
            </a:r>
          </a:p>
          <a:p>
            <a:pPr lvl="1" algn="ctr" eaLnBrk="1" hangingPunct="1">
              <a:buFontTx/>
              <a:buNone/>
            </a:pPr>
            <a:r>
              <a:rPr lang="en-US" sz="2200" smtClean="0">
                <a:latin typeface="Symbol" pitchFamily="18" charset="2"/>
              </a:rPr>
              <a:t>m</a:t>
            </a:r>
            <a:r>
              <a:rPr lang="en-US" sz="2200" i="1" baseline="-25000" smtClean="0"/>
              <a:t>X</a:t>
            </a:r>
            <a:r>
              <a:rPr lang="en-US" sz="2200" i="1" smtClean="0"/>
              <a:t> </a:t>
            </a:r>
            <a:r>
              <a:rPr lang="en-US" sz="2200" smtClean="0"/>
              <a:t>+ </a:t>
            </a:r>
            <a:r>
              <a:rPr lang="en-US" sz="2200" smtClean="0">
                <a:latin typeface="Symbol" pitchFamily="18" charset="2"/>
              </a:rPr>
              <a:t>s</a:t>
            </a:r>
            <a:r>
              <a:rPr lang="en-US" sz="2200" i="1" baseline="-25000" smtClean="0"/>
              <a:t>X</a:t>
            </a:r>
            <a:r>
              <a:rPr lang="en-US" sz="2200" smtClean="0"/>
              <a:t> = 2 + 1.1547 = 3.1547 minutes</a:t>
            </a:r>
          </a:p>
          <a:p>
            <a:pPr eaLnBrk="1" hangingPunct="1"/>
            <a:endParaRPr lang="en-US" smtClean="0"/>
          </a:p>
        </p:txBody>
      </p:sp>
      <p:sp>
        <p:nvSpPr>
          <p:cNvPr id="3635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8FB9BF64-E548-4252-94D2-5DE03BDF2456}" type="slidenum">
              <a:rPr lang="en-US" smtClean="0"/>
              <a:pPr/>
              <a:t>14</a:t>
            </a:fld>
            <a:endParaRPr lang="en-US" smtClean="0"/>
          </a:p>
        </p:txBody>
      </p:sp>
      <p:graphicFrame>
        <p:nvGraphicFramePr>
          <p:cNvPr id="363522" name="Object 2"/>
          <p:cNvGraphicFramePr>
            <a:graphicFrameLocks noChangeAspect="1"/>
          </p:cNvGraphicFramePr>
          <p:nvPr/>
        </p:nvGraphicFramePr>
        <p:xfrm>
          <a:off x="3176588" y="1581150"/>
          <a:ext cx="2651125" cy="730250"/>
        </p:xfrm>
        <a:graphic>
          <a:graphicData uri="http://schemas.openxmlformats.org/presentationml/2006/ole">
            <p:oleObj spid="_x0000_s363522" name="Equation" r:id="rId3" imgW="1244520" imgH="342720" progId="Equation.3">
              <p:embed/>
            </p:oleObj>
          </a:graphicData>
        </a:graphic>
      </p:graphicFrame>
      <p:graphicFrame>
        <p:nvGraphicFramePr>
          <p:cNvPr id="363523" name="Object 3"/>
          <p:cNvGraphicFramePr>
            <a:graphicFrameLocks noChangeAspect="1"/>
          </p:cNvGraphicFramePr>
          <p:nvPr/>
        </p:nvGraphicFramePr>
        <p:xfrm>
          <a:off x="3175000" y="3127375"/>
          <a:ext cx="3186113" cy="803275"/>
        </p:xfrm>
        <a:graphic>
          <a:graphicData uri="http://schemas.openxmlformats.org/presentationml/2006/ole">
            <p:oleObj spid="_x0000_s363523" name="Equation" r:id="rId4" imgW="1511280" imgH="380880" progId="Equation.3">
              <p:embed/>
            </p:oleObj>
          </a:graphicData>
        </a:graphic>
      </p:graphicFrame>
      <p:sp>
        <p:nvSpPr>
          <p:cNvPr id="363527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884238" y="1287463"/>
            <a:ext cx="7313612" cy="318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hangingPunct="0">
              <a:defRPr/>
            </a:pPr>
            <a:r>
              <a:rPr lang="en-US" dirty="0">
                <a:latin typeface="+mn-lt"/>
              </a:rPr>
              <a:t>The </a:t>
            </a:r>
            <a:r>
              <a:rPr lang="en-US" b="1" dirty="0">
                <a:latin typeface="+mn-lt"/>
              </a:rPr>
              <a:t>normal probability distribution</a:t>
            </a:r>
            <a:r>
              <a:rPr lang="en-US" dirty="0">
                <a:latin typeface="+mn-lt"/>
              </a:rPr>
              <a:t> is defined by the equation</a:t>
            </a:r>
          </a:p>
          <a:p>
            <a:pPr eaLnBrk="0" hangingPunct="0">
              <a:defRPr/>
            </a:pPr>
            <a:endParaRPr lang="en-US" dirty="0">
              <a:latin typeface="+mn-lt"/>
            </a:endParaRPr>
          </a:p>
          <a:p>
            <a:pPr eaLnBrk="0" hangingPunct="0">
              <a:defRPr/>
            </a:pPr>
            <a:endParaRPr lang="en-US" dirty="0">
              <a:latin typeface="+mn-lt"/>
            </a:endParaRPr>
          </a:p>
          <a:p>
            <a:pPr eaLnBrk="0" hangingPunct="0">
              <a:defRPr/>
            </a:pPr>
            <a:endParaRPr lang="en-US" dirty="0">
              <a:latin typeface="+mn-lt"/>
            </a:endParaRPr>
          </a:p>
          <a:p>
            <a:pPr eaLnBrk="0" hangingPunct="0">
              <a:defRPr/>
            </a:pPr>
            <a:endParaRPr lang="en-US" dirty="0">
              <a:latin typeface="+mn-lt"/>
            </a:endParaRPr>
          </a:p>
          <a:p>
            <a:pPr eaLnBrk="0" hangingPunct="0">
              <a:defRPr/>
            </a:pPr>
            <a:endParaRPr lang="en-US" dirty="0">
              <a:latin typeface="+mn-lt"/>
            </a:endParaRPr>
          </a:p>
          <a:p>
            <a:pPr eaLnBrk="0" hangingPunct="0">
              <a:defRPr/>
            </a:pPr>
            <a:r>
              <a:rPr lang="en-US" dirty="0">
                <a:latin typeface="+mn-lt"/>
              </a:rPr>
              <a:t>for all values </a:t>
            </a:r>
            <a:r>
              <a:rPr lang="en-US" i="1" dirty="0">
                <a:latin typeface="+mn-lt"/>
              </a:rPr>
              <a:t>x</a:t>
            </a:r>
            <a:r>
              <a:rPr lang="en-US" dirty="0">
                <a:latin typeface="+mn-lt"/>
              </a:rPr>
              <a:t> on the real number line, where 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800"/>
              <a:t>The Normal Probability Distribution</a:t>
            </a:r>
          </a:p>
        </p:txBody>
      </p:sp>
      <p:graphicFrame>
        <p:nvGraphicFramePr>
          <p:cNvPr id="155659" name="Object 11"/>
          <p:cNvGraphicFramePr>
            <a:graphicFrameLocks noChangeAspect="1"/>
          </p:cNvGraphicFramePr>
          <p:nvPr>
            <p:ph idx="1"/>
          </p:nvPr>
        </p:nvGraphicFramePr>
        <p:xfrm>
          <a:off x="2630488" y="2209800"/>
          <a:ext cx="3713162" cy="1282700"/>
        </p:xfrm>
        <a:graphic>
          <a:graphicData uri="http://schemas.openxmlformats.org/presentationml/2006/ole">
            <p:oleObj spid="_x0000_s155659" name="Equation" r:id="rId4" imgW="1396800" imgH="482400" progId="Equation.3">
              <p:embed/>
            </p:oleObj>
          </a:graphicData>
        </a:graphic>
      </p:graphicFrame>
      <p:sp>
        <p:nvSpPr>
          <p:cNvPr id="1556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2C3E268-2734-46AE-AB0B-208315D8129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950913" y="4221163"/>
            <a:ext cx="7305675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hangingPunct="0">
              <a:buFont typeface="Symbol" pitchFamily="18" charset="2"/>
              <a:buChar char="m"/>
              <a:defRPr/>
            </a:pPr>
            <a:r>
              <a:rPr lang="en-US" dirty="0">
                <a:latin typeface="+mn-lt"/>
                <a:sym typeface="Symbol" pitchFamily="18" charset="2"/>
              </a:rPr>
              <a:t> is the mean and  is the standard deviation, </a:t>
            </a:r>
          </a:p>
          <a:p>
            <a:pPr eaLnBrk="0" hangingPunct="0">
              <a:buFont typeface="Symbol" pitchFamily="18" charset="2"/>
              <a:buNone/>
              <a:defRPr/>
            </a:pPr>
            <a:r>
              <a:rPr lang="en-US" dirty="0">
                <a:latin typeface="+mn-lt"/>
                <a:sym typeface="Symbol" pitchFamily="18" charset="2"/>
              </a:rPr>
              <a:t> = 3.14159 … and </a:t>
            </a:r>
            <a:r>
              <a:rPr lang="en-US" i="1" dirty="0">
                <a:latin typeface="+mn-lt"/>
                <a:sym typeface="Symbol" pitchFamily="18" charset="2"/>
              </a:rPr>
              <a:t>e</a:t>
            </a:r>
            <a:r>
              <a:rPr lang="en-US" dirty="0">
                <a:latin typeface="+mn-lt"/>
                <a:sym typeface="Symbol" pitchFamily="18" charset="2"/>
              </a:rPr>
              <a:t> = 2.71828 is the base of natural logarithms</a:t>
            </a:r>
          </a:p>
        </p:txBody>
      </p:sp>
      <p:sp>
        <p:nvSpPr>
          <p:cNvPr id="155664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The Normal Probability Distribution</a:t>
            </a:r>
            <a:endParaRPr lang="en-US" dirty="0"/>
          </a:p>
        </p:txBody>
      </p:sp>
      <p:sp>
        <p:nvSpPr>
          <p:cNvPr id="373762" name="Content Placeholder 5"/>
          <p:cNvSpPr>
            <a:spLocks noGrp="1"/>
          </p:cNvSpPr>
          <p:nvPr>
            <p:ph sz="half" idx="1"/>
          </p:nvPr>
        </p:nvSpPr>
        <p:spPr>
          <a:xfrm>
            <a:off x="601663" y="947738"/>
            <a:ext cx="3886200" cy="5503862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/>
              <a:t>normal curve</a:t>
            </a:r>
            <a:r>
              <a:rPr lang="en-US" smtClean="0"/>
              <a:t> is symmetrical around its mean and bell-shaped</a:t>
            </a:r>
          </a:p>
          <a:p>
            <a:pPr marL="406400" lvl="1" indent="-298450" eaLnBrk="1" hangingPunct="1">
              <a:buClr>
                <a:srgbClr val="663300"/>
              </a:buClr>
            </a:pPr>
            <a:r>
              <a:rPr lang="en-US" smtClean="0"/>
              <a:t>So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 is also the median</a:t>
            </a:r>
          </a:p>
          <a:p>
            <a:pPr marL="406400" lvl="1" indent="-298450" eaLnBrk="1" hangingPunct="1">
              <a:buClr>
                <a:srgbClr val="663300"/>
              </a:buClr>
            </a:pPr>
            <a:r>
              <a:rPr lang="en-US" smtClean="0"/>
              <a:t>The tails of the normal extend to infinity in both directions</a:t>
            </a:r>
          </a:p>
          <a:p>
            <a:pPr marL="806450" lvl="2" indent="-298450" eaLnBrk="1" hangingPunct="1"/>
            <a:r>
              <a:rPr lang="en-US" smtClean="0"/>
              <a:t>The tails get closer to the horizontal axis but never touch it</a:t>
            </a:r>
          </a:p>
          <a:p>
            <a:pPr marL="406400" lvl="1" indent="-298450" eaLnBrk="1" hangingPunct="1"/>
            <a:r>
              <a:rPr lang="en-US" sz="2000" smtClean="0"/>
              <a:t>The area under the entire normal curve is 1</a:t>
            </a:r>
          </a:p>
          <a:p>
            <a:pPr marL="806450" lvl="2" indent="-298450" eaLnBrk="1" hangingPunct="1"/>
            <a:r>
              <a:rPr lang="en-US" smtClean="0"/>
              <a:t>The area under either half of the curve is 0.5</a:t>
            </a:r>
          </a:p>
          <a:p>
            <a:pPr eaLnBrk="1" hangingPunct="1"/>
            <a:endParaRPr lang="en-US" smtClean="0"/>
          </a:p>
        </p:txBody>
      </p:sp>
      <p:pic>
        <p:nvPicPr>
          <p:cNvPr id="373763" name="Content Placeholder 7" descr="figure 5.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2838" y="1562100"/>
            <a:ext cx="3419475" cy="4394200"/>
          </a:xfrm>
        </p:spPr>
      </p:pic>
      <p:sp>
        <p:nvSpPr>
          <p:cNvPr id="3737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2082D38-69F6-463B-AD17-1116DB531AA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Properties of the Normal Distribution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There is an infinite number of possible normal curves</a:t>
            </a:r>
          </a:p>
          <a:p>
            <a:pPr lvl="1" eaLnBrk="1" hangingPunct="1"/>
            <a:r>
              <a:rPr lang="en-US" sz="2400" smtClean="0"/>
              <a:t>The particular shape of any individual normal depends on its specific mean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 and standard deviation </a:t>
            </a:r>
            <a:r>
              <a:rPr lang="en-US" sz="2400" smtClean="0">
                <a:latin typeface="Symbol" pitchFamily="18" charset="2"/>
              </a:rPr>
              <a:t>s</a:t>
            </a:r>
            <a:endParaRPr lang="en-US" sz="2400" smtClean="0"/>
          </a:p>
          <a:p>
            <a:pPr eaLnBrk="1" hangingPunct="1"/>
            <a:r>
              <a:rPr lang="en-US" smtClean="0"/>
              <a:t>The highest point of the curve is located over the mean</a:t>
            </a:r>
          </a:p>
          <a:p>
            <a:pPr eaLnBrk="1" hangingPunct="1"/>
            <a:r>
              <a:rPr lang="en-US" smtClean="0"/>
              <a:t> mean = median = mode </a:t>
            </a:r>
          </a:p>
          <a:p>
            <a:pPr lvl="1" eaLnBrk="1" hangingPunct="1"/>
            <a:r>
              <a:rPr lang="en-US" sz="2400" smtClean="0"/>
              <a:t>All the measures of central tendency equal each other</a:t>
            </a:r>
          </a:p>
          <a:p>
            <a:pPr lvl="2" eaLnBrk="1" hangingPunct="1"/>
            <a:r>
              <a:rPr lang="en-US" smtClean="0"/>
              <a:t>This is the only probability distribution for which this is true</a:t>
            </a:r>
          </a:p>
        </p:txBody>
      </p:sp>
      <p:sp>
        <p:nvSpPr>
          <p:cNvPr id="3747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92AFE242-ADE4-435E-AF71-DF101728018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478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>
            <a:normAutofit fontScale="90000"/>
          </a:bodyPr>
          <a:lstStyle/>
          <a:p>
            <a:pPr eaLnBrk="1" hangingPunct="1">
              <a:defRPr/>
            </a:pPr>
            <a:r>
              <a:rPr lang="en-US" sz="3800" dirty="0"/>
              <a:t>The Position and Shape</a:t>
            </a:r>
            <a:br>
              <a:rPr lang="en-US" sz="3800" dirty="0"/>
            </a:br>
            <a:r>
              <a:rPr lang="en-US" sz="2400" dirty="0"/>
              <a:t>of the Normal Curve</a:t>
            </a:r>
          </a:p>
        </p:txBody>
      </p:sp>
      <p:pic>
        <p:nvPicPr>
          <p:cNvPr id="375810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2550" y="1019175"/>
            <a:ext cx="6191250" cy="4643438"/>
          </a:xfrm>
        </p:spPr>
      </p:pic>
      <p:sp>
        <p:nvSpPr>
          <p:cNvPr id="3758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EF9502EB-C9AF-4121-977D-36C2B150A55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9759" name="Text Box 15"/>
          <p:cNvSpPr txBox="1">
            <a:spLocks noChangeArrowheads="1"/>
          </p:cNvSpPr>
          <p:nvPr/>
        </p:nvSpPr>
        <p:spPr bwMode="auto">
          <a:xfrm>
            <a:off x="692150" y="5681663"/>
            <a:ext cx="752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6725" indent="-466725" defTabSz="287338" eaLnBrk="0" hangingPunct="0">
              <a:buFont typeface="+mj-lt"/>
              <a:buAutoNum type="alphaLcParenR"/>
              <a:defRPr/>
            </a:pPr>
            <a:r>
              <a:rPr lang="en-US" sz="1800" dirty="0">
                <a:latin typeface="+mn-lt"/>
              </a:rPr>
              <a:t>The mean m positions the peak of the normal curve over the real axis </a:t>
            </a:r>
          </a:p>
          <a:p>
            <a:pPr marL="466725" indent="-466725" defTabSz="287338" eaLnBrk="0" hangingPunct="0">
              <a:buFont typeface="+mj-lt"/>
              <a:buAutoNum type="alphaLcParenR"/>
              <a:defRPr/>
            </a:pPr>
            <a:r>
              <a:rPr lang="en-US" sz="1800" dirty="0">
                <a:latin typeface="+mn-lt"/>
              </a:rPr>
              <a:t>The variance s</a:t>
            </a:r>
            <a:r>
              <a:rPr lang="en-US" sz="1800" baseline="30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measures the width or spread of the normal curve</a:t>
            </a:r>
          </a:p>
        </p:txBody>
      </p:sp>
      <p:sp>
        <p:nvSpPr>
          <p:cNvPr id="375813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/>
              <a:t>Normal Probabilities</a:t>
            </a:r>
          </a:p>
        </p:txBody>
      </p:sp>
      <p:pic>
        <p:nvPicPr>
          <p:cNvPr id="377858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0175" y="2740025"/>
            <a:ext cx="6372225" cy="2808288"/>
          </a:xfrm>
        </p:spPr>
      </p:pic>
      <p:sp>
        <p:nvSpPr>
          <p:cNvPr id="3778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0B55FEC1-2CF7-4763-9D49-C5EA73C59B9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57716" name="Text Box 20"/>
          <p:cNvSpPr txBox="1">
            <a:spLocks noChangeArrowheads="1"/>
          </p:cNvSpPr>
          <p:nvPr/>
        </p:nvSpPr>
        <p:spPr bwMode="auto">
          <a:xfrm>
            <a:off x="620713" y="966788"/>
            <a:ext cx="7339012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Suppose </a:t>
            </a:r>
            <a:r>
              <a:rPr lang="en-US" i="1" dirty="0">
                <a:latin typeface="+mn-lt"/>
              </a:rPr>
              <a:t>x</a:t>
            </a:r>
            <a:r>
              <a:rPr lang="en-US" dirty="0">
                <a:latin typeface="+mn-lt"/>
              </a:rPr>
              <a:t> is a normally distributed random variable with mean m and standard deviation s</a:t>
            </a:r>
          </a:p>
          <a:p>
            <a:pPr eaLnBrk="0" hangingPunct="0">
              <a:spcBef>
                <a:spcPct val="1000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The probability that </a:t>
            </a:r>
            <a:r>
              <a:rPr lang="en-US" i="1" dirty="0">
                <a:latin typeface="+mn-lt"/>
              </a:rPr>
              <a:t>x</a:t>
            </a:r>
            <a:r>
              <a:rPr lang="en-US" dirty="0">
                <a:latin typeface="+mn-lt"/>
              </a:rPr>
              <a:t> could take any value in the range between two given values </a:t>
            </a:r>
            <a:r>
              <a:rPr lang="en-US" i="1" dirty="0">
                <a:latin typeface="+mn-lt"/>
              </a:rPr>
              <a:t>a</a:t>
            </a:r>
            <a:r>
              <a:rPr lang="en-US" dirty="0">
                <a:latin typeface="+mn-lt"/>
              </a:rPr>
              <a:t> and </a:t>
            </a:r>
            <a:r>
              <a:rPr lang="en-US" i="1" dirty="0">
                <a:latin typeface="+mn-lt"/>
              </a:rPr>
              <a:t>b</a:t>
            </a:r>
            <a:r>
              <a:rPr lang="en-US" dirty="0">
                <a:latin typeface="+mn-lt"/>
              </a:rPr>
              <a:t> (</a:t>
            </a:r>
            <a:r>
              <a:rPr lang="en-US" i="1" dirty="0">
                <a:latin typeface="+mn-lt"/>
              </a:rPr>
              <a:t>a</a:t>
            </a:r>
            <a:r>
              <a:rPr lang="en-US" dirty="0">
                <a:latin typeface="+mn-lt"/>
              </a:rPr>
              <a:t> &lt; </a:t>
            </a:r>
            <a:r>
              <a:rPr lang="en-US" i="1" dirty="0">
                <a:latin typeface="+mn-lt"/>
              </a:rPr>
              <a:t>b</a:t>
            </a:r>
            <a:r>
              <a:rPr lang="en-US" dirty="0">
                <a:latin typeface="+mn-lt"/>
              </a:rPr>
              <a:t>) is </a:t>
            </a:r>
            <a:r>
              <a:rPr lang="en-US" i="1" dirty="0">
                <a:latin typeface="+mn-lt"/>
              </a:rPr>
              <a:t>P</a:t>
            </a: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a</a:t>
            </a:r>
            <a:r>
              <a:rPr lang="en-US" dirty="0">
                <a:latin typeface="+mn-lt"/>
              </a:rPr>
              <a:t> ≤ </a:t>
            </a:r>
            <a:r>
              <a:rPr lang="en-US" i="1" dirty="0">
                <a:latin typeface="+mn-lt"/>
              </a:rPr>
              <a:t>x</a:t>
            </a:r>
            <a:r>
              <a:rPr lang="en-US" dirty="0">
                <a:latin typeface="+mn-lt"/>
              </a:rPr>
              <a:t> ≤ </a:t>
            </a:r>
            <a:r>
              <a:rPr lang="en-US" i="1" dirty="0">
                <a:latin typeface="+mn-lt"/>
              </a:rPr>
              <a:t>b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157717" name="Text Box 21"/>
          <p:cNvSpPr txBox="1">
            <a:spLocks noChangeArrowheads="1"/>
          </p:cNvSpPr>
          <p:nvPr/>
        </p:nvSpPr>
        <p:spPr bwMode="auto">
          <a:xfrm>
            <a:off x="1317625" y="5549900"/>
            <a:ext cx="6454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i="1" dirty="0">
                <a:latin typeface="+mn-lt"/>
              </a:rPr>
              <a:t>P</a:t>
            </a:r>
            <a:r>
              <a:rPr lang="en-US" sz="2000" dirty="0">
                <a:latin typeface="+mn-lt"/>
              </a:rPr>
              <a:t>(</a:t>
            </a:r>
            <a:r>
              <a:rPr lang="en-US" sz="2000" i="1" dirty="0">
                <a:latin typeface="+mn-lt"/>
              </a:rPr>
              <a:t>a</a:t>
            </a:r>
            <a:r>
              <a:rPr lang="en-US" sz="2000" dirty="0">
                <a:latin typeface="+mn-lt"/>
              </a:rPr>
              <a:t> ≤ </a:t>
            </a:r>
            <a:r>
              <a:rPr lang="en-US" sz="2000" i="1" dirty="0">
                <a:latin typeface="+mn-lt"/>
              </a:rPr>
              <a:t>x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≤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b</a:t>
            </a:r>
            <a:r>
              <a:rPr lang="en-US" sz="2000" dirty="0">
                <a:latin typeface="+mn-lt"/>
              </a:rPr>
              <a:t>) is the area colored in </a:t>
            </a:r>
            <a:r>
              <a:rPr lang="en-US" sz="2000" b="1" dirty="0">
                <a:latin typeface="+mn-lt"/>
              </a:rPr>
              <a:t>blue</a:t>
            </a:r>
            <a:r>
              <a:rPr lang="en-US" sz="2000" dirty="0">
                <a:latin typeface="+mn-lt"/>
              </a:rPr>
              <a:t> under the normal curve and between the values</a:t>
            </a:r>
            <a:br>
              <a:rPr lang="en-US" sz="2000" dirty="0">
                <a:latin typeface="+mn-lt"/>
              </a:rPr>
            </a:br>
            <a:r>
              <a:rPr lang="en-US" sz="2000" i="1" dirty="0">
                <a:latin typeface="+mn-lt"/>
              </a:rPr>
              <a:t>x </a:t>
            </a:r>
            <a:r>
              <a:rPr lang="en-US" sz="2000" dirty="0">
                <a:latin typeface="+mn-lt"/>
              </a:rPr>
              <a:t>=</a:t>
            </a:r>
            <a:r>
              <a:rPr lang="en-US" sz="2000" i="1" dirty="0">
                <a:latin typeface="+mn-lt"/>
              </a:rPr>
              <a:t> a</a:t>
            </a:r>
            <a:r>
              <a:rPr lang="en-US" sz="2000" dirty="0">
                <a:latin typeface="+mn-lt"/>
              </a:rPr>
              <a:t> and </a:t>
            </a:r>
            <a:r>
              <a:rPr lang="en-US" sz="2000" i="1" dirty="0">
                <a:latin typeface="+mn-lt"/>
              </a:rPr>
              <a:t>x </a:t>
            </a:r>
            <a:r>
              <a:rPr lang="en-US" sz="2000" dirty="0">
                <a:latin typeface="+mn-lt"/>
              </a:rPr>
              <a:t>=</a:t>
            </a:r>
            <a:r>
              <a:rPr lang="en-US" sz="2000" i="1" dirty="0">
                <a:latin typeface="+mn-lt"/>
              </a:rPr>
              <a:t> b</a:t>
            </a:r>
            <a:endParaRPr lang="en-US" sz="2000" dirty="0">
              <a:latin typeface="+mn-lt"/>
            </a:endParaRPr>
          </a:p>
        </p:txBody>
      </p:sp>
      <p:sp>
        <p:nvSpPr>
          <p:cNvPr id="377862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Continuous Random Variables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806450" indent="-806450" eaLnBrk="1" hangingPunct="1">
              <a:buFontTx/>
              <a:buNone/>
            </a:pPr>
            <a:r>
              <a:rPr lang="en-US" sz="3400" smtClean="0"/>
              <a:t>5.1  	</a:t>
            </a:r>
            <a:r>
              <a:rPr lang="en-US" sz="3400" smtClean="0">
                <a:hlinkClick r:id="rId2" action="ppaction://hlinksldjump" tooltip="Click this link to go to the section"/>
              </a:rPr>
              <a:t>Continuous Probability Distribut</a:t>
            </a:r>
            <a:r>
              <a:rPr lang="en-US" sz="3400" smtClean="0">
                <a:hlinkClick r:id="rId2" action="ppaction://hlinksldjump"/>
              </a:rPr>
              <a:t>ions</a:t>
            </a:r>
            <a:endParaRPr lang="en-US" sz="3400" smtClean="0"/>
          </a:p>
          <a:p>
            <a:pPr marL="806450" indent="-806450" eaLnBrk="1" hangingPunct="1">
              <a:buFontTx/>
              <a:buNone/>
            </a:pPr>
            <a:r>
              <a:rPr lang="en-US" sz="3400" smtClean="0"/>
              <a:t>5.2  	</a:t>
            </a:r>
            <a:r>
              <a:rPr lang="en-US" sz="3400" smtClean="0">
                <a:hlinkClick r:id="rId3" action="ppaction://hlinksldjump" tooltip="Click this link to go to the section"/>
              </a:rPr>
              <a:t>The Uniform Distribution</a:t>
            </a:r>
            <a:endParaRPr lang="en-US" sz="3400" smtClean="0"/>
          </a:p>
          <a:p>
            <a:pPr marL="806450" indent="-806450" eaLnBrk="1" hangingPunct="1">
              <a:buFontTx/>
              <a:buNone/>
            </a:pPr>
            <a:r>
              <a:rPr lang="en-US" sz="3400" smtClean="0"/>
              <a:t>5.3  	</a:t>
            </a:r>
            <a:r>
              <a:rPr lang="en-US" sz="3400" smtClean="0">
                <a:hlinkClick r:id="rId4" action="ppaction://hlinksldjump" tooltip="Click this link to go to the section"/>
              </a:rPr>
              <a:t>The Normal Probability Distribution</a:t>
            </a:r>
            <a:endParaRPr lang="en-US" sz="3400" smtClean="0"/>
          </a:p>
          <a:p>
            <a:pPr marL="806450" indent="-806450" eaLnBrk="1" hangingPunct="1">
              <a:buFontTx/>
              <a:buNone/>
            </a:pPr>
            <a:r>
              <a:rPr lang="en-US" sz="3400" smtClean="0"/>
              <a:t>5.4 	</a:t>
            </a:r>
            <a:r>
              <a:rPr lang="en-US" sz="3400" smtClean="0">
                <a:hlinkClick r:id="rId5" action="ppaction://hlinksldjump" tooltip="Click this link to go to the section"/>
              </a:rPr>
              <a:t>The Cumulative Normal Table </a:t>
            </a:r>
            <a:endParaRPr lang="en-US" sz="3400" smtClean="0"/>
          </a:p>
          <a:p>
            <a:pPr marL="806450" indent="-806450" eaLnBrk="1" hangingPunct="1">
              <a:buFontTx/>
              <a:buNone/>
            </a:pPr>
            <a:r>
              <a:rPr lang="en-US" sz="3400" smtClean="0"/>
              <a:t>5.5	</a:t>
            </a:r>
            <a:r>
              <a:rPr lang="en-US" sz="3400" smtClean="0">
                <a:hlinkClick r:id="rId6" action="ppaction://hlinksldjump" tooltip="Click this link to go to the section"/>
              </a:rPr>
              <a:t>Approximating the Binomial Distribution by Using the Normal Distribution </a:t>
            </a:r>
            <a:endParaRPr lang="en-US" sz="3400" smtClean="0"/>
          </a:p>
          <a:p>
            <a:pPr marL="806450" indent="-806450" eaLnBrk="1" hangingPunct="1">
              <a:buFontTx/>
              <a:buNone/>
            </a:pPr>
            <a:r>
              <a:rPr lang="en-US" sz="3400" smtClean="0"/>
              <a:t>5.6	</a:t>
            </a:r>
            <a:r>
              <a:rPr lang="en-US" sz="3400" smtClean="0">
                <a:hlinkClick r:id="rId7" action="ppaction://hlinksldjump" tooltip="Click this link to go to the section"/>
              </a:rPr>
              <a:t>The Exponential Distribution </a:t>
            </a:r>
            <a:endParaRPr lang="en-US" sz="340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81F2B651-3028-440F-B342-2D458B0107B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/>
              <a:t>Three Important Areas</a:t>
            </a:r>
            <a:br>
              <a:rPr lang="en-US" sz="3800"/>
            </a:br>
            <a:r>
              <a:rPr lang="en-US" sz="2400"/>
              <a:t>under the Normal Curve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8342312" cy="5410200"/>
          </a:xfrm>
        </p:spPr>
        <p:txBody>
          <a:bodyPr/>
          <a:lstStyle/>
          <a:p>
            <a:pPr marL="520700" indent="-520700" eaLnBrk="1" hangingPunct="1">
              <a:buFontTx/>
              <a:buNone/>
            </a:pPr>
            <a:r>
              <a:rPr lang="en-US" sz="3000" i="1" smtClean="0"/>
              <a:t>1.	</a:t>
            </a:r>
            <a:r>
              <a:rPr lang="en-US" sz="3000" i="1" noProof="1" smtClean="0"/>
              <a:t>P</a:t>
            </a:r>
            <a:r>
              <a:rPr lang="en-US" sz="3000" noProof="1" smtClean="0"/>
              <a:t>(</a:t>
            </a:r>
            <a:r>
              <a:rPr lang="el-GR" sz="3000" smtClean="0"/>
              <a:t>μ</a:t>
            </a:r>
            <a:r>
              <a:rPr lang="en-US" sz="3000" smtClean="0"/>
              <a:t> – </a:t>
            </a:r>
            <a:r>
              <a:rPr lang="el-GR" sz="3000" smtClean="0"/>
              <a:t>σ</a:t>
            </a:r>
            <a:r>
              <a:rPr lang="en-US" sz="3000" smtClean="0"/>
              <a:t> ≤ </a:t>
            </a:r>
            <a:r>
              <a:rPr lang="en-US" sz="3000" i="1" smtClean="0"/>
              <a:t>x</a:t>
            </a:r>
            <a:r>
              <a:rPr lang="en-US" sz="3000" smtClean="0"/>
              <a:t> ≤ </a:t>
            </a:r>
            <a:r>
              <a:rPr lang="el-GR" sz="3000" smtClean="0"/>
              <a:t>μ</a:t>
            </a:r>
            <a:r>
              <a:rPr lang="en-US" sz="3000" smtClean="0"/>
              <a:t> + </a:t>
            </a:r>
            <a:r>
              <a:rPr lang="el-GR" sz="3000" smtClean="0"/>
              <a:t>σ</a:t>
            </a:r>
            <a:r>
              <a:rPr lang="en-US" sz="3000" smtClean="0"/>
              <a:t>) = 0.6826</a:t>
            </a:r>
          </a:p>
          <a:p>
            <a:pPr marL="920750" lvl="1" eaLnBrk="1" hangingPunct="1"/>
            <a:r>
              <a:rPr lang="en-US" sz="2600" smtClean="0"/>
              <a:t>So 68.26% of all possible observed values of </a:t>
            </a:r>
            <a:r>
              <a:rPr lang="en-US" sz="2600" i="1" smtClean="0"/>
              <a:t>x</a:t>
            </a:r>
            <a:r>
              <a:rPr lang="en-US" sz="2600" smtClean="0"/>
              <a:t> are within (plus or minus) one standard deviation of m</a:t>
            </a:r>
          </a:p>
          <a:p>
            <a:pPr marL="520700" indent="-520700" eaLnBrk="1" hangingPunct="1">
              <a:buFontTx/>
              <a:buNone/>
            </a:pPr>
            <a:r>
              <a:rPr lang="en-US" sz="3000" i="1" smtClean="0"/>
              <a:t>2.	</a:t>
            </a:r>
            <a:r>
              <a:rPr lang="en-US" sz="3000" i="1" noProof="1" smtClean="0"/>
              <a:t>P</a:t>
            </a:r>
            <a:r>
              <a:rPr lang="en-US" sz="3000" noProof="1" smtClean="0"/>
              <a:t>(</a:t>
            </a:r>
            <a:r>
              <a:rPr lang="el-GR" sz="3000" smtClean="0"/>
              <a:t>μ</a:t>
            </a:r>
            <a:r>
              <a:rPr lang="en-US" sz="3000" smtClean="0"/>
              <a:t> – 2</a:t>
            </a:r>
            <a:r>
              <a:rPr lang="el-GR" sz="3000" smtClean="0"/>
              <a:t>σ</a:t>
            </a:r>
            <a:r>
              <a:rPr lang="en-US" sz="3000" smtClean="0"/>
              <a:t> ≤ </a:t>
            </a:r>
            <a:r>
              <a:rPr lang="en-US" sz="3000" i="1" smtClean="0"/>
              <a:t>x</a:t>
            </a:r>
            <a:r>
              <a:rPr lang="en-US" sz="3000" smtClean="0"/>
              <a:t> ≤ </a:t>
            </a:r>
            <a:r>
              <a:rPr lang="el-GR" sz="3000" smtClean="0"/>
              <a:t>μ</a:t>
            </a:r>
            <a:r>
              <a:rPr lang="en-US" sz="3000" smtClean="0"/>
              <a:t> + 2</a:t>
            </a:r>
            <a:r>
              <a:rPr lang="el-GR" sz="3000" smtClean="0"/>
              <a:t>σ</a:t>
            </a:r>
            <a:r>
              <a:rPr lang="en-US" sz="3000" smtClean="0"/>
              <a:t> ) = 0.9544</a:t>
            </a:r>
          </a:p>
          <a:p>
            <a:pPr marL="920750" lvl="1" eaLnBrk="1" hangingPunct="1"/>
            <a:r>
              <a:rPr lang="en-US" sz="2600" smtClean="0"/>
              <a:t>So 95.44% of all possible observed values of </a:t>
            </a:r>
            <a:r>
              <a:rPr lang="en-US" sz="2600" i="1" smtClean="0"/>
              <a:t>x</a:t>
            </a:r>
            <a:r>
              <a:rPr lang="en-US" sz="2600" smtClean="0"/>
              <a:t> are within (plus or minus) two standard deviations of m</a:t>
            </a:r>
          </a:p>
          <a:p>
            <a:pPr marL="520700" indent="-520700" eaLnBrk="1" hangingPunct="1">
              <a:buFontTx/>
              <a:buNone/>
            </a:pPr>
            <a:r>
              <a:rPr lang="en-US" sz="3000" i="1" smtClean="0"/>
              <a:t>3.	</a:t>
            </a:r>
            <a:r>
              <a:rPr lang="en-US" sz="3000" i="1" noProof="1" smtClean="0"/>
              <a:t>P</a:t>
            </a:r>
            <a:r>
              <a:rPr lang="en-US" sz="3000" noProof="1" smtClean="0"/>
              <a:t>(</a:t>
            </a:r>
            <a:r>
              <a:rPr lang="el-GR" sz="3000" smtClean="0"/>
              <a:t>μ</a:t>
            </a:r>
            <a:r>
              <a:rPr lang="en-US" sz="3000" smtClean="0"/>
              <a:t> – 3</a:t>
            </a:r>
            <a:r>
              <a:rPr lang="el-GR" sz="3000" smtClean="0"/>
              <a:t>σ</a:t>
            </a:r>
            <a:r>
              <a:rPr lang="en-US" sz="3000" smtClean="0"/>
              <a:t>  ≤ </a:t>
            </a:r>
            <a:r>
              <a:rPr lang="en-US" sz="3000" i="1" smtClean="0"/>
              <a:t>x</a:t>
            </a:r>
            <a:r>
              <a:rPr lang="en-US" sz="3000" smtClean="0"/>
              <a:t> ≤ </a:t>
            </a:r>
            <a:r>
              <a:rPr lang="el-GR" sz="3000" smtClean="0"/>
              <a:t>μ</a:t>
            </a:r>
            <a:r>
              <a:rPr lang="en-US" sz="3000" smtClean="0"/>
              <a:t> + 3</a:t>
            </a:r>
            <a:r>
              <a:rPr lang="el-GR" sz="3000" smtClean="0"/>
              <a:t>σ</a:t>
            </a:r>
            <a:r>
              <a:rPr lang="en-US" sz="3000" smtClean="0"/>
              <a:t>) = 0.9973</a:t>
            </a:r>
          </a:p>
          <a:p>
            <a:pPr marL="920750" lvl="1" eaLnBrk="1" hangingPunct="1">
              <a:spcAft>
                <a:spcPct val="40000"/>
              </a:spcAft>
            </a:pPr>
            <a:r>
              <a:rPr lang="en-US" sz="2600" smtClean="0"/>
              <a:t>So 99.73% of all possible observed values of </a:t>
            </a:r>
            <a:r>
              <a:rPr lang="en-US" sz="2600" i="1" smtClean="0"/>
              <a:t>x</a:t>
            </a:r>
            <a:r>
              <a:rPr lang="en-US" sz="2600" smtClean="0"/>
              <a:t> are within (plus or minus) three standard deviations of m</a:t>
            </a:r>
          </a:p>
        </p:txBody>
      </p:sp>
      <p:sp>
        <p:nvSpPr>
          <p:cNvPr id="3799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E4C8F1E5-6895-48F8-B008-7C202EDDC0C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7990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800"/>
              <a:t>Three Important Areas</a:t>
            </a:r>
            <a:br>
              <a:rPr lang="en-US" sz="3800"/>
            </a:br>
            <a:r>
              <a:rPr lang="en-US" sz="2400"/>
              <a:t>under the Normal Curve (Visually)</a:t>
            </a:r>
          </a:p>
        </p:txBody>
      </p:sp>
      <p:pic>
        <p:nvPicPr>
          <p:cNvPr id="380930" name="Picture 4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89000" y="2022475"/>
            <a:ext cx="7419975" cy="3498850"/>
          </a:xfrm>
        </p:spPr>
      </p:pic>
      <p:sp>
        <p:nvSpPr>
          <p:cNvPr id="3809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8D357A0-A97C-4B76-970E-8AA0A0EEDA9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80932" name="Text Box 26"/>
          <p:cNvSpPr txBox="1">
            <a:spLocks noChangeArrowheads="1"/>
          </p:cNvSpPr>
          <p:nvPr/>
        </p:nvSpPr>
        <p:spPr bwMode="auto">
          <a:xfrm>
            <a:off x="965200" y="11811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The Empirical Rule for Normal Populations</a:t>
            </a:r>
          </a:p>
        </p:txBody>
      </p:sp>
      <p:sp>
        <p:nvSpPr>
          <p:cNvPr id="380933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The Standard Normal Distribution #1</a:t>
            </a:r>
            <a:endParaRPr lang="en-US" dirty="0"/>
          </a:p>
        </p:txBody>
      </p:sp>
      <p:sp>
        <p:nvSpPr>
          <p:cNvPr id="364548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If </a:t>
            </a:r>
            <a:r>
              <a:rPr lang="en-US" i="1" smtClean="0"/>
              <a:t>x</a:t>
            </a:r>
            <a:r>
              <a:rPr lang="en-US" smtClean="0"/>
              <a:t> is normally distributed with mean </a:t>
            </a:r>
            <a:r>
              <a:rPr lang="en-US" smtClean="0">
                <a:sym typeface="Symbol" pitchFamily="18" charset="2"/>
              </a:rPr>
              <a:t> and standard deviation , then the random variable z is described by this formula: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>
                <a:sym typeface="Symbol" pitchFamily="18" charset="2"/>
              </a:rPr>
              <a:t>z is normally distributed with mean 0 and standard deviation 1; this normal is called the </a:t>
            </a:r>
            <a:r>
              <a:rPr lang="en-US" b="1" smtClean="0">
                <a:sym typeface="Symbol" pitchFamily="18" charset="2"/>
              </a:rPr>
              <a:t>standard normal distribution</a:t>
            </a:r>
            <a:endParaRPr lang="en-US" smtClean="0"/>
          </a:p>
        </p:txBody>
      </p:sp>
      <p:sp>
        <p:nvSpPr>
          <p:cNvPr id="3645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A326AA5-8B2F-4283-815C-C90D7F3E6A6C}" type="slidenum">
              <a:rPr lang="en-US" smtClean="0"/>
              <a:pPr/>
              <a:t>22</a:t>
            </a:fld>
            <a:endParaRPr lang="en-US" smtClean="0"/>
          </a:p>
        </p:txBody>
      </p:sp>
      <p:graphicFrame>
        <p:nvGraphicFramePr>
          <p:cNvPr id="364546" name="Object 2"/>
          <p:cNvGraphicFramePr>
            <a:graphicFrameLocks noChangeAspect="1"/>
          </p:cNvGraphicFramePr>
          <p:nvPr/>
        </p:nvGraphicFramePr>
        <p:xfrm>
          <a:off x="3211513" y="2339975"/>
          <a:ext cx="2339975" cy="1544638"/>
        </p:xfrm>
        <a:graphic>
          <a:graphicData uri="http://schemas.openxmlformats.org/presentationml/2006/ole">
            <p:oleObj spid="_x0000_s364546" name="Equation" r:id="rId3" imgW="596880" imgH="393480" progId="Equation.3">
              <p:embed/>
            </p:oleObj>
          </a:graphicData>
        </a:graphic>
      </p:graphicFrame>
      <p:sp>
        <p:nvSpPr>
          <p:cNvPr id="364550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The Standard Normal Distribution #2</a:t>
            </a:r>
            <a:endParaRPr lang="en-US" dirty="0"/>
          </a:p>
        </p:txBody>
      </p:sp>
      <p:sp>
        <p:nvSpPr>
          <p:cNvPr id="385026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i="1" smtClean="0"/>
              <a:t>z</a:t>
            </a:r>
            <a:r>
              <a:rPr lang="en-US" smtClean="0"/>
              <a:t> measures the number of standard deviations that </a:t>
            </a:r>
            <a:r>
              <a:rPr lang="en-US" i="1" smtClean="0"/>
              <a:t>x</a:t>
            </a:r>
            <a:r>
              <a:rPr lang="en-US" smtClean="0"/>
              <a:t> is from the mean </a:t>
            </a:r>
            <a:r>
              <a:rPr lang="en-US" smtClean="0">
                <a:latin typeface="Symbol" pitchFamily="18" charset="2"/>
              </a:rPr>
              <a:t>m</a:t>
            </a:r>
            <a:endParaRPr lang="en-US" smtClean="0"/>
          </a:p>
          <a:p>
            <a:pPr lvl="1" eaLnBrk="1" hangingPunct="1"/>
            <a:r>
              <a:rPr lang="en-US" smtClean="0"/>
              <a:t>The algebraic sign on </a:t>
            </a:r>
            <a:r>
              <a:rPr lang="en-US" i="1" smtClean="0"/>
              <a:t>z</a:t>
            </a:r>
            <a:r>
              <a:rPr lang="en-US" smtClean="0"/>
              <a:t> indicates on which side of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 is </a:t>
            </a:r>
            <a:endParaRPr lang="en-US" i="1" smtClean="0"/>
          </a:p>
          <a:p>
            <a:pPr lvl="1" eaLnBrk="1" hangingPunct="1"/>
            <a:r>
              <a:rPr lang="en-US" i="1" smtClean="0"/>
              <a:t>z</a:t>
            </a:r>
            <a:r>
              <a:rPr lang="en-US" smtClean="0"/>
              <a:t> is positive if </a:t>
            </a:r>
            <a:r>
              <a:rPr lang="en-US" i="1" smtClean="0"/>
              <a:t>x</a:t>
            </a:r>
            <a:r>
              <a:rPr lang="en-US" smtClean="0"/>
              <a:t> &gt;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 (</a:t>
            </a:r>
            <a:r>
              <a:rPr lang="en-US" i="1" smtClean="0"/>
              <a:t>x</a:t>
            </a:r>
            <a:r>
              <a:rPr lang="en-US" smtClean="0"/>
              <a:t> is to the right of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 on the number line)</a:t>
            </a:r>
          </a:p>
          <a:p>
            <a:pPr lvl="1" eaLnBrk="1" hangingPunct="1"/>
            <a:r>
              <a:rPr lang="en-US" i="1" smtClean="0"/>
              <a:t>z</a:t>
            </a:r>
            <a:r>
              <a:rPr lang="en-US" smtClean="0"/>
              <a:t> is negative if </a:t>
            </a:r>
            <a:r>
              <a:rPr lang="en-US" i="1" smtClean="0"/>
              <a:t>x</a:t>
            </a:r>
            <a:r>
              <a:rPr lang="en-US" smtClean="0"/>
              <a:t> &lt;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 (</a:t>
            </a:r>
            <a:r>
              <a:rPr lang="en-US" i="1" smtClean="0"/>
              <a:t>x</a:t>
            </a:r>
            <a:r>
              <a:rPr lang="en-US" smtClean="0"/>
              <a:t> is to the left of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 on the number line)</a:t>
            </a:r>
          </a:p>
          <a:p>
            <a:pPr eaLnBrk="1" hangingPunct="1"/>
            <a:endParaRPr lang="en-US" smtClean="0"/>
          </a:p>
        </p:txBody>
      </p:sp>
      <p:sp>
        <p:nvSpPr>
          <p:cNvPr id="3850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81EF476E-F99D-4354-9834-E733573B7D8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8502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  <p:pic>
        <p:nvPicPr>
          <p:cNvPr id="385029" name="Picture 5" descr="figure 5.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4738" y="3175000"/>
            <a:ext cx="4389437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/>
              <a:t>The Standard Normal Table #1</a:t>
            </a:r>
          </a:p>
        </p:txBody>
      </p:sp>
      <p:sp>
        <p:nvSpPr>
          <p:cNvPr id="386050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The standard normal table is a table that lists the area under the standard normal curve to the right of the mean (</a:t>
            </a:r>
            <a:r>
              <a:rPr lang="en-US" i="1" smtClean="0"/>
              <a:t>z</a:t>
            </a:r>
            <a:r>
              <a:rPr lang="en-US" smtClean="0"/>
              <a:t> = 0) up to the </a:t>
            </a:r>
            <a:r>
              <a:rPr lang="en-US" i="1" smtClean="0"/>
              <a:t>z</a:t>
            </a:r>
            <a:r>
              <a:rPr lang="en-US" smtClean="0"/>
              <a:t> value of interest</a:t>
            </a:r>
          </a:p>
          <a:p>
            <a:pPr lvl="1" eaLnBrk="1" hangingPunct="1"/>
            <a:r>
              <a:rPr lang="en-US" smtClean="0"/>
              <a:t>See Table 5.1</a:t>
            </a:r>
          </a:p>
          <a:p>
            <a:pPr lvl="1" eaLnBrk="1" hangingPunct="1"/>
            <a:r>
              <a:rPr lang="en-US" smtClean="0"/>
              <a:t>Also see Table A.3 in Appendix A</a:t>
            </a:r>
          </a:p>
          <a:p>
            <a:pPr lvl="2" eaLnBrk="1" hangingPunct="1"/>
            <a:r>
              <a:rPr lang="en-US" smtClean="0"/>
              <a:t>Always look at the accompanying figure for guidance on how to use the table</a:t>
            </a:r>
          </a:p>
        </p:txBody>
      </p:sp>
      <p:sp>
        <p:nvSpPr>
          <p:cNvPr id="3860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DC730736-050B-4B3C-BBFC-11BB2EEF3B1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8605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7620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Table 5.1: Standard Normal Table of Probabilities(Appendix A.3)</a:t>
            </a:r>
            <a:endParaRPr lang="en-US" dirty="0"/>
          </a:p>
        </p:txBody>
      </p:sp>
      <p:pic>
        <p:nvPicPr>
          <p:cNvPr id="387074" name="Content Placeholder 4" descr="table 5.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39938" y="1190625"/>
            <a:ext cx="5118100" cy="5410200"/>
          </a:xfrm>
        </p:spPr>
      </p:pic>
      <p:sp>
        <p:nvSpPr>
          <p:cNvPr id="3870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459BB1F-BA4B-449A-B5EE-1BBF041C3CE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/>
              <a:t>The Standard Normal Table #2</a:t>
            </a:r>
          </a:p>
        </p:txBody>
      </p:sp>
      <p:sp>
        <p:nvSpPr>
          <p:cNvPr id="388098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mtClean="0"/>
              <a:t>The values of </a:t>
            </a:r>
            <a:r>
              <a:rPr lang="en-US" i="1" smtClean="0"/>
              <a:t>z</a:t>
            </a:r>
            <a:r>
              <a:rPr lang="en-US" smtClean="0"/>
              <a:t> (accurate to the nearest tenth) in the table range from 0.00 to 3.09 in increments of 0.01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i="1" smtClean="0"/>
              <a:t>z</a:t>
            </a:r>
            <a:r>
              <a:rPr lang="en-US" sz="2400" smtClean="0"/>
              <a:t> accurate to tenths are listed in the far left column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smtClean="0"/>
              <a:t>The hundredths digit of </a:t>
            </a:r>
            <a:r>
              <a:rPr lang="en-US" sz="2400" i="1" smtClean="0"/>
              <a:t>z</a:t>
            </a:r>
            <a:r>
              <a:rPr lang="en-US" sz="2400" smtClean="0"/>
              <a:t> is listed across the top of the table</a:t>
            </a:r>
          </a:p>
          <a:p>
            <a:pPr eaLnBrk="1" hangingPunct="1">
              <a:lnSpc>
                <a:spcPct val="95000"/>
              </a:lnSpc>
            </a:pPr>
            <a:r>
              <a:rPr lang="en-US" smtClean="0"/>
              <a:t>The areas under the normal curve to the right of the mean up to any value of </a:t>
            </a:r>
            <a:r>
              <a:rPr lang="en-US" i="1" smtClean="0"/>
              <a:t>z</a:t>
            </a:r>
            <a:r>
              <a:rPr lang="en-US" smtClean="0"/>
              <a:t> are given in the body of the table</a:t>
            </a:r>
          </a:p>
        </p:txBody>
      </p:sp>
      <p:sp>
        <p:nvSpPr>
          <p:cNvPr id="388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7099DCFD-49C7-43C8-B326-1F797BB8D50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88100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The Standard Normal Table Example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703263" y="1296988"/>
            <a:ext cx="7369175" cy="460375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mtClean="0"/>
              <a:t>Find </a:t>
            </a:r>
            <a:r>
              <a:rPr lang="en-US" i="1" smtClean="0"/>
              <a:t>P</a:t>
            </a:r>
            <a:r>
              <a:rPr lang="en-US" smtClean="0"/>
              <a:t>(0 </a:t>
            </a:r>
            <a:r>
              <a:rPr lang="en-US" smtClean="0">
                <a:cs typeface="Times New Roman" pitchFamily="18" charset="0"/>
              </a:rPr>
              <a:t>≤</a:t>
            </a:r>
            <a:r>
              <a:rPr lang="en-US" smtClean="0"/>
              <a:t> </a:t>
            </a:r>
            <a:r>
              <a:rPr lang="en-US" i="1" smtClean="0"/>
              <a:t>z</a:t>
            </a:r>
            <a:r>
              <a:rPr lang="en-US" smtClean="0"/>
              <a:t> </a:t>
            </a:r>
            <a:r>
              <a:rPr lang="en-US" smtClean="0">
                <a:cs typeface="Times New Roman" pitchFamily="18" charset="0"/>
              </a:rPr>
              <a:t>≤</a:t>
            </a:r>
            <a:r>
              <a:rPr lang="en-US" smtClean="0"/>
              <a:t> 1)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smtClean="0"/>
              <a:t>Find the area listed in the table corresponding to a </a:t>
            </a:r>
            <a:r>
              <a:rPr lang="en-US" sz="2400" i="1" smtClean="0"/>
              <a:t>z</a:t>
            </a:r>
            <a:r>
              <a:rPr lang="en-US" sz="2400" smtClean="0"/>
              <a:t> value of 1.00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smtClean="0"/>
              <a:t>Starting from the top of the far left column, go down to “1.0”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smtClean="0"/>
              <a:t>Read across the row </a:t>
            </a:r>
            <a:r>
              <a:rPr lang="en-US" sz="2400" i="1" smtClean="0"/>
              <a:t>z</a:t>
            </a:r>
            <a:r>
              <a:rPr lang="en-US" sz="2400" smtClean="0"/>
              <a:t> = 1.0 until under the column headed by “.00”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smtClean="0"/>
              <a:t>The area is in the cell that is the intersection of this row with this column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400" smtClean="0"/>
              <a:t>As listed in the table, the area is 0.3413, so </a:t>
            </a:r>
          </a:p>
          <a:p>
            <a:pPr algn="ctr" eaLnBrk="1" hangingPunct="1">
              <a:lnSpc>
                <a:spcPct val="95000"/>
              </a:lnSpc>
              <a:buFontTx/>
              <a:buNone/>
            </a:pPr>
            <a:r>
              <a:rPr lang="en-US" sz="2600" i="1" smtClean="0"/>
              <a:t>P</a:t>
            </a:r>
            <a:r>
              <a:rPr lang="en-US" sz="2600" smtClean="0"/>
              <a:t>(0 </a:t>
            </a:r>
            <a:r>
              <a:rPr lang="en-US" sz="2600" smtClean="0">
                <a:cs typeface="Times New Roman" pitchFamily="18" charset="0"/>
              </a:rPr>
              <a:t>≤</a:t>
            </a:r>
            <a:r>
              <a:rPr lang="en-US" sz="2600" smtClean="0"/>
              <a:t> </a:t>
            </a:r>
            <a:r>
              <a:rPr lang="en-US" sz="2600" i="1" smtClean="0"/>
              <a:t>z</a:t>
            </a:r>
            <a:r>
              <a:rPr lang="en-US" sz="2600" smtClean="0"/>
              <a:t> </a:t>
            </a:r>
            <a:r>
              <a:rPr lang="en-US" sz="2600" smtClean="0">
                <a:cs typeface="Times New Roman" pitchFamily="18" charset="0"/>
              </a:rPr>
              <a:t>≤</a:t>
            </a:r>
            <a:r>
              <a:rPr lang="en-US" sz="2600" smtClean="0"/>
              <a:t> 1) = 0.3413</a:t>
            </a:r>
          </a:p>
        </p:txBody>
      </p:sp>
      <p:sp>
        <p:nvSpPr>
          <p:cNvPr id="3891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DF140069-87BB-4DD1-8B92-436E84E1573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89124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363" y="1285875"/>
            <a:ext cx="57181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Normal table lookup</a:t>
            </a:r>
          </a:p>
        </p:txBody>
      </p:sp>
      <p:sp>
        <p:nvSpPr>
          <p:cNvPr id="390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0A43FB30-E871-4C6B-9027-E697049DC752}" type="slidenum">
              <a:rPr lang="en-US" smtClean="0"/>
              <a:pPr/>
              <a:t>28</a:t>
            </a:fld>
            <a:endParaRPr lang="en-US" smtClean="0"/>
          </a:p>
        </p:txBody>
      </p:sp>
      <p:grpSp>
        <p:nvGrpSpPr>
          <p:cNvPr id="325655" name="Group 23"/>
          <p:cNvGrpSpPr>
            <a:grpSpLocks/>
          </p:cNvGrpSpPr>
          <p:nvPr/>
        </p:nvGrpSpPr>
        <p:grpSpPr bwMode="auto">
          <a:xfrm>
            <a:off x="1276350" y="1511300"/>
            <a:ext cx="3829050" cy="819150"/>
            <a:chOff x="828" y="1032"/>
            <a:chExt cx="2412" cy="516"/>
          </a:xfrm>
        </p:grpSpPr>
        <p:sp>
          <p:nvSpPr>
            <p:cNvPr id="390153" name="AutoShape 21"/>
            <p:cNvSpPr>
              <a:spLocks/>
            </p:cNvSpPr>
            <p:nvPr/>
          </p:nvSpPr>
          <p:spPr bwMode="auto">
            <a:xfrm>
              <a:off x="828" y="1032"/>
              <a:ext cx="1140" cy="516"/>
            </a:xfrm>
            <a:prstGeom prst="accentCallout3">
              <a:avLst>
                <a:gd name="adj1" fmla="val 13954"/>
                <a:gd name="adj2" fmla="val -4208"/>
                <a:gd name="adj3" fmla="val 13954"/>
                <a:gd name="adj4" fmla="val -26227"/>
                <a:gd name="adj5" fmla="val 238181"/>
                <a:gd name="adj6" fmla="val -26227"/>
                <a:gd name="adj7" fmla="val 290699"/>
                <a:gd name="adj8" fmla="val 64912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</p:spPr>
          <p:txBody>
            <a:bodyPr/>
            <a:lstStyle/>
            <a:p>
              <a:pPr algn="ctr" eaLnBrk="0" hangingPunct="0"/>
              <a:r>
                <a:rPr lang="en-US"/>
                <a:t>34.13% of the curve</a:t>
              </a:r>
            </a:p>
          </p:txBody>
        </p:sp>
        <p:sp>
          <p:nvSpPr>
            <p:cNvPr id="390154" name="Line 22"/>
            <p:cNvSpPr>
              <a:spLocks noChangeShapeType="1"/>
            </p:cNvSpPr>
            <p:nvPr/>
          </p:nvSpPr>
          <p:spPr bwMode="auto">
            <a:xfrm flipV="1">
              <a:off x="1764" y="1256"/>
              <a:ext cx="1476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90149" name="TextBox 10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2260600" y="3822700"/>
            <a:ext cx="1905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14" name="Down Arrow 13"/>
          <p:cNvSpPr>
            <a:spLocks noChangeArrowheads="1"/>
          </p:cNvSpPr>
          <p:nvPr/>
        </p:nvSpPr>
        <p:spPr bwMode="auto">
          <a:xfrm>
            <a:off x="2425700" y="2667000"/>
            <a:ext cx="3810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390152" name="TextBox 14"/>
          <p:cNvSpPr txBox="1">
            <a:spLocks noChangeArrowheads="1"/>
          </p:cNvSpPr>
          <p:nvPr/>
        </p:nvSpPr>
        <p:spPr bwMode="auto">
          <a:xfrm>
            <a:off x="8458200" y="279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5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800"/>
              <a:t>Some Areas under the</a:t>
            </a:r>
            <a:br>
              <a:rPr lang="en-US" sz="3800"/>
            </a:br>
            <a:r>
              <a:rPr lang="en-US" sz="2400"/>
              <a:t>Standard Normal Curve</a:t>
            </a:r>
          </a:p>
        </p:txBody>
      </p:sp>
      <p:pic>
        <p:nvPicPr>
          <p:cNvPr id="391170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31875" y="1162050"/>
            <a:ext cx="7134225" cy="5219700"/>
          </a:xfrm>
        </p:spPr>
      </p:pic>
      <p:sp>
        <p:nvSpPr>
          <p:cNvPr id="391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8AE5218B-601B-4CAC-8C8E-366EC455B40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9117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800"/>
              <a:t>Continuous Probability Distributions</a:t>
            </a:r>
          </a:p>
        </p:txBody>
      </p:sp>
      <p:sp>
        <p:nvSpPr>
          <p:cNvPr id="22530" name="Content Placeholder 5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A c</a:t>
            </a:r>
            <a:r>
              <a:rPr lang="en-US" b="1" smtClean="0"/>
              <a:t>ontinuous random variable</a:t>
            </a:r>
            <a:r>
              <a:rPr lang="en-US" smtClean="0"/>
              <a:t> may assume any numerical value in one or more intervals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Use a </a:t>
            </a:r>
            <a:r>
              <a:rPr lang="en-US" b="1" smtClean="0"/>
              <a:t>continuous probability distribution</a:t>
            </a:r>
            <a:r>
              <a:rPr lang="en-US" smtClean="0"/>
              <a:t> to assign probabilities to intervals of values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mtClean="0"/>
              <a:t>Many business measures such as sales, investment, costs and revenue can be represented by continuous random variables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mtClean="0"/>
              <a:t>Other names for a continuous probability distribution are </a:t>
            </a:r>
            <a:r>
              <a:rPr lang="en-US" b="1" smtClean="0"/>
              <a:t>probability curve or probability density function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EBF85CB1-9CAF-4870-97EA-C7F1A1E1A4D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Calculating </a:t>
            </a:r>
            <a:r>
              <a:rPr lang="en-US" sz="4000" i="1"/>
              <a:t>P</a:t>
            </a:r>
            <a:r>
              <a:rPr lang="en-US" sz="4000"/>
              <a:t>(-2.53 </a:t>
            </a:r>
            <a:r>
              <a:rPr lang="en-US" sz="4000">
                <a:cs typeface="Times New Roman" pitchFamily="18" charset="0"/>
              </a:rPr>
              <a:t>≤</a:t>
            </a:r>
            <a:r>
              <a:rPr lang="en-US" sz="4000"/>
              <a:t> </a:t>
            </a:r>
            <a:r>
              <a:rPr lang="en-US" sz="4000" i="1"/>
              <a:t>z</a:t>
            </a:r>
            <a:r>
              <a:rPr lang="en-US" sz="4000"/>
              <a:t> </a:t>
            </a:r>
            <a:r>
              <a:rPr lang="en-US" sz="4000">
                <a:cs typeface="Times New Roman" pitchFamily="18" charset="0"/>
              </a:rPr>
              <a:t>≤</a:t>
            </a:r>
            <a:r>
              <a:rPr lang="en-US" sz="4000"/>
              <a:t> 2.53) #1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741363" y="1296988"/>
            <a:ext cx="7404100" cy="45862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000" smtClean="0"/>
              <a:t>First, find </a:t>
            </a:r>
            <a:r>
              <a:rPr lang="en-US" sz="3000" i="1" smtClean="0"/>
              <a:t>P</a:t>
            </a:r>
            <a:r>
              <a:rPr lang="en-US" sz="3000" smtClean="0"/>
              <a:t>(0 </a:t>
            </a:r>
            <a:r>
              <a:rPr lang="en-US" sz="3000" smtClean="0">
                <a:cs typeface="Times New Roman" pitchFamily="18" charset="0"/>
              </a:rPr>
              <a:t>≤</a:t>
            </a:r>
            <a:r>
              <a:rPr lang="en-US" sz="3000" smtClean="0"/>
              <a:t> </a:t>
            </a:r>
            <a:r>
              <a:rPr lang="en-US" sz="3000" i="1" smtClean="0"/>
              <a:t>z</a:t>
            </a:r>
            <a:r>
              <a:rPr lang="en-US" sz="3000" smtClean="0"/>
              <a:t> </a:t>
            </a:r>
            <a:r>
              <a:rPr lang="en-US" sz="3000" smtClean="0">
                <a:cs typeface="Times New Roman" pitchFamily="18" charset="0"/>
              </a:rPr>
              <a:t>≤</a:t>
            </a:r>
            <a:r>
              <a:rPr lang="en-US" sz="3000" smtClean="0"/>
              <a:t> 2.53)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600" smtClean="0"/>
              <a:t>Go to the table of areas under the standard normal curve</a:t>
            </a:r>
            <a:endParaRPr lang="en-US" smtClean="0"/>
          </a:p>
          <a:p>
            <a:pPr lvl="1" eaLnBrk="1" hangingPunct="1">
              <a:spcBef>
                <a:spcPct val="0"/>
              </a:spcBef>
            </a:pPr>
            <a:r>
              <a:rPr lang="en-US" sz="2600" smtClean="0"/>
              <a:t>Go down left-most column for </a:t>
            </a:r>
            <a:r>
              <a:rPr lang="en-US" sz="2600" i="1" smtClean="0"/>
              <a:t>z</a:t>
            </a:r>
            <a:r>
              <a:rPr lang="en-US" sz="2600" smtClean="0"/>
              <a:t> = 2.5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600" smtClean="0"/>
              <a:t>Go across the row 2.5 to the column headed by .03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600" smtClean="0"/>
              <a:t>The area to the right of the mean up to a value of </a:t>
            </a:r>
            <a:r>
              <a:rPr lang="en-US" sz="2600" i="1" smtClean="0"/>
              <a:t>z</a:t>
            </a:r>
            <a:r>
              <a:rPr lang="en-US" sz="2600" smtClean="0"/>
              <a:t> = 2.53 is the value contained in the cell that is the intersection of the 2.5 row and the .03 column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600" smtClean="0"/>
              <a:t>The table value for the area is 0.4943</a:t>
            </a:r>
          </a:p>
        </p:txBody>
      </p:sp>
      <p:sp>
        <p:nvSpPr>
          <p:cNvPr id="393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D6420D4-3DD5-4E33-B05D-FE23F442944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6831013" y="6042025"/>
            <a:ext cx="168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Continued</a:t>
            </a:r>
          </a:p>
        </p:txBody>
      </p:sp>
      <p:sp>
        <p:nvSpPr>
          <p:cNvPr id="393221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75" y="798513"/>
            <a:ext cx="6307138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Normal Table Lookup</a:t>
            </a:r>
          </a:p>
        </p:txBody>
      </p:sp>
      <p:sp>
        <p:nvSpPr>
          <p:cNvPr id="394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455610C-6632-4091-86E0-EFC184CC0AD9}" type="slidenum">
              <a:rPr lang="en-US" smtClean="0"/>
              <a:pPr/>
              <a:t>31</a:t>
            </a:fld>
            <a:endParaRPr lang="en-US" smtClean="0"/>
          </a:p>
        </p:txBody>
      </p:sp>
      <p:grpSp>
        <p:nvGrpSpPr>
          <p:cNvPr id="327690" name="Group 10"/>
          <p:cNvGrpSpPr>
            <a:grpSpLocks/>
          </p:cNvGrpSpPr>
          <p:nvPr/>
        </p:nvGrpSpPr>
        <p:grpSpPr bwMode="auto">
          <a:xfrm>
            <a:off x="1327150" y="927100"/>
            <a:ext cx="3613150" cy="819150"/>
            <a:chOff x="739" y="1048"/>
            <a:chExt cx="2220" cy="516"/>
          </a:xfrm>
        </p:grpSpPr>
        <p:sp>
          <p:nvSpPr>
            <p:cNvPr id="394248" name="AutoShape 8"/>
            <p:cNvSpPr>
              <a:spLocks/>
            </p:cNvSpPr>
            <p:nvPr/>
          </p:nvSpPr>
          <p:spPr bwMode="auto">
            <a:xfrm>
              <a:off x="739" y="1048"/>
              <a:ext cx="1140" cy="516"/>
            </a:xfrm>
            <a:prstGeom prst="accentCallout3">
              <a:avLst>
                <a:gd name="adj1" fmla="val 13954"/>
                <a:gd name="adj2" fmla="val -4208"/>
                <a:gd name="adj3" fmla="val 37208"/>
                <a:gd name="adj4" fmla="val -9801"/>
                <a:gd name="adj5" fmla="val 366861"/>
                <a:gd name="adj6" fmla="val -9801"/>
                <a:gd name="adj7" fmla="val 531782"/>
                <a:gd name="adj8" fmla="val 132931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 type="triangle" w="med" len="med"/>
              <a:tailEnd/>
            </a:ln>
          </p:spPr>
          <p:txBody>
            <a:bodyPr/>
            <a:lstStyle/>
            <a:p>
              <a:pPr algn="ctr" eaLnBrk="0" hangingPunct="0"/>
              <a:r>
                <a:rPr lang="en-US"/>
                <a:t>49.43% of the curve</a:t>
              </a:r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 flipV="1">
              <a:off x="1695" y="1416"/>
              <a:ext cx="1264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94245" name="TextBox 10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1752600" y="5232400"/>
            <a:ext cx="1993900" cy="292100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14" name="Down Arrow 13"/>
          <p:cNvSpPr>
            <a:spLocks noChangeArrowheads="1"/>
          </p:cNvSpPr>
          <p:nvPr/>
        </p:nvSpPr>
        <p:spPr bwMode="auto">
          <a:xfrm>
            <a:off x="3746500" y="2222500"/>
            <a:ext cx="368300" cy="3086100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rgbClr val="FFCC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Calculating </a:t>
            </a:r>
            <a:r>
              <a:rPr lang="en-US" sz="4000" i="1"/>
              <a:t>P</a:t>
            </a:r>
            <a:r>
              <a:rPr lang="en-US" sz="4000"/>
              <a:t>(-2.53 </a:t>
            </a:r>
            <a:r>
              <a:rPr lang="en-US" sz="4000">
                <a:cs typeface="Times New Roman" pitchFamily="18" charset="0"/>
              </a:rPr>
              <a:t>≤</a:t>
            </a:r>
            <a:r>
              <a:rPr lang="en-US" sz="4000"/>
              <a:t> </a:t>
            </a:r>
            <a:r>
              <a:rPr lang="en-US" sz="4000" i="1"/>
              <a:t>z</a:t>
            </a:r>
            <a:r>
              <a:rPr lang="en-US" sz="4000"/>
              <a:t> </a:t>
            </a:r>
            <a:r>
              <a:rPr lang="en-US" sz="4000">
                <a:cs typeface="Times New Roman" pitchFamily="18" charset="0"/>
              </a:rPr>
              <a:t>≤</a:t>
            </a:r>
            <a:r>
              <a:rPr lang="en-US" sz="4000"/>
              <a:t> 2.53) #2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000" smtClean="0"/>
              <a:t>From last slide, </a:t>
            </a:r>
            <a:r>
              <a:rPr lang="en-US" sz="3000" i="1" smtClean="0"/>
              <a:t>P</a:t>
            </a:r>
            <a:r>
              <a:rPr lang="en-US" sz="3000" smtClean="0"/>
              <a:t>(0 </a:t>
            </a:r>
            <a:r>
              <a:rPr lang="en-US" sz="3000" smtClean="0">
                <a:cs typeface="Times New Roman" pitchFamily="18" charset="0"/>
              </a:rPr>
              <a:t>≤</a:t>
            </a:r>
            <a:r>
              <a:rPr lang="en-US" sz="3000" smtClean="0"/>
              <a:t> </a:t>
            </a:r>
            <a:r>
              <a:rPr lang="en-US" sz="3000" i="1" smtClean="0"/>
              <a:t>z</a:t>
            </a:r>
            <a:r>
              <a:rPr lang="en-US" sz="3000" smtClean="0"/>
              <a:t> </a:t>
            </a:r>
            <a:r>
              <a:rPr lang="en-US" sz="3000" smtClean="0">
                <a:cs typeface="Times New Roman" pitchFamily="18" charset="0"/>
              </a:rPr>
              <a:t>≤</a:t>
            </a:r>
            <a:r>
              <a:rPr lang="en-US" sz="3000" smtClean="0"/>
              <a:t> 2.53)=0.4943</a:t>
            </a:r>
          </a:p>
          <a:p>
            <a:pPr eaLnBrk="1" hangingPunct="1">
              <a:spcBef>
                <a:spcPct val="0"/>
              </a:spcBef>
            </a:pPr>
            <a:r>
              <a:rPr lang="en-US" sz="3000" smtClean="0"/>
              <a:t>By symmetry of the normal curve, this is also the area to the LEFT of the mean down to a value of z = </a:t>
            </a:r>
            <a:r>
              <a:rPr lang="en-US" sz="3000" smtClean="0">
                <a:cs typeface="Times New Roman" pitchFamily="18" charset="0"/>
              </a:rPr>
              <a:t>–</a:t>
            </a:r>
            <a:r>
              <a:rPr lang="en-US" sz="3000" smtClean="0"/>
              <a:t>2.53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600" smtClean="0"/>
              <a:t>Then </a:t>
            </a:r>
            <a:r>
              <a:rPr lang="en-US" sz="2600" i="1" smtClean="0"/>
              <a:t>P</a:t>
            </a:r>
            <a:r>
              <a:rPr lang="en-US" sz="2600" smtClean="0"/>
              <a:t>(-2.53 </a:t>
            </a:r>
            <a:r>
              <a:rPr lang="en-US" sz="2600" smtClean="0">
                <a:cs typeface="Times New Roman" pitchFamily="18" charset="0"/>
              </a:rPr>
              <a:t>≤</a:t>
            </a:r>
            <a:r>
              <a:rPr lang="en-US" sz="2600" smtClean="0"/>
              <a:t> </a:t>
            </a:r>
            <a:r>
              <a:rPr lang="en-US" sz="2600" i="1" smtClean="0"/>
              <a:t>z</a:t>
            </a:r>
            <a:r>
              <a:rPr lang="en-US" sz="2600" smtClean="0"/>
              <a:t> </a:t>
            </a:r>
            <a:r>
              <a:rPr lang="en-US" sz="2600" smtClean="0">
                <a:cs typeface="Times New Roman" pitchFamily="18" charset="0"/>
              </a:rPr>
              <a:t>≤</a:t>
            </a:r>
            <a:r>
              <a:rPr lang="en-US" sz="2600" smtClean="0"/>
              <a:t> 2.53) = 0.4943 + 0.4943 = 0.9886</a:t>
            </a:r>
          </a:p>
        </p:txBody>
      </p:sp>
      <p:sp>
        <p:nvSpPr>
          <p:cNvPr id="395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700C6703-924A-4DF6-AEAA-3160C157C1B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9526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4963" y="6426200"/>
            <a:ext cx="2716212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000" dirty="0">
                <a:latin typeface="+mn-lt"/>
                <a:hlinkClick r:id="rId2"/>
              </a:rPr>
              <a:t>http://davidmlane.com/hyperstat/z_table.html</a:t>
            </a:r>
            <a:endParaRPr lang="en-US" sz="1000" dirty="0">
              <a:latin typeface="+mn-lt"/>
            </a:endParaRPr>
          </a:p>
        </p:txBody>
      </p:sp>
      <p:pic>
        <p:nvPicPr>
          <p:cNvPr id="395270" name="Picture 8" descr="normal between 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1938" y="3389313"/>
            <a:ext cx="563086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3" name="Rectangle 3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Calculating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i="1"/>
              <a:t>z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 -1)</a:t>
            </a:r>
            <a:endParaRPr lang="en-US"/>
          </a:p>
        </p:txBody>
      </p:sp>
      <p:sp>
        <p:nvSpPr>
          <p:cNvPr id="396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58FEBE4D-6A12-4CE2-8BA6-4CE119E70B1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96291" name="Text Box 37"/>
          <p:cNvSpPr txBox="1">
            <a:spLocks noChangeArrowheads="1"/>
          </p:cNvSpPr>
          <p:nvPr/>
        </p:nvSpPr>
        <p:spPr bwMode="auto">
          <a:xfrm>
            <a:off x="722313" y="877888"/>
            <a:ext cx="729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>
                <a:latin typeface="Calibri" pitchFamily="34" charset="0"/>
              </a:rPr>
              <a:t>An example of finding the area under the standard normal curve to the right of a negative </a:t>
            </a:r>
            <a:r>
              <a:rPr lang="en-US" sz="2200" i="1">
                <a:latin typeface="Calibri" pitchFamily="34" charset="0"/>
              </a:rPr>
              <a:t>z</a:t>
            </a:r>
            <a:r>
              <a:rPr lang="en-US" sz="2200">
                <a:latin typeface="Calibri" pitchFamily="34" charset="0"/>
              </a:rPr>
              <a:t> value</a:t>
            </a:r>
          </a:p>
          <a:p>
            <a:pPr marL="393700" lvl="1" indent="-279400" eaLnBrk="0" hangingPunct="0">
              <a:buClr>
                <a:schemeClr val="folHlink"/>
              </a:buClr>
              <a:buFontTx/>
              <a:buChar char="•"/>
            </a:pPr>
            <a:r>
              <a:rPr lang="en-US" sz="2000">
                <a:latin typeface="Calibri" pitchFamily="34" charset="0"/>
              </a:rPr>
              <a:t>Shown is finding the under the standard normal for </a:t>
            </a:r>
            <a:r>
              <a:rPr lang="en-US" sz="2000" i="1">
                <a:latin typeface="Calibri" pitchFamily="34" charset="0"/>
              </a:rPr>
              <a:t>z</a:t>
            </a:r>
            <a:r>
              <a:rPr lang="en-US" sz="2000">
                <a:latin typeface="Calibri" pitchFamily="34" charset="0"/>
              </a:rPr>
              <a:t> ≥ -1</a:t>
            </a:r>
          </a:p>
        </p:txBody>
      </p:sp>
      <p:sp>
        <p:nvSpPr>
          <p:cNvPr id="396292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  <p:pic>
        <p:nvPicPr>
          <p:cNvPr id="39629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975" y="2163763"/>
            <a:ext cx="6110288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Calculating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i="1"/>
              <a:t>z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 1)</a:t>
            </a:r>
            <a:endParaRPr lang="en-US"/>
          </a:p>
        </p:txBody>
      </p:sp>
      <p:pic>
        <p:nvPicPr>
          <p:cNvPr id="398338" name="Content Placeholder 7" descr="figure 5.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5538" y="1512888"/>
            <a:ext cx="3352800" cy="4648200"/>
          </a:xfrm>
        </p:spPr>
      </p:pic>
      <p:sp>
        <p:nvSpPr>
          <p:cNvPr id="398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3719B63-097E-48C6-83FC-15F231D7D2E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98340" name="Content Placeholder 6"/>
          <p:cNvSpPr>
            <a:spLocks noGrp="1"/>
          </p:cNvSpPr>
          <p:nvPr>
            <p:ph sz="half" idx="1"/>
          </p:nvPr>
        </p:nvSpPr>
        <p:spPr>
          <a:xfrm>
            <a:off x="601663" y="1239838"/>
            <a:ext cx="3886200" cy="5181600"/>
          </a:xfrm>
        </p:spPr>
        <p:txBody>
          <a:bodyPr/>
          <a:lstStyle/>
          <a:p>
            <a:pPr eaLnBrk="1" hangingPunct="1"/>
            <a:r>
              <a:rPr lang="en-US" sz="3200" smtClean="0"/>
              <a:t>An example of finding tail areas</a:t>
            </a:r>
          </a:p>
          <a:p>
            <a:pPr eaLnBrk="1" hangingPunct="1"/>
            <a:r>
              <a:rPr lang="en-US" smtClean="0"/>
              <a:t>Shown is finding the right-hand tail area for </a:t>
            </a:r>
            <a:r>
              <a:rPr lang="en-US" i="1" smtClean="0"/>
              <a:t>z</a:t>
            </a:r>
            <a:r>
              <a:rPr lang="en-US" smtClean="0"/>
              <a:t> </a:t>
            </a:r>
            <a:r>
              <a:rPr lang="en-US" smtClean="0">
                <a:latin typeface="Arial" charset="0"/>
                <a:cs typeface="Arial" charset="0"/>
              </a:rPr>
              <a:t>≥</a:t>
            </a:r>
            <a:r>
              <a:rPr lang="en-US" smtClean="0"/>
              <a:t> 1.00</a:t>
            </a:r>
          </a:p>
          <a:p>
            <a:pPr lvl="1" eaLnBrk="1" hangingPunct="1"/>
            <a:r>
              <a:rPr lang="en-US" smtClean="0"/>
              <a:t>Equivalent to the left-hand tail area for </a:t>
            </a:r>
            <a:r>
              <a:rPr lang="en-US" i="1" smtClean="0"/>
              <a:t>z</a:t>
            </a:r>
            <a:r>
              <a:rPr lang="en-US" smtClean="0"/>
              <a:t> </a:t>
            </a:r>
            <a:r>
              <a:rPr lang="en-US" smtClean="0">
                <a:cs typeface="Times New Roman" pitchFamily="18" charset="0"/>
              </a:rPr>
              <a:t>≤</a:t>
            </a:r>
            <a:r>
              <a:rPr lang="en-US" smtClean="0"/>
              <a:t> -1.00</a:t>
            </a:r>
          </a:p>
          <a:p>
            <a:pPr eaLnBrk="1" hangingPunct="1"/>
            <a:endParaRPr lang="en-US" smtClean="0"/>
          </a:p>
        </p:txBody>
      </p:sp>
      <p:sp>
        <p:nvSpPr>
          <p:cNvPr id="398341" name="TextBox 8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Finding Normal Probabilities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n-US" sz="2900" smtClean="0"/>
              <a:t>General procedure:</a:t>
            </a:r>
          </a:p>
          <a:p>
            <a:pPr eaLnBrk="1" hangingPunct="1"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n-US" sz="2900" smtClean="0"/>
              <a:t>1. Formulate the problem in terms of </a:t>
            </a:r>
            <a:r>
              <a:rPr lang="en-US" sz="2900" i="1" smtClean="0"/>
              <a:t>x</a:t>
            </a:r>
            <a:r>
              <a:rPr lang="en-US" sz="2900" smtClean="0"/>
              <a:t> values</a:t>
            </a:r>
          </a:p>
          <a:p>
            <a:pPr eaLnBrk="1" hangingPunct="1"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n-US" sz="2900" smtClean="0"/>
              <a:t>2. Calculate the corresponding </a:t>
            </a:r>
            <a:r>
              <a:rPr lang="en-US" sz="2900" i="1" smtClean="0"/>
              <a:t>z</a:t>
            </a:r>
            <a:r>
              <a:rPr lang="en-US" sz="2900" smtClean="0"/>
              <a:t> values, and restate the problem in terms of these </a:t>
            </a:r>
            <a:r>
              <a:rPr lang="en-US" sz="2900" i="1" smtClean="0"/>
              <a:t>z</a:t>
            </a:r>
            <a:r>
              <a:rPr lang="en-US" sz="2900" smtClean="0"/>
              <a:t> values</a:t>
            </a:r>
          </a:p>
          <a:p>
            <a:pPr eaLnBrk="1" hangingPunct="1"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n-US" sz="2900" smtClean="0"/>
              <a:t>3. Find the required areas under the standard normal curve by using the table</a:t>
            </a:r>
          </a:p>
          <a:p>
            <a:pPr eaLnBrk="1" hangingPunct="1"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n-US" sz="2900" smtClean="0"/>
              <a:t>	Note: It is always useful to draw a picture showing the required areas before using the normal table</a:t>
            </a:r>
          </a:p>
        </p:txBody>
      </p:sp>
      <p:sp>
        <p:nvSpPr>
          <p:cNvPr id="400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DF1C2A4-7709-4809-93AD-C4CAA1C5C5C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0038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28" y="0"/>
            <a:ext cx="7924800" cy="1079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Example 5.2: Coffee Temperature</a:t>
            </a:r>
            <a:endParaRPr lang="en-US" dirty="0"/>
          </a:p>
        </p:txBody>
      </p:sp>
      <p:sp>
        <p:nvSpPr>
          <p:cNvPr id="365573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defTabSz="968375" eaLnBrk="1" hangingPunct="1">
              <a:spcBef>
                <a:spcPct val="30000"/>
              </a:spcBef>
              <a:tabLst>
                <a:tab pos="287338" algn="l"/>
              </a:tabLst>
            </a:pPr>
            <a:r>
              <a:rPr lang="en-US" smtClean="0"/>
              <a:t>What is the probability of a randomly purchased cup of coffee will be </a:t>
            </a:r>
            <a:r>
              <a:rPr lang="en-US" b="1" u="sng" smtClean="0"/>
              <a:t>outside</a:t>
            </a:r>
            <a:r>
              <a:rPr lang="en-US" smtClean="0"/>
              <a:t> the requirements that the temperature be between 67 and 75 degrees?</a:t>
            </a:r>
          </a:p>
          <a:p>
            <a:pPr lvl="1" defTabSz="968375" eaLnBrk="1" hangingPunct="1">
              <a:spcBef>
                <a:spcPct val="30000"/>
              </a:spcBef>
              <a:tabLst>
                <a:tab pos="287338" algn="l"/>
              </a:tabLst>
            </a:pPr>
            <a:r>
              <a:rPr lang="en-US" smtClean="0"/>
              <a:t>Let </a:t>
            </a:r>
            <a:r>
              <a:rPr lang="en-US" i="1" smtClean="0"/>
              <a:t>x</a:t>
            </a:r>
            <a:r>
              <a:rPr lang="en-US" smtClean="0"/>
              <a:t> be the random variable of coffee temperatures, in degrees Celsius</a:t>
            </a:r>
          </a:p>
          <a:p>
            <a:pPr lvl="1" defTabSz="968375" eaLnBrk="1" hangingPunct="1">
              <a:spcBef>
                <a:spcPct val="30000"/>
              </a:spcBef>
              <a:tabLst>
                <a:tab pos="287338" algn="l"/>
              </a:tabLst>
            </a:pPr>
            <a:r>
              <a:rPr lang="en-US" smtClean="0"/>
              <a:t>Want </a:t>
            </a:r>
            <a:r>
              <a:rPr lang="en-US" i="1" smtClean="0"/>
              <a:t>P</a:t>
            </a:r>
            <a:r>
              <a:rPr lang="en-US" smtClean="0"/>
              <a:t>(x&lt;67) and  </a:t>
            </a:r>
            <a:r>
              <a:rPr lang="en-US" smtClean="0">
                <a:cs typeface="Times New Roman" pitchFamily="18" charset="0"/>
              </a:rPr>
              <a:t>P(</a:t>
            </a:r>
            <a:r>
              <a:rPr lang="en-US" i="1" smtClean="0"/>
              <a:t>x</a:t>
            </a:r>
            <a:r>
              <a:rPr lang="en-US" smtClean="0"/>
              <a:t> &gt; 75)</a:t>
            </a:r>
          </a:p>
          <a:p>
            <a:pPr lvl="1" defTabSz="968375" eaLnBrk="1" hangingPunct="1">
              <a:spcBef>
                <a:spcPct val="30000"/>
              </a:spcBef>
              <a:tabLst>
                <a:tab pos="287338" algn="l"/>
              </a:tabLst>
            </a:pPr>
            <a:r>
              <a:rPr lang="en-US" smtClean="0"/>
              <a:t>Given: </a:t>
            </a:r>
            <a:r>
              <a:rPr lang="en-US" i="1" smtClean="0"/>
              <a:t>x</a:t>
            </a:r>
            <a:r>
              <a:rPr lang="en-US" smtClean="0"/>
              <a:t> is normally distributed</a:t>
            </a:r>
          </a:p>
        </p:txBody>
      </p:sp>
      <p:sp>
        <p:nvSpPr>
          <p:cNvPr id="3655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9C68E0EC-5F05-4DBF-9BCD-F739A6FCBE4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65575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2159000" y="4013200"/>
          <a:ext cx="1231900" cy="698500"/>
        </p:xfrm>
        <a:graphic>
          <a:graphicData uri="http://schemas.openxmlformats.org/presentationml/2006/ole">
            <p:oleObj spid="_x0000_s365571" name="Equation" r:id="rId3" imgW="7617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Example 5.2: Coffee Temperature</a:t>
            </a:r>
            <a:endParaRPr lang="en-US" dirty="0"/>
          </a:p>
        </p:txBody>
      </p:sp>
      <p:sp>
        <p:nvSpPr>
          <p:cNvPr id="366597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For </a:t>
            </a:r>
            <a:r>
              <a:rPr lang="en-US" i="1" smtClean="0"/>
              <a:t>x</a:t>
            </a:r>
            <a:r>
              <a:rPr lang="en-US" smtClean="0"/>
              <a:t> = 67</a:t>
            </a:r>
            <a:r>
              <a:rPr lang="en-US" smtClean="0">
                <a:cs typeface="Times New Roman" pitchFamily="18" charset="0"/>
              </a:rPr>
              <a:t>°</a:t>
            </a:r>
            <a:r>
              <a:rPr lang="en-US" smtClean="0"/>
              <a:t>, the corresponding </a:t>
            </a:r>
            <a:r>
              <a:rPr lang="en-US" i="1" smtClean="0"/>
              <a:t>z</a:t>
            </a:r>
            <a:r>
              <a:rPr lang="en-US" smtClean="0"/>
              <a:t> value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mtClean="0"/>
          </a:p>
          <a:p>
            <a:pPr lvl="1" eaLnBrk="1" hangingPunct="1">
              <a:spcBef>
                <a:spcPct val="50000"/>
              </a:spcBef>
            </a:pPr>
            <a:r>
              <a:rPr lang="en-US" smtClean="0"/>
              <a:t>(so the temperature of 75</a:t>
            </a:r>
            <a:r>
              <a:rPr lang="en-US" smtClean="0">
                <a:cs typeface="Times New Roman" pitchFamily="18" charset="0"/>
              </a:rPr>
              <a:t>°</a:t>
            </a:r>
            <a:r>
              <a:rPr lang="en-US" smtClean="0"/>
              <a:t> is 1.27 standard deviations above (to the right of) the mean)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For </a:t>
            </a:r>
            <a:r>
              <a:rPr lang="en-US" i="1" smtClean="0"/>
              <a:t>x</a:t>
            </a:r>
            <a:r>
              <a:rPr lang="en-US" smtClean="0"/>
              <a:t> = 80</a:t>
            </a:r>
            <a:r>
              <a:rPr lang="en-US" smtClean="0">
                <a:cs typeface="Times New Roman" pitchFamily="18" charset="0"/>
              </a:rPr>
              <a:t>°</a:t>
            </a:r>
            <a:r>
              <a:rPr lang="en-US" smtClean="0"/>
              <a:t>, the corresponding </a:t>
            </a:r>
            <a:r>
              <a:rPr lang="en-US" i="1" smtClean="0"/>
              <a:t>z</a:t>
            </a:r>
            <a:r>
              <a:rPr lang="en-US" smtClean="0"/>
              <a:t> value is: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mtClean="0"/>
          </a:p>
          <a:p>
            <a:pPr lvl="1" eaLnBrk="1" hangingPunct="1">
              <a:spcBef>
                <a:spcPct val="50000"/>
              </a:spcBef>
            </a:pPr>
            <a:r>
              <a:rPr lang="en-US" smtClean="0"/>
              <a:t>(so the temperature of 80</a:t>
            </a:r>
            <a:r>
              <a:rPr lang="en-US" smtClean="0">
                <a:cs typeface="Times New Roman" pitchFamily="18" charset="0"/>
              </a:rPr>
              <a:t>°</a:t>
            </a:r>
            <a:r>
              <a:rPr lang="en-US" smtClean="0"/>
              <a:t> is 2.95 standard deviations above (to the right of) the mean)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Then </a:t>
            </a:r>
            <a:r>
              <a:rPr lang="en-US" i="1" smtClean="0"/>
              <a:t>P</a:t>
            </a:r>
            <a:r>
              <a:rPr lang="en-US" smtClean="0"/>
              <a:t>(67</a:t>
            </a:r>
            <a:r>
              <a:rPr lang="en-US" smtClean="0">
                <a:cs typeface="Times New Roman" pitchFamily="18" charset="0"/>
              </a:rPr>
              <a:t>°</a:t>
            </a:r>
            <a:r>
              <a:rPr lang="en-US" smtClean="0"/>
              <a:t> ≤ </a:t>
            </a:r>
            <a:r>
              <a:rPr lang="en-US" i="1" smtClean="0"/>
              <a:t>x</a:t>
            </a:r>
            <a:r>
              <a:rPr lang="en-US" smtClean="0"/>
              <a:t> ≤ 75</a:t>
            </a:r>
            <a:r>
              <a:rPr lang="en-US" smtClean="0">
                <a:cs typeface="Times New Roman" pitchFamily="18" charset="0"/>
              </a:rPr>
              <a:t>°</a:t>
            </a:r>
            <a:r>
              <a:rPr lang="en-US" smtClean="0"/>
              <a:t>) = </a:t>
            </a:r>
            <a:r>
              <a:rPr lang="en-US" i="1" smtClean="0"/>
              <a:t>P</a:t>
            </a:r>
            <a:r>
              <a:rPr lang="en-US" smtClean="0"/>
              <a:t>( -1.41 ≤ </a:t>
            </a:r>
            <a:r>
              <a:rPr lang="en-US" i="1" smtClean="0"/>
              <a:t>z</a:t>
            </a:r>
            <a:r>
              <a:rPr lang="en-US" smtClean="0"/>
              <a:t> ≤ 1.27)</a:t>
            </a:r>
          </a:p>
          <a:p>
            <a:pPr eaLnBrk="1" hangingPunct="1"/>
            <a:endParaRPr lang="en-US" smtClean="0"/>
          </a:p>
        </p:txBody>
      </p:sp>
      <p:sp>
        <p:nvSpPr>
          <p:cNvPr id="3665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C88F4A9-34D9-4331-A265-CA4E21100723}" type="slidenum">
              <a:rPr lang="en-US" smtClean="0"/>
              <a:pPr/>
              <a:t>37</a:t>
            </a:fld>
            <a:endParaRPr lang="en-US" smtClean="0"/>
          </a:p>
        </p:txBody>
      </p:sp>
      <p:graphicFrame>
        <p:nvGraphicFramePr>
          <p:cNvPr id="366594" name="Object 2"/>
          <p:cNvGraphicFramePr>
            <a:graphicFrameLocks noChangeAspect="1"/>
          </p:cNvGraphicFramePr>
          <p:nvPr/>
        </p:nvGraphicFramePr>
        <p:xfrm>
          <a:off x="2743200" y="3624263"/>
          <a:ext cx="3584575" cy="731837"/>
        </p:xfrm>
        <a:graphic>
          <a:graphicData uri="http://schemas.openxmlformats.org/presentationml/2006/ole">
            <p:oleObj spid="_x0000_s366594" name="Equation" r:id="rId3" imgW="1930320" imgH="393480" progId="Equation.3">
              <p:embed/>
            </p:oleObj>
          </a:graphicData>
        </a:graphic>
      </p:graphicFrame>
      <p:graphicFrame>
        <p:nvGraphicFramePr>
          <p:cNvPr id="366595" name="Object 3"/>
          <p:cNvGraphicFramePr>
            <a:graphicFrameLocks noChangeAspect="1"/>
          </p:cNvGraphicFramePr>
          <p:nvPr/>
        </p:nvGraphicFramePr>
        <p:xfrm>
          <a:off x="2659063" y="1624013"/>
          <a:ext cx="3736975" cy="723900"/>
        </p:xfrm>
        <a:graphic>
          <a:graphicData uri="http://schemas.openxmlformats.org/presentationml/2006/ole">
            <p:oleObj spid="_x0000_s366595" name="Equation" r:id="rId4" imgW="2031840" imgH="393480" progId="Equation.3">
              <p:embed/>
            </p:oleObj>
          </a:graphicData>
        </a:graphic>
      </p:graphicFrame>
      <p:sp>
        <p:nvSpPr>
          <p:cNvPr id="366599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Example 5.2: Coffee </a:t>
            </a:r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404482" name="Rectangle 3"/>
          <p:cNvSpPr>
            <a:spLocks noGrp="1" noChangeArrowheads="1"/>
          </p:cNvSpPr>
          <p:nvPr>
            <p:ph idx="1"/>
          </p:nvPr>
        </p:nvSpPr>
        <p:spPr>
          <a:xfrm>
            <a:off x="665163" y="1296988"/>
            <a:ext cx="7620000" cy="5303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Want: the area under the normal curve less than </a:t>
            </a:r>
            <a:r>
              <a:rPr lang="en-US" sz="3000" smtClean="0">
                <a:cs typeface="Times New Roman" pitchFamily="18" charset="0"/>
              </a:rPr>
              <a:t>67</a:t>
            </a:r>
            <a:r>
              <a:rPr lang="en-US" sz="3000" smtClean="0">
                <a:cs typeface="Arial" charset="0"/>
              </a:rPr>
              <a:t>°</a:t>
            </a:r>
            <a:r>
              <a:rPr lang="en-US" sz="3000" smtClean="0"/>
              <a:t> and greater than 75</a:t>
            </a:r>
            <a:r>
              <a:rPr lang="en-US" sz="3000" smtClean="0">
                <a:cs typeface="Arial" charset="0"/>
              </a:rPr>
              <a:t>°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Will find: the area under the standard normal curve less than -1.41 and greater than 1.27 which will give the same area</a:t>
            </a:r>
          </a:p>
        </p:txBody>
      </p:sp>
      <p:sp>
        <p:nvSpPr>
          <p:cNvPr id="404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65F5BC9-3826-4545-9B3C-50DFC281202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7059613" y="6118225"/>
            <a:ext cx="168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Continued</a:t>
            </a:r>
          </a:p>
        </p:txBody>
      </p:sp>
      <p:pic>
        <p:nvPicPr>
          <p:cNvPr id="404485" name="Picture 5" descr="Normal Exampl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4225" y="3508375"/>
            <a:ext cx="49149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4486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3725" y="768350"/>
            <a:ext cx="5565775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Normal Table </a:t>
            </a:r>
            <a:r>
              <a:rPr lang="en-US" dirty="0" smtClean="0"/>
              <a:t>Lookup for </a:t>
            </a:r>
            <a:r>
              <a:rPr lang="en-US" sz="2700" dirty="0" smtClean="0"/>
              <a:t>z=-1.41 and z=1.27</a:t>
            </a:r>
            <a:endParaRPr lang="en-US" sz="2700" dirty="0"/>
          </a:p>
        </p:txBody>
      </p:sp>
      <p:sp>
        <p:nvSpPr>
          <p:cNvPr id="405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D350980-4CF1-46CA-A7F4-D448EC9B08F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28712" name="AutoShape 8"/>
          <p:cNvSpPr>
            <a:spLocks/>
          </p:cNvSpPr>
          <p:nvPr/>
        </p:nvSpPr>
        <p:spPr bwMode="auto">
          <a:xfrm>
            <a:off x="1016000" y="996950"/>
            <a:ext cx="1524000" cy="762000"/>
          </a:xfrm>
          <a:prstGeom prst="accentCallout3">
            <a:avLst>
              <a:gd name="adj1" fmla="val 415000"/>
              <a:gd name="adj2" fmla="val 112500"/>
              <a:gd name="adj3" fmla="val 176667"/>
              <a:gd name="adj4" fmla="val -31565"/>
              <a:gd name="adj5" fmla="val 45417"/>
              <a:gd name="adj6" fmla="val -31565"/>
              <a:gd name="adj7" fmla="val 46667"/>
              <a:gd name="adj8" fmla="val 1667"/>
            </a:avLst>
          </a:prstGeom>
          <a:solidFill>
            <a:srgbClr val="3399FF">
              <a:alpha val="74901"/>
            </a:srgbClr>
          </a:solidFill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pPr algn="ctr" eaLnBrk="0" hangingPunct="0"/>
            <a:r>
              <a:rPr lang="en-US"/>
              <a:t>42.07% of the curve</a:t>
            </a:r>
          </a:p>
        </p:txBody>
      </p:sp>
      <p:sp>
        <p:nvSpPr>
          <p:cNvPr id="405509" name="TextBox 13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1993900" y="4051300"/>
            <a:ext cx="711200" cy="317500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>
            <a:off x="2667000" y="2298700"/>
            <a:ext cx="381000" cy="1879600"/>
          </a:xfrm>
          <a:prstGeom prst="downArrow">
            <a:avLst>
              <a:gd name="adj1" fmla="val 50000"/>
              <a:gd name="adj2" fmla="val 49996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1981200" y="3822700"/>
            <a:ext cx="4000500" cy="241300"/>
          </a:xfrm>
          <a:prstGeom prst="rightArrow">
            <a:avLst>
              <a:gd name="adj1" fmla="val 50000"/>
              <a:gd name="adj2" fmla="val 49967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18" name="Down Arrow 17"/>
          <p:cNvSpPr>
            <a:spLocks noChangeArrowheads="1"/>
          </p:cNvSpPr>
          <p:nvPr/>
        </p:nvSpPr>
        <p:spPr bwMode="auto">
          <a:xfrm>
            <a:off x="5918200" y="2273300"/>
            <a:ext cx="419100" cy="1625600"/>
          </a:xfrm>
          <a:prstGeom prst="downArrow">
            <a:avLst>
              <a:gd name="adj1" fmla="val 50000"/>
              <a:gd name="adj2" fmla="val 49993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21" name="AutoShape 8"/>
          <p:cNvSpPr>
            <a:spLocks/>
          </p:cNvSpPr>
          <p:nvPr/>
        </p:nvSpPr>
        <p:spPr bwMode="auto">
          <a:xfrm>
            <a:off x="6337300" y="1149350"/>
            <a:ext cx="1524000" cy="762000"/>
          </a:xfrm>
          <a:prstGeom prst="accentCallout3">
            <a:avLst>
              <a:gd name="adj1" fmla="val 366667"/>
              <a:gd name="adj2" fmla="val -5000"/>
              <a:gd name="adj3" fmla="val 276667"/>
              <a:gd name="adj4" fmla="val 115935"/>
              <a:gd name="adj5" fmla="val 48750"/>
              <a:gd name="adj6" fmla="val 116769"/>
              <a:gd name="adj7" fmla="val 50000"/>
              <a:gd name="adj8" fmla="val 99167"/>
            </a:avLst>
          </a:prstGeom>
          <a:solidFill>
            <a:srgbClr val="3399FF">
              <a:alpha val="74901"/>
            </a:srgbClr>
          </a:solidFill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pPr algn="ctr" eaLnBrk="0" hangingPunct="0"/>
            <a:r>
              <a:rPr lang="en-US"/>
              <a:t>39.80% of the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2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800"/>
              <a:t>Properties of Continuous</a:t>
            </a:r>
            <a:br>
              <a:rPr lang="en-US" sz="3800"/>
            </a:br>
            <a:r>
              <a:rPr lang="en-US" sz="2400"/>
              <a:t>Probability Distributions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41313" indent="-341313" eaLnBrk="1" hangingPunct="1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b="1" dirty="0" smtClean="0"/>
              <a:t>Properties of f(</a:t>
            </a:r>
            <a:r>
              <a:rPr lang="en-US" b="1" i="1" dirty="0" smtClean="0"/>
              <a:t>x</a:t>
            </a:r>
            <a:r>
              <a:rPr lang="en-US" b="1" dirty="0" smtClean="0"/>
              <a:t>):</a:t>
            </a:r>
            <a:r>
              <a:rPr lang="en-US" dirty="0" smtClean="0"/>
              <a:t> f(</a:t>
            </a:r>
            <a:r>
              <a:rPr lang="en-US" i="1" dirty="0" smtClean="0"/>
              <a:t>x</a:t>
            </a:r>
            <a:r>
              <a:rPr lang="en-US" dirty="0" smtClean="0"/>
              <a:t>) is a continuous function such that</a:t>
            </a:r>
            <a:endParaRPr lang="en-US" b="1" dirty="0" smtClean="0"/>
          </a:p>
          <a:p>
            <a:pPr marL="857250" lvl="1" indent="-457200" eaLnBrk="1" hangingPunct="1">
              <a:spcBef>
                <a:spcPct val="5000"/>
              </a:spcBef>
              <a:spcAft>
                <a:spcPct val="5000"/>
              </a:spcAft>
              <a:buFontTx/>
              <a:buAutoNum type="arabicPeriod"/>
              <a:defRPr/>
            </a:pPr>
            <a:r>
              <a:rPr lang="en-US" dirty="0" smtClean="0">
                <a:sym typeface="Symbol" pitchFamily="18" charset="2"/>
              </a:rPr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 0 for all </a:t>
            </a:r>
            <a:r>
              <a:rPr lang="en-US" i="1" dirty="0" smtClean="0">
                <a:sym typeface="Symbol" pitchFamily="18" charset="2"/>
              </a:rPr>
              <a:t>x</a:t>
            </a:r>
          </a:p>
          <a:p>
            <a:pPr marL="857250" lvl="1" indent="-457200" eaLnBrk="1" hangingPunct="1">
              <a:spcBef>
                <a:spcPct val="5000"/>
              </a:spcBef>
              <a:spcAft>
                <a:spcPct val="5000"/>
              </a:spcAft>
              <a:buFontTx/>
              <a:buAutoNum type="arabicPeriod"/>
              <a:defRPr/>
            </a:pPr>
            <a:r>
              <a:rPr lang="en-US" dirty="0" smtClean="0">
                <a:sym typeface="Symbol" pitchFamily="18" charset="2"/>
              </a:rPr>
              <a:t>The total area under the curve of f(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) is equal </a:t>
            </a:r>
          </a:p>
          <a:p>
            <a:pPr marL="857250" lvl="1" indent="-457200" eaLnBrk="1" hangingPunct="1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b="1" dirty="0" smtClean="0">
                <a:sym typeface="Symbol" pitchFamily="18" charset="2"/>
              </a:rPr>
              <a:t>	</a:t>
            </a:r>
            <a:r>
              <a:rPr lang="en-US" b="1" dirty="0" smtClean="0"/>
              <a:t>Essential point:</a:t>
            </a:r>
            <a:r>
              <a:rPr lang="en-US" dirty="0" smtClean="0"/>
              <a:t> An area under a continuous probability distribution is a probability equal </a:t>
            </a:r>
            <a:r>
              <a:rPr lang="en-US" dirty="0" smtClean="0">
                <a:sym typeface="Symbol" pitchFamily="18" charset="2"/>
              </a:rPr>
              <a:t>to 1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D5DB45B-F4B6-4CE8-89BB-A0F78E2FA55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1413" y="1296988"/>
            <a:ext cx="75438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5000"/>
              </a:spcBef>
              <a:spcAft>
                <a:spcPct val="5000"/>
              </a:spcAft>
            </a:pPr>
            <a:endParaRPr lang="en-US">
              <a:sym typeface="Symbol" pitchFamily="18" charset="2"/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area in question</a:t>
            </a:r>
          </a:p>
        </p:txBody>
      </p:sp>
      <p:sp>
        <p:nvSpPr>
          <p:cNvPr id="406530" name="Content Placeholder 7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i="1" smtClean="0"/>
              <a:t>P(X &lt;67 or X &gt; 75) = P(x &lt; 67) + P(x &gt;75)</a:t>
            </a:r>
          </a:p>
          <a:p>
            <a:pPr eaLnBrk="1" hangingPunct="1">
              <a:buFontTx/>
              <a:buNone/>
            </a:pPr>
            <a:r>
              <a:rPr lang="en-US" smtClean="0"/>
              <a:t>	=</a:t>
            </a:r>
            <a:r>
              <a:rPr lang="pl-PL" smtClean="0"/>
              <a:t> </a:t>
            </a:r>
            <a:r>
              <a:rPr lang="pl-PL" i="1" smtClean="0"/>
              <a:t>P(</a:t>
            </a:r>
            <a:r>
              <a:rPr lang="en-US" i="1" smtClean="0"/>
              <a:t>z&lt;-</a:t>
            </a:r>
            <a:r>
              <a:rPr lang="pl-PL" i="1" smtClean="0"/>
              <a:t>1.41) </a:t>
            </a:r>
            <a:r>
              <a:rPr lang="en-US" i="1" smtClean="0"/>
              <a:t>+</a:t>
            </a:r>
            <a:r>
              <a:rPr lang="pl-PL" i="1" smtClean="0"/>
              <a:t> P(</a:t>
            </a:r>
            <a:r>
              <a:rPr lang="en-US" i="1" smtClean="0"/>
              <a:t>z</a:t>
            </a:r>
            <a:r>
              <a:rPr lang="pl-PL" i="1" smtClean="0"/>
              <a:t> </a:t>
            </a:r>
            <a:r>
              <a:rPr lang="en-US" i="1" smtClean="0"/>
              <a:t>&lt;</a:t>
            </a:r>
            <a:r>
              <a:rPr lang="pl-PL" i="1" smtClean="0"/>
              <a:t> 1.27)</a:t>
            </a:r>
          </a:p>
          <a:p>
            <a:pPr eaLnBrk="1" hangingPunct="1">
              <a:buFontTx/>
              <a:buNone/>
            </a:pPr>
            <a:r>
              <a:rPr lang="en-US" smtClean="0"/>
              <a:t>	= (0.5 - 0.4207) + (0.5 - 0.3980)</a:t>
            </a:r>
          </a:p>
          <a:p>
            <a:pPr eaLnBrk="1" hangingPunct="1">
              <a:buFontTx/>
              <a:buNone/>
            </a:pPr>
            <a:r>
              <a:rPr lang="en-US" smtClean="0"/>
              <a:t>	= 0.0793 + 0.102 = 0.1813 = 18.13%</a:t>
            </a:r>
          </a:p>
        </p:txBody>
      </p:sp>
      <p:sp>
        <p:nvSpPr>
          <p:cNvPr id="406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8D50800-0D9D-4F52-B974-EB85A1A035CA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406532" name="Picture 8" descr="figure 5.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5313" y="3200400"/>
            <a:ext cx="5145087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6533" name="TextBox 9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668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800" dirty="0"/>
              <a:t>Finding </a:t>
            </a:r>
            <a:r>
              <a:rPr lang="en-US" sz="3800" i="1" dirty="0"/>
              <a:t>Z</a:t>
            </a:r>
            <a:r>
              <a:rPr lang="en-US" sz="3800" dirty="0"/>
              <a:t> Points on</a:t>
            </a:r>
            <a:br>
              <a:rPr lang="en-US" sz="3800" dirty="0"/>
            </a:br>
            <a:r>
              <a:rPr lang="en-US" sz="2400" dirty="0"/>
              <a:t>a Standard Normal Curve</a:t>
            </a:r>
          </a:p>
        </p:txBody>
      </p:sp>
      <p:sp>
        <p:nvSpPr>
          <p:cNvPr id="407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D1486C19-D60E-4B19-902C-32FA549511BA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07555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L05</a:t>
            </a:r>
          </a:p>
        </p:txBody>
      </p:sp>
      <p:pic>
        <p:nvPicPr>
          <p:cNvPr id="40755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1311275"/>
            <a:ext cx="7870825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Finding </a:t>
            </a:r>
            <a:r>
              <a:rPr lang="en-US" i="1" dirty="0" smtClean="0"/>
              <a:t>X</a:t>
            </a:r>
            <a:r>
              <a:rPr lang="en-US" dirty="0" smtClean="0"/>
              <a:t> Points on a Normal Curve</a:t>
            </a:r>
            <a:endParaRPr lang="en-US" dirty="0"/>
          </a:p>
        </p:txBody>
      </p:sp>
      <p:sp>
        <p:nvSpPr>
          <p:cNvPr id="409602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defTabSz="968375" eaLnBrk="1" hangingPunct="1">
              <a:spcBef>
                <a:spcPct val="25000"/>
              </a:spcBef>
              <a:spcAft>
                <a:spcPct val="25000"/>
              </a:spcAft>
              <a:tabLst>
                <a:tab pos="287338" algn="l"/>
              </a:tabLst>
            </a:pPr>
            <a:r>
              <a:rPr lang="en-US" sz="3200" smtClean="0"/>
              <a:t>Example 5.3 Stocking Energy Drinks</a:t>
            </a:r>
          </a:p>
          <a:p>
            <a:pPr lvl="1" defTabSz="968375" eaLnBrk="1" hangingPunct="1">
              <a:spcBef>
                <a:spcPct val="30000"/>
              </a:spcBef>
              <a:tabLst>
                <a:tab pos="287338" algn="l"/>
              </a:tabLst>
            </a:pPr>
            <a:r>
              <a:rPr lang="en-US" smtClean="0"/>
              <a:t>A grocery store sells a brand of energy drinks</a:t>
            </a:r>
          </a:p>
          <a:p>
            <a:pPr lvl="1" defTabSz="968375" eaLnBrk="1" hangingPunct="1">
              <a:spcBef>
                <a:spcPct val="30000"/>
              </a:spcBef>
              <a:tabLst>
                <a:tab pos="287338" algn="l"/>
              </a:tabLst>
            </a:pPr>
            <a:r>
              <a:rPr lang="en-US" smtClean="0"/>
              <a:t>The weekly demand is normally distributed with a mean of 1,000 cans and a standard deviation of 100</a:t>
            </a:r>
          </a:p>
          <a:p>
            <a:pPr lvl="1" defTabSz="968375" eaLnBrk="1" hangingPunct="1">
              <a:spcBef>
                <a:spcPct val="30000"/>
              </a:spcBef>
              <a:tabLst>
                <a:tab pos="287338" algn="l"/>
              </a:tabLst>
            </a:pPr>
            <a:r>
              <a:rPr lang="en-US" smtClean="0"/>
              <a:t>How many cans of the energy drink should the grocery store stock for a given week so that there is only a 5 percent chance that the store will run out of the popular drinks? </a:t>
            </a:r>
          </a:p>
          <a:p>
            <a:pPr defTabSz="968375" eaLnBrk="1" hangingPunct="1">
              <a:tabLst>
                <a:tab pos="287338" algn="l"/>
              </a:tabLst>
            </a:pPr>
            <a:r>
              <a:rPr lang="en-US" smtClean="0"/>
              <a:t>We will let </a:t>
            </a:r>
            <a:r>
              <a:rPr lang="en-US" i="1" smtClean="0"/>
              <a:t>x </a:t>
            </a:r>
            <a:r>
              <a:rPr lang="en-US" smtClean="0"/>
              <a:t>be the specific number of energy drinks to be stocked. So the value of </a:t>
            </a:r>
            <a:r>
              <a:rPr lang="en-US" i="1" smtClean="0"/>
              <a:t>x must be chosen so </a:t>
            </a:r>
            <a:r>
              <a:rPr lang="en-US" smtClean="0"/>
              <a:t>that </a:t>
            </a:r>
            <a:r>
              <a:rPr lang="en-US" i="1" smtClean="0"/>
              <a:t>P(X &gt;x) = 0.05 = 5%</a:t>
            </a:r>
            <a:endParaRPr lang="en-US" smtClean="0"/>
          </a:p>
          <a:p>
            <a:pPr defTabSz="968375" eaLnBrk="1" hangingPunct="1">
              <a:tabLst>
                <a:tab pos="287338" algn="l"/>
              </a:tabLst>
            </a:pPr>
            <a:endParaRPr lang="en-US" smtClean="0"/>
          </a:p>
        </p:txBody>
      </p:sp>
      <p:sp>
        <p:nvSpPr>
          <p:cNvPr id="409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09F537CC-B0FA-4CAF-B96E-DC33B4ADA52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09604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defTabSz="968375" eaLnBrk="1" hangingPunct="1">
              <a:spcBef>
                <a:spcPct val="25000"/>
              </a:spcBef>
              <a:spcAft>
                <a:spcPct val="25000"/>
              </a:spcAft>
              <a:tabLst>
                <a:tab pos="287338" algn="l"/>
              </a:tabLst>
              <a:defRPr/>
            </a:pPr>
            <a:r>
              <a:rPr lang="en-US" dirty="0" smtClean="0"/>
              <a:t>Example 5.3 Stocking Energy Drinks</a:t>
            </a:r>
          </a:p>
        </p:txBody>
      </p:sp>
      <p:sp>
        <p:nvSpPr>
          <p:cNvPr id="367620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Using our formula for finding the equivalent z value we have: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</a:t>
            </a:r>
            <a:r>
              <a:rPr lang="en-US" i="1" smtClean="0"/>
              <a:t>z value corresponding to x is z</a:t>
            </a:r>
            <a:r>
              <a:rPr lang="en-US" i="1" baseline="-25000" smtClean="0"/>
              <a:t>0.05</a:t>
            </a:r>
            <a:endParaRPr lang="en-US" i="1" smtClean="0"/>
          </a:p>
          <a:p>
            <a:pPr lvl="1" eaLnBrk="1" hangingPunct="1"/>
            <a:r>
              <a:rPr lang="en-US" smtClean="0"/>
              <a:t>Since the area under the standard normal curve between 0 and </a:t>
            </a:r>
            <a:r>
              <a:rPr lang="en-US" i="1" smtClean="0"/>
              <a:t>z</a:t>
            </a:r>
            <a:r>
              <a:rPr lang="en-US" i="1" baseline="-25000" smtClean="0"/>
              <a:t>0.05</a:t>
            </a:r>
            <a:r>
              <a:rPr lang="en-US" i="1" smtClean="0"/>
              <a:t> is 0.5 - 0.05 = 0.45 (see </a:t>
            </a:r>
            <a:r>
              <a:rPr lang="en-US" smtClean="0"/>
              <a:t>Figure 5.18(b))</a:t>
            </a:r>
          </a:p>
        </p:txBody>
      </p:sp>
      <p:sp>
        <p:nvSpPr>
          <p:cNvPr id="3676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9E8A3661-27A9-4873-9ED8-6823EE1F7D3F}" type="slidenum">
              <a:rPr lang="en-US" smtClean="0"/>
              <a:pPr/>
              <a:t>43</a:t>
            </a:fld>
            <a:endParaRPr lang="en-US" smtClean="0"/>
          </a:p>
        </p:txBody>
      </p:sp>
      <p:graphicFrame>
        <p:nvGraphicFramePr>
          <p:cNvPr id="367618" name="Object 2"/>
          <p:cNvGraphicFramePr>
            <a:graphicFrameLocks noChangeAspect="1"/>
          </p:cNvGraphicFramePr>
          <p:nvPr/>
        </p:nvGraphicFramePr>
        <p:xfrm>
          <a:off x="3067050" y="1997075"/>
          <a:ext cx="2740025" cy="987425"/>
        </p:xfrm>
        <a:graphic>
          <a:graphicData uri="http://schemas.openxmlformats.org/presentationml/2006/ole">
            <p:oleObj spid="_x0000_s367618" name="Equation" r:id="rId3" imgW="1206360" imgH="393480" progId="Equation.3">
              <p:embed/>
            </p:oleObj>
          </a:graphicData>
        </a:graphic>
      </p:graphicFrame>
      <p:sp>
        <p:nvSpPr>
          <p:cNvPr id="367622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5.3 Stocking Energy Drinks</a:t>
            </a:r>
            <a:endParaRPr lang="en-US" dirty="0"/>
          </a:p>
        </p:txBody>
      </p:sp>
      <p:sp>
        <p:nvSpPr>
          <p:cNvPr id="259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295400"/>
            <a:ext cx="7924800" cy="5181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2900" smtClean="0"/>
              <a:t>Use the standard normal table to find the </a:t>
            </a:r>
            <a:r>
              <a:rPr lang="en-US" sz="2900" i="1" smtClean="0"/>
              <a:t>z</a:t>
            </a:r>
            <a:r>
              <a:rPr lang="en-US" sz="2900" smtClean="0"/>
              <a:t> value associated with a table entry of 0.45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2400" smtClean="0"/>
              <a:t>The area for 0.45 is not listed ; instead find values that bracket 0.45 since it is halfway between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2400" smtClean="0"/>
              <a:t>For a table entry of 0.4495, </a:t>
            </a:r>
            <a:r>
              <a:rPr lang="en-US" sz="2400" i="1" smtClean="0"/>
              <a:t>z</a:t>
            </a:r>
            <a:r>
              <a:rPr lang="en-US" sz="2400" smtClean="0"/>
              <a:t> = 1.64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2400" smtClean="0"/>
              <a:t>For a table entry of 0.4505, </a:t>
            </a:r>
            <a:r>
              <a:rPr lang="en-US" sz="2400" i="1" smtClean="0"/>
              <a:t>z</a:t>
            </a:r>
            <a:r>
              <a:rPr lang="en-US" sz="2400" smtClean="0"/>
              <a:t> = 1.65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2400" smtClean="0"/>
              <a:t>For an area of 0.45, use the </a:t>
            </a:r>
            <a:r>
              <a:rPr lang="en-US" sz="2400" i="1" smtClean="0"/>
              <a:t>z</a:t>
            </a:r>
            <a:r>
              <a:rPr lang="en-US" sz="2400" smtClean="0"/>
              <a:t> value midway between these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2400" smtClean="0"/>
              <a:t>So </a:t>
            </a:r>
            <a:r>
              <a:rPr lang="en-US" sz="2400" i="1" smtClean="0"/>
              <a:t>z</a:t>
            </a:r>
            <a:r>
              <a:rPr lang="en-US" sz="2400" i="1" baseline="-25000" smtClean="0"/>
              <a:t>0.005</a:t>
            </a:r>
            <a:r>
              <a:rPr lang="en-US" sz="2400" smtClean="0"/>
              <a:t> = 1.645</a:t>
            </a:r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527175" y="5280025"/>
          <a:ext cx="1946275" cy="784225"/>
        </p:xfrm>
        <a:graphic>
          <a:graphicData uri="http://schemas.openxmlformats.org/presentationml/2006/ole">
            <p:oleObj spid="_x0000_s259076" name="Equation" r:id="rId3" imgW="977760" imgH="393480" progId="Equation.3">
              <p:embed/>
            </p:oleObj>
          </a:graphicData>
        </a:graphic>
      </p:graphicFrame>
      <p:sp>
        <p:nvSpPr>
          <p:cNvPr id="25907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DB7B93D5-876F-4AC5-9DE3-F799F5A5D6E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59080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563" y="1285875"/>
            <a:ext cx="59721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Z Score Lookup</a:t>
            </a:r>
          </a:p>
        </p:txBody>
      </p:sp>
      <p:sp>
        <p:nvSpPr>
          <p:cNvPr id="413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D1C90155-5383-49E1-B1D2-6F7EE8BCB4F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33837" name="Rectangle 13"/>
          <p:cNvSpPr>
            <a:spLocks noChangeArrowheads="1"/>
          </p:cNvSpPr>
          <p:nvPr/>
        </p:nvSpPr>
        <p:spPr bwMode="auto">
          <a:xfrm>
            <a:off x="4756150" y="4660900"/>
            <a:ext cx="361950" cy="171450"/>
          </a:xfrm>
          <a:prstGeom prst="rect">
            <a:avLst/>
          </a:prstGeom>
          <a:solidFill>
            <a:srgbClr val="339966">
              <a:alpha val="4588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33839" name="Rectangle 15"/>
          <p:cNvSpPr>
            <a:spLocks noChangeArrowheads="1"/>
          </p:cNvSpPr>
          <p:nvPr/>
        </p:nvSpPr>
        <p:spPr bwMode="auto">
          <a:xfrm>
            <a:off x="5359400" y="4641850"/>
            <a:ext cx="361950" cy="171450"/>
          </a:xfrm>
          <a:prstGeom prst="rect">
            <a:avLst/>
          </a:prstGeom>
          <a:solidFill>
            <a:srgbClr val="339966">
              <a:alpha val="4588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5070475" y="4591050"/>
            <a:ext cx="450850" cy="274638"/>
          </a:xfrm>
          <a:prstGeom prst="rect">
            <a:avLst/>
          </a:prstGeom>
          <a:solidFill>
            <a:schemeClr val="folHlink">
              <a:alpha val="45882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0.45</a:t>
            </a:r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 flipV="1">
            <a:off x="5245100" y="260985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 flipH="1" flipV="1">
            <a:off x="2273300" y="4743450"/>
            <a:ext cx="252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1984375" y="1754188"/>
            <a:ext cx="14462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latin typeface="Arial" charset="0"/>
              </a:rPr>
              <a:t>z = 1.645</a:t>
            </a:r>
          </a:p>
        </p:txBody>
      </p:sp>
      <p:sp>
        <p:nvSpPr>
          <p:cNvPr id="413706" name="TextBox 11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338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338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338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338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7" grpId="0" animBg="1"/>
      <p:bldP spid="333839" grpId="0" animBg="1"/>
      <p:bldP spid="333840" grpId="0" animBg="1"/>
      <p:bldP spid="333841" grpId="0" animBg="1"/>
      <p:bldP spid="333842" grpId="0" animBg="1"/>
      <p:bldP spid="33384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800"/>
              <a:t>Finding </a:t>
            </a:r>
            <a:r>
              <a:rPr lang="en-US" sz="3800" i="1"/>
              <a:t>X</a:t>
            </a:r>
            <a:r>
              <a:rPr lang="en-US" sz="3800"/>
              <a:t> Points on a Normal Curve</a:t>
            </a:r>
          </a:p>
        </p:txBody>
      </p:sp>
      <p:sp>
        <p:nvSpPr>
          <p:cNvPr id="414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DF83A897-74CE-4303-AC9E-F11443122D1E}" type="slidenum">
              <a:rPr lang="en-US" smtClean="0"/>
              <a:pPr/>
              <a:t>46</a:t>
            </a:fld>
            <a:endParaRPr lang="en-US" smtClean="0"/>
          </a:p>
        </p:txBody>
      </p:sp>
      <p:pic>
        <p:nvPicPr>
          <p:cNvPr id="41472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373188"/>
            <a:ext cx="6757987" cy="429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4724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5.3 Stocking Energy Drinks</a:t>
            </a:r>
            <a:endParaRPr lang="en-US" sz="2400" dirty="0"/>
          </a:p>
        </p:txBody>
      </p:sp>
      <p:sp>
        <p:nvSpPr>
          <p:cNvPr id="3000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125" y="1295400"/>
            <a:ext cx="7924800" cy="5181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2900" smtClean="0"/>
              <a:t>Combining this result with the result from a prior slide: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endParaRPr lang="en-US" sz="2900" smtClean="0"/>
          </a:p>
          <a:p>
            <a:pPr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endParaRPr lang="en-US" sz="2900" smtClean="0"/>
          </a:p>
          <a:p>
            <a:pPr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2900" smtClean="0"/>
              <a:t>Solving for </a:t>
            </a:r>
            <a:r>
              <a:rPr lang="en-US" sz="2900" i="1" smtClean="0"/>
              <a:t>x</a:t>
            </a:r>
            <a:r>
              <a:rPr lang="en-US" sz="2900" smtClean="0"/>
              <a:t> gives </a:t>
            </a:r>
            <a:r>
              <a:rPr lang="en-US" sz="2900" i="1" smtClean="0"/>
              <a:t>x</a:t>
            </a:r>
            <a:r>
              <a:rPr lang="en-US" sz="2900" smtClean="0"/>
              <a:t> = 1000 + (1.645 </a:t>
            </a:r>
            <a:r>
              <a:rPr lang="en-US" sz="2900" smtClean="0">
                <a:sym typeface="Symbol" pitchFamily="18" charset="2"/>
              </a:rPr>
              <a:t></a:t>
            </a:r>
            <a:r>
              <a:rPr lang="en-US" sz="2900" smtClean="0"/>
              <a:t> 100) = 1164.5</a:t>
            </a:r>
          </a:p>
          <a:p>
            <a:pPr lvl="1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2600" smtClean="0"/>
              <a:t>Rounding up, 1165 energy drinks should be stocked so that the probability of running out will not be more than 5 percent</a:t>
            </a:r>
          </a:p>
        </p:txBody>
      </p:sp>
      <p:graphicFrame>
        <p:nvGraphicFramePr>
          <p:cNvPr id="30003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451100" y="2046288"/>
          <a:ext cx="2155825" cy="804862"/>
        </p:xfrm>
        <a:graphic>
          <a:graphicData uri="http://schemas.openxmlformats.org/presentationml/2006/ole">
            <p:oleObj spid="_x0000_s300036" name="Equation" r:id="rId3" imgW="1054080" imgH="393480" progId="Equation.3">
              <p:embed/>
            </p:oleObj>
          </a:graphicData>
        </a:graphic>
      </p:graphicFrame>
      <p:sp>
        <p:nvSpPr>
          <p:cNvPr id="30003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D75ABD3D-B59C-470B-9115-52BB6D824851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00040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/>
              <a:t>The Cumulative Normal Table</a:t>
            </a:r>
          </a:p>
        </p:txBody>
      </p:sp>
      <p:sp>
        <p:nvSpPr>
          <p:cNvPr id="417794" name="Content Placeholder 4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3200" smtClean="0"/>
              <a:t>The cumulative normal table gives the area under the standard normal curve below </a:t>
            </a:r>
            <a:r>
              <a:rPr lang="en-US" sz="3200" i="1" smtClean="0"/>
              <a:t>z</a:t>
            </a:r>
            <a:endParaRPr lang="en-US" sz="3200" smtClean="0"/>
          </a:p>
          <a:p>
            <a:pPr eaLnBrk="1" hangingPunct="1">
              <a:spcBef>
                <a:spcPct val="30000"/>
              </a:spcBef>
            </a:pPr>
            <a:r>
              <a:rPr lang="en-US" smtClean="0"/>
              <a:t>Including negative </a:t>
            </a:r>
            <a:r>
              <a:rPr lang="en-US" i="1" smtClean="0"/>
              <a:t>z</a:t>
            </a:r>
            <a:r>
              <a:rPr lang="en-US" smtClean="0"/>
              <a:t> values</a:t>
            </a:r>
          </a:p>
          <a:p>
            <a:pPr eaLnBrk="1" hangingPunct="1">
              <a:spcBef>
                <a:spcPct val="30000"/>
              </a:spcBef>
            </a:pPr>
            <a:r>
              <a:rPr lang="en-US" smtClean="0"/>
              <a:t>The cumulative normal table gives the probability of being less than or equal any given </a:t>
            </a:r>
            <a:r>
              <a:rPr lang="en-US" i="1" smtClean="0"/>
              <a:t>z</a:t>
            </a:r>
            <a:r>
              <a:rPr lang="en-US" smtClean="0"/>
              <a:t> value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mtClean="0"/>
              <a:t>See Table 5.2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mtClean="0"/>
              <a:t>Also see Table A.## in Appendix A</a:t>
            </a:r>
            <a:endParaRPr lang="en-US" smtClean="0">
              <a:sym typeface="Symbol" pitchFamily="18" charset="2"/>
            </a:endParaRPr>
          </a:p>
          <a:p>
            <a:pPr eaLnBrk="1" hangingPunct="1"/>
            <a:endParaRPr lang="en-US" smtClean="0"/>
          </a:p>
        </p:txBody>
      </p:sp>
      <p:sp>
        <p:nvSpPr>
          <p:cNvPr id="417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97EC546-A334-402D-A72A-7240D0B1D837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17796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The Cumulative Normal Curve</a:t>
            </a:r>
            <a:r>
              <a:rPr lang="en-US" sz="2400"/>
              <a:t> Continued</a:t>
            </a:r>
          </a:p>
        </p:txBody>
      </p:sp>
      <p:sp>
        <p:nvSpPr>
          <p:cNvPr id="419842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5363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The cumulative normal curve is shown below:</a:t>
            </a:r>
          </a:p>
        </p:txBody>
      </p:sp>
      <p:sp>
        <p:nvSpPr>
          <p:cNvPr id="419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1773094-876D-4CEE-AA27-16E85D4B9E1B}" type="slidenum">
              <a:rPr lang="en-US" smtClean="0"/>
              <a:pPr/>
              <a:t>49</a:t>
            </a:fld>
            <a:endParaRPr lang="en-US" smtClean="0"/>
          </a:p>
        </p:txBody>
      </p:sp>
      <p:pic>
        <p:nvPicPr>
          <p:cNvPr id="419844" name="Picture 4" descr="bow70267_tb050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950" y="2806700"/>
            <a:ext cx="3008313" cy="205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19845" name="Group 7"/>
          <p:cNvGrpSpPr>
            <a:grpSpLocks/>
          </p:cNvGrpSpPr>
          <p:nvPr/>
        </p:nvGrpSpPr>
        <p:grpSpPr bwMode="auto">
          <a:xfrm>
            <a:off x="1427163" y="2870200"/>
            <a:ext cx="3562350" cy="1152525"/>
            <a:chOff x="1301" y="1808"/>
            <a:chExt cx="2244" cy="726"/>
          </a:xfrm>
        </p:grpSpPr>
        <p:sp>
          <p:nvSpPr>
            <p:cNvPr id="283653" name="AutoShape 5"/>
            <p:cNvSpPr>
              <a:spLocks/>
            </p:cNvSpPr>
            <p:nvPr/>
          </p:nvSpPr>
          <p:spPr bwMode="auto">
            <a:xfrm>
              <a:off x="1301" y="1808"/>
              <a:ext cx="1237" cy="536"/>
            </a:xfrm>
            <a:prstGeom prst="borderCallout1">
              <a:avLst>
                <a:gd name="adj1" fmla="val 13431"/>
                <a:gd name="adj2" fmla="val 103880"/>
                <a:gd name="adj3" fmla="val 98694"/>
                <a:gd name="adj4" fmla="val 196037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en-US" sz="1800" dirty="0">
                  <a:latin typeface="+mn-lt"/>
                </a:rPr>
                <a:t>The cumulative normal table gives the shaded area</a:t>
              </a:r>
            </a:p>
          </p:txBody>
        </p:sp>
        <p:sp>
          <p:nvSpPr>
            <p:cNvPr id="419848" name="Line 6"/>
            <p:cNvSpPr>
              <a:spLocks noChangeShapeType="1"/>
            </p:cNvSpPr>
            <p:nvPr/>
          </p:nvSpPr>
          <p:spPr bwMode="auto">
            <a:xfrm>
              <a:off x="2314" y="2320"/>
              <a:ext cx="1231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9846" name="TextBox 8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Area and Probability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25000"/>
              </a:spcBef>
            </a:pPr>
            <a:r>
              <a:rPr lang="en-US" sz="2600" smtClean="0"/>
              <a:t>The blue-colored area under the probability curve f(</a:t>
            </a:r>
            <a:r>
              <a:rPr lang="en-US" sz="2600" i="1" smtClean="0"/>
              <a:t>x</a:t>
            </a:r>
            <a:r>
              <a:rPr lang="en-US" sz="2600" smtClean="0"/>
              <a:t>) from the value </a:t>
            </a:r>
            <a:r>
              <a:rPr lang="en-US" sz="2600" i="1" smtClean="0"/>
              <a:t>x</a:t>
            </a:r>
            <a:r>
              <a:rPr lang="en-US" sz="2600" smtClean="0"/>
              <a:t> = </a:t>
            </a:r>
            <a:r>
              <a:rPr lang="en-US" sz="2600" i="1" smtClean="0"/>
              <a:t>a</a:t>
            </a:r>
            <a:r>
              <a:rPr lang="en-US" sz="2600" smtClean="0"/>
              <a:t> to </a:t>
            </a:r>
            <a:r>
              <a:rPr lang="en-US" sz="2600" i="1" smtClean="0"/>
              <a:t>x</a:t>
            </a:r>
            <a:r>
              <a:rPr lang="en-US" sz="2600" smtClean="0"/>
              <a:t> = </a:t>
            </a:r>
            <a:r>
              <a:rPr lang="en-US" sz="2600" i="1" smtClean="0"/>
              <a:t>b</a:t>
            </a:r>
            <a:r>
              <a:rPr lang="en-US" sz="2600" smtClean="0"/>
              <a:t> is the probability that </a:t>
            </a:r>
            <a:r>
              <a:rPr lang="en-US" sz="2600" i="1" smtClean="0"/>
              <a:t>x</a:t>
            </a:r>
            <a:r>
              <a:rPr lang="en-US" sz="2600" smtClean="0"/>
              <a:t> could take any value in the range </a:t>
            </a:r>
            <a:r>
              <a:rPr lang="en-US" sz="2600" i="1" smtClean="0"/>
              <a:t>a</a:t>
            </a:r>
            <a:r>
              <a:rPr lang="en-US" sz="2600" smtClean="0"/>
              <a:t> to </a:t>
            </a:r>
            <a:r>
              <a:rPr lang="en-US" sz="2600" i="1" smtClean="0"/>
              <a:t>b</a:t>
            </a:r>
            <a:endParaRPr lang="en-US" sz="2600" smtClean="0"/>
          </a:p>
          <a:p>
            <a:pPr lvl="1">
              <a:lnSpc>
                <a:spcPct val="95000"/>
              </a:lnSpc>
              <a:spcBef>
                <a:spcPct val="25000"/>
              </a:spcBef>
              <a:buClr>
                <a:srgbClr val="663300"/>
              </a:buClr>
            </a:pPr>
            <a:r>
              <a:rPr lang="en-US" sz="2600" smtClean="0"/>
              <a:t>Symbolized as </a:t>
            </a:r>
            <a:r>
              <a:rPr lang="en-US" sz="2600" i="1" smtClean="0"/>
              <a:t>P</a:t>
            </a:r>
            <a:r>
              <a:rPr lang="en-US" sz="2600" smtClean="0"/>
              <a:t>(</a:t>
            </a:r>
            <a:r>
              <a:rPr lang="en-US" sz="2600" i="1" smtClean="0"/>
              <a:t>a</a:t>
            </a:r>
            <a:r>
              <a:rPr lang="en-US" sz="2600" smtClean="0"/>
              <a:t> </a:t>
            </a:r>
            <a:r>
              <a:rPr lang="en-US" sz="2600" smtClean="0">
                <a:sym typeface="Symbol" pitchFamily="18" charset="2"/>
              </a:rPr>
              <a:t></a:t>
            </a:r>
            <a:r>
              <a:rPr lang="en-US" sz="2600" smtClean="0"/>
              <a:t> </a:t>
            </a:r>
            <a:r>
              <a:rPr lang="en-US" sz="2600" i="1" smtClean="0"/>
              <a:t>x</a:t>
            </a:r>
            <a:r>
              <a:rPr lang="en-US" sz="2600" smtClean="0"/>
              <a:t> </a:t>
            </a:r>
            <a:r>
              <a:rPr lang="en-US" sz="2600" smtClean="0">
                <a:sym typeface="Symbol" pitchFamily="18" charset="2"/>
              </a:rPr>
              <a:t></a:t>
            </a:r>
            <a:r>
              <a:rPr lang="en-US" sz="2600" smtClean="0"/>
              <a:t> </a:t>
            </a:r>
            <a:r>
              <a:rPr lang="en-US" sz="2600" i="1" smtClean="0"/>
              <a:t>b</a:t>
            </a:r>
            <a:r>
              <a:rPr lang="en-US" sz="2600" smtClean="0"/>
              <a:t>)</a:t>
            </a:r>
          </a:p>
          <a:p>
            <a:pPr lvl="2">
              <a:lnSpc>
                <a:spcPct val="95000"/>
              </a:lnSpc>
              <a:spcBef>
                <a:spcPct val="25000"/>
              </a:spcBef>
              <a:buClr>
                <a:schemeClr val="tx2"/>
              </a:buClr>
            </a:pPr>
            <a:r>
              <a:rPr lang="en-US" smtClean="0"/>
              <a:t>Or as </a:t>
            </a:r>
            <a:r>
              <a:rPr lang="en-US" i="1" smtClean="0"/>
              <a:t>P</a:t>
            </a:r>
            <a:r>
              <a:rPr lang="en-US" smtClean="0"/>
              <a:t>(</a:t>
            </a:r>
            <a:r>
              <a:rPr lang="en-US" i="1" smtClean="0"/>
              <a:t>a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&lt;</a:t>
            </a:r>
            <a:r>
              <a:rPr lang="en-US" smtClean="0"/>
              <a:t> </a:t>
            </a:r>
            <a:r>
              <a:rPr lang="en-US" i="1" smtClean="0"/>
              <a:t>x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&lt;</a:t>
            </a:r>
            <a:r>
              <a:rPr lang="en-US" smtClean="0"/>
              <a:t> </a:t>
            </a:r>
            <a:r>
              <a:rPr lang="en-US" i="1" smtClean="0"/>
              <a:t>b</a:t>
            </a:r>
            <a:r>
              <a:rPr lang="en-US" smtClean="0"/>
              <a:t>), because each of the interval endpoints has a probability of 0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70FD314-4B9F-4555-B90F-D7B5756D1F68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6628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350" y="3543300"/>
            <a:ext cx="5630863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/>
              <a:t>The Cumulative Normal Table</a:t>
            </a:r>
          </a:p>
        </p:txBody>
      </p:sp>
      <p:sp>
        <p:nvSpPr>
          <p:cNvPr id="420866" name="Rectangle 3"/>
          <p:cNvSpPr>
            <a:spLocks noGrp="1" noChangeArrowheads="1"/>
          </p:cNvSpPr>
          <p:nvPr>
            <p:ph idx="1"/>
          </p:nvPr>
        </p:nvSpPr>
        <p:spPr>
          <a:xfrm>
            <a:off x="646113" y="1106488"/>
            <a:ext cx="7602537" cy="5321300"/>
          </a:xfrm>
        </p:spPr>
        <p:txBody>
          <a:bodyPr/>
          <a:lstStyle/>
          <a:p>
            <a:pPr eaLnBrk="1" hangingPunct="1"/>
            <a:r>
              <a:rPr lang="en-US" smtClean="0"/>
              <a:t>Most useful for finding the probabilities of threshold values like </a:t>
            </a:r>
            <a:r>
              <a:rPr lang="en-US" sz="3000" i="1" noProof="1" smtClean="0"/>
              <a:t>P</a:t>
            </a:r>
            <a:r>
              <a:rPr lang="en-US" sz="3000" noProof="1" smtClean="0"/>
              <a:t>(</a:t>
            </a:r>
            <a:r>
              <a:rPr lang="en-US" sz="3000" i="1" noProof="1" smtClean="0"/>
              <a:t>z</a:t>
            </a:r>
            <a:r>
              <a:rPr lang="en-US" sz="3000" i="1" smtClean="0"/>
              <a:t> </a:t>
            </a:r>
            <a:r>
              <a:rPr lang="en-US" sz="3000" smtClean="0">
                <a:cs typeface="Times New Roman" pitchFamily="18" charset="0"/>
              </a:rPr>
              <a:t>≤</a:t>
            </a:r>
            <a:r>
              <a:rPr lang="en-US" sz="3000" i="1" smtClean="0"/>
              <a:t> a</a:t>
            </a:r>
            <a:r>
              <a:rPr lang="en-US" sz="3000" smtClean="0"/>
              <a:t>) or </a:t>
            </a:r>
            <a:r>
              <a:rPr lang="en-US" sz="3000" i="1" smtClean="0"/>
              <a:t>P</a:t>
            </a:r>
            <a:r>
              <a:rPr lang="en-US" sz="3000" smtClean="0"/>
              <a:t>(</a:t>
            </a:r>
            <a:r>
              <a:rPr lang="en-US" sz="3000" i="1" smtClean="0"/>
              <a:t>z </a:t>
            </a:r>
            <a:r>
              <a:rPr lang="en-US" sz="3000" smtClean="0">
                <a:cs typeface="Times New Roman" pitchFamily="18" charset="0"/>
              </a:rPr>
              <a:t>≥</a:t>
            </a:r>
            <a:r>
              <a:rPr lang="en-US" sz="3000" i="1" smtClean="0"/>
              <a:t> b</a:t>
            </a:r>
            <a:r>
              <a:rPr lang="en-US" sz="3000" smtClean="0"/>
              <a:t>)</a:t>
            </a:r>
          </a:p>
          <a:p>
            <a:pPr lvl="1" eaLnBrk="1" hangingPunct="1"/>
            <a:r>
              <a:rPr lang="en-US" sz="2600" smtClean="0"/>
              <a:t>Find </a:t>
            </a:r>
            <a:r>
              <a:rPr lang="en-US" sz="2600" i="1" smtClean="0"/>
              <a:t>P</a:t>
            </a:r>
            <a:r>
              <a:rPr lang="en-US" sz="2600" smtClean="0"/>
              <a:t>(</a:t>
            </a:r>
            <a:r>
              <a:rPr lang="en-US" sz="2600" i="1" smtClean="0"/>
              <a:t>z </a:t>
            </a:r>
            <a:r>
              <a:rPr lang="en-US" sz="2600" smtClean="0">
                <a:cs typeface="Times New Roman" pitchFamily="18" charset="0"/>
              </a:rPr>
              <a:t>≤</a:t>
            </a:r>
            <a:r>
              <a:rPr lang="en-US" sz="2600" i="1" smtClean="0"/>
              <a:t> </a:t>
            </a:r>
            <a:r>
              <a:rPr lang="en-US" sz="2600" smtClean="0"/>
              <a:t>1)</a:t>
            </a:r>
          </a:p>
          <a:p>
            <a:pPr lvl="2" eaLnBrk="1" hangingPunct="1"/>
            <a:r>
              <a:rPr lang="en-US" smtClean="0"/>
              <a:t>Find directly from cumulative normal table that </a:t>
            </a:r>
          </a:p>
          <a:p>
            <a:pPr lvl="2" eaLnBrk="1" hangingPunct="1">
              <a:buFontTx/>
              <a:buNone/>
            </a:pPr>
            <a:r>
              <a:rPr lang="en-US" i="1" smtClean="0"/>
              <a:t>			P</a:t>
            </a:r>
            <a:r>
              <a:rPr lang="en-US" smtClean="0"/>
              <a:t>(</a:t>
            </a:r>
            <a:r>
              <a:rPr lang="en-US" i="1" smtClean="0"/>
              <a:t>z </a:t>
            </a:r>
            <a:r>
              <a:rPr lang="en-US" smtClean="0">
                <a:cs typeface="Times New Roman" pitchFamily="18" charset="0"/>
              </a:rPr>
              <a:t>≤</a:t>
            </a:r>
            <a:r>
              <a:rPr lang="en-US" i="1" smtClean="0"/>
              <a:t> </a:t>
            </a:r>
            <a:r>
              <a:rPr lang="en-US" smtClean="0"/>
              <a:t>1) = 0.8413</a:t>
            </a:r>
          </a:p>
          <a:p>
            <a:pPr lvl="1" eaLnBrk="1" hangingPunct="1"/>
            <a:r>
              <a:rPr lang="en-US" sz="2600" smtClean="0"/>
              <a:t>Find </a:t>
            </a:r>
            <a:r>
              <a:rPr lang="en-US" sz="2600" i="1" smtClean="0"/>
              <a:t>P</a:t>
            </a:r>
            <a:r>
              <a:rPr lang="en-US" sz="2600" smtClean="0"/>
              <a:t>(</a:t>
            </a:r>
            <a:r>
              <a:rPr lang="en-US" sz="2600" i="1" smtClean="0"/>
              <a:t>z </a:t>
            </a:r>
            <a:r>
              <a:rPr lang="en-US" sz="2600" smtClean="0">
                <a:cs typeface="Times New Roman" pitchFamily="18" charset="0"/>
              </a:rPr>
              <a:t>≥</a:t>
            </a:r>
            <a:r>
              <a:rPr lang="en-US" sz="2600" i="1" smtClean="0"/>
              <a:t> </a:t>
            </a:r>
            <a:r>
              <a:rPr lang="en-US" sz="2600" smtClean="0"/>
              <a:t>1)</a:t>
            </a:r>
          </a:p>
          <a:p>
            <a:pPr lvl="2" eaLnBrk="1" hangingPunct="1"/>
            <a:r>
              <a:rPr lang="en-US" smtClean="0"/>
              <a:t>Find directly from cumulative normal table that </a:t>
            </a:r>
          </a:p>
          <a:p>
            <a:pPr lvl="2" eaLnBrk="1" hangingPunct="1">
              <a:buFontTx/>
              <a:buNone/>
            </a:pPr>
            <a:r>
              <a:rPr lang="en-US" i="1" smtClean="0"/>
              <a:t>			P</a:t>
            </a:r>
            <a:r>
              <a:rPr lang="en-US" smtClean="0"/>
              <a:t>(</a:t>
            </a:r>
            <a:r>
              <a:rPr lang="en-US" i="1" smtClean="0"/>
              <a:t>z </a:t>
            </a:r>
            <a:r>
              <a:rPr lang="en-US" smtClean="0">
                <a:cs typeface="Times New Roman" pitchFamily="18" charset="0"/>
              </a:rPr>
              <a:t>≤</a:t>
            </a:r>
            <a:r>
              <a:rPr lang="en-US" i="1" smtClean="0"/>
              <a:t> </a:t>
            </a:r>
            <a:r>
              <a:rPr lang="en-US" smtClean="0"/>
              <a:t>1) = 0.8413</a:t>
            </a:r>
          </a:p>
          <a:p>
            <a:pPr lvl="2" eaLnBrk="1" hangingPunct="1"/>
            <a:r>
              <a:rPr lang="en-US" smtClean="0"/>
              <a:t>Because areas under the normal sum to 1</a:t>
            </a:r>
          </a:p>
          <a:p>
            <a:pPr lvl="2" eaLnBrk="1" hangingPunct="1">
              <a:buFontTx/>
              <a:buNone/>
            </a:pPr>
            <a:r>
              <a:rPr lang="en-US" i="1" smtClean="0"/>
              <a:t>		         P</a:t>
            </a:r>
            <a:r>
              <a:rPr lang="en-US" smtClean="0"/>
              <a:t>(</a:t>
            </a:r>
            <a:r>
              <a:rPr lang="en-US" i="1" smtClean="0"/>
              <a:t>z </a:t>
            </a:r>
            <a:r>
              <a:rPr lang="en-US" smtClean="0">
                <a:cs typeface="Times New Roman" pitchFamily="18" charset="0"/>
              </a:rPr>
              <a:t>≥</a:t>
            </a:r>
            <a:r>
              <a:rPr lang="en-US" i="1" smtClean="0"/>
              <a:t> </a:t>
            </a:r>
            <a:r>
              <a:rPr lang="en-US" smtClean="0"/>
              <a:t>1) = 1 – </a:t>
            </a:r>
            <a:r>
              <a:rPr lang="en-US" i="1" smtClean="0"/>
              <a:t>P</a:t>
            </a:r>
            <a:r>
              <a:rPr lang="en-US" smtClean="0"/>
              <a:t>(</a:t>
            </a:r>
            <a:r>
              <a:rPr lang="en-US" i="1" smtClean="0"/>
              <a:t>z </a:t>
            </a:r>
            <a:r>
              <a:rPr lang="en-US" smtClean="0">
                <a:cs typeface="Times New Roman" pitchFamily="18" charset="0"/>
              </a:rPr>
              <a:t>≤</a:t>
            </a:r>
            <a:r>
              <a:rPr lang="en-US" i="1" smtClean="0"/>
              <a:t> </a:t>
            </a:r>
            <a:r>
              <a:rPr lang="en-US" smtClean="0"/>
              <a:t>1)</a:t>
            </a:r>
          </a:p>
          <a:p>
            <a:pPr lvl="2" eaLnBrk="1" hangingPunct="1">
              <a:buFontTx/>
              <a:buNone/>
            </a:pPr>
            <a:r>
              <a:rPr lang="en-US" smtClean="0"/>
              <a:t>	so</a:t>
            </a:r>
          </a:p>
          <a:p>
            <a:pPr lvl="2" eaLnBrk="1" hangingPunct="1">
              <a:buFontTx/>
              <a:buNone/>
            </a:pPr>
            <a:r>
              <a:rPr lang="en-US" i="1" smtClean="0"/>
              <a:t>		   P</a:t>
            </a:r>
            <a:r>
              <a:rPr lang="en-US" smtClean="0"/>
              <a:t>(</a:t>
            </a:r>
            <a:r>
              <a:rPr lang="en-US" i="1" smtClean="0"/>
              <a:t>z </a:t>
            </a:r>
            <a:r>
              <a:rPr lang="en-US" smtClean="0">
                <a:cs typeface="Times New Roman" pitchFamily="18" charset="0"/>
              </a:rPr>
              <a:t>≥</a:t>
            </a:r>
            <a:r>
              <a:rPr lang="en-US" i="1" smtClean="0"/>
              <a:t> </a:t>
            </a:r>
            <a:r>
              <a:rPr lang="en-US" smtClean="0"/>
              <a:t>1) = 1 – 0.8413 = 0.1587</a:t>
            </a:r>
          </a:p>
        </p:txBody>
      </p:sp>
      <p:sp>
        <p:nvSpPr>
          <p:cNvPr id="420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C672E05-8A58-47C4-95A9-7EFD94FEF567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2086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Using the Cumulative Normal Table</a:t>
            </a:r>
          </a:p>
        </p:txBody>
      </p:sp>
      <p:sp>
        <p:nvSpPr>
          <p:cNvPr id="4218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1BA8312E-C777-45E9-998B-7F570A6E69F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421891" name="Text Box 9"/>
          <p:cNvSpPr txBox="1">
            <a:spLocks noChangeArrowheads="1"/>
          </p:cNvSpPr>
          <p:nvPr/>
        </p:nvSpPr>
        <p:spPr bwMode="auto">
          <a:xfrm>
            <a:off x="6665913" y="4011613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CA"/>
          </a:p>
        </p:txBody>
      </p:sp>
      <p:pic>
        <p:nvPicPr>
          <p:cNvPr id="421892" name="Picture 9" descr="cummulative table partial.JPG"/>
          <p:cNvPicPr>
            <a:picLocks noChangeAspect="1"/>
          </p:cNvPicPr>
          <p:nvPr/>
        </p:nvPicPr>
        <p:blipFill>
          <a:blip r:embed="rId2"/>
          <a:srcRect l="133" t="6268"/>
          <a:stretch>
            <a:fillRect/>
          </a:stretch>
        </p:blipFill>
        <p:spPr bwMode="auto">
          <a:xfrm>
            <a:off x="1052513" y="1025525"/>
            <a:ext cx="7124700" cy="5151438"/>
          </a:xfrm>
          <a:prstGeom prst="rect">
            <a:avLst/>
          </a:prstGeom>
          <a:solidFill>
            <a:schemeClr val="tx1"/>
          </a:solidFill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1473200" y="3200400"/>
            <a:ext cx="663575" cy="315913"/>
          </a:xfrm>
          <a:prstGeom prst="rightArrow">
            <a:avLst>
              <a:gd name="adj1" fmla="val 50000"/>
              <a:gd name="adj2" fmla="val 49897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12" name="Down Arrow 11"/>
          <p:cNvSpPr>
            <a:spLocks noChangeArrowheads="1"/>
          </p:cNvSpPr>
          <p:nvPr/>
        </p:nvSpPr>
        <p:spPr bwMode="auto">
          <a:xfrm>
            <a:off x="2146300" y="1536700"/>
            <a:ext cx="304800" cy="1778000"/>
          </a:xfrm>
          <a:prstGeom prst="downArrow">
            <a:avLst>
              <a:gd name="adj1" fmla="val 50000"/>
              <a:gd name="adj2" fmla="val 49988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 sz="360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13" name="Line Callout 3 (Border and Accent Bar) 12"/>
          <p:cNvSpPr>
            <a:spLocks/>
          </p:cNvSpPr>
          <p:nvPr/>
        </p:nvSpPr>
        <p:spPr bwMode="auto">
          <a:xfrm>
            <a:off x="3733800" y="1841500"/>
            <a:ext cx="1943100" cy="8763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53625"/>
              <a:gd name="adj6" fmla="val -17972"/>
              <a:gd name="adj7" fmla="val 170148"/>
              <a:gd name="adj8" fmla="val -61435"/>
            </a:avLst>
          </a:prstGeom>
          <a:solidFill>
            <a:srgbClr val="33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>
                <a:latin typeface="Arial" charset="0"/>
              </a:rPr>
              <a:t>P(z≤-1.01)=0.1562</a:t>
            </a:r>
          </a:p>
        </p:txBody>
      </p:sp>
      <p:sp>
        <p:nvSpPr>
          <p:cNvPr id="421896" name="TextBox 1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/>
              <a:t>Finding a Tolerance Interval</a:t>
            </a:r>
          </a:p>
        </p:txBody>
      </p:sp>
      <p:pic>
        <p:nvPicPr>
          <p:cNvPr id="42291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2275" y="2108200"/>
            <a:ext cx="8521700" cy="2387600"/>
          </a:xfrm>
        </p:spPr>
      </p:pic>
      <p:sp>
        <p:nvSpPr>
          <p:cNvPr id="422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0400A0E1-2F17-4305-835B-E6CFD9FFD2FE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22916" name="Text Box 3"/>
          <p:cNvSpPr txBox="1">
            <a:spLocks noChangeArrowheads="1"/>
          </p:cNvSpPr>
          <p:nvPr/>
        </p:nvSpPr>
        <p:spPr bwMode="auto">
          <a:xfrm>
            <a:off x="722313" y="954088"/>
            <a:ext cx="7313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/>
              <a:t>Finding a tolerance interval [</a:t>
            </a:r>
            <a:r>
              <a:rPr lang="en-US">
                <a:sym typeface="Symbol" pitchFamily="18" charset="2"/>
              </a:rPr>
              <a:t>  k] that contains 99% of the measurements in a normal population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800" dirty="0"/>
              <a:t>Normal Approximation</a:t>
            </a:r>
            <a:br>
              <a:rPr lang="en-US" sz="3800" dirty="0"/>
            </a:br>
            <a:r>
              <a:rPr lang="en-US" sz="2400" dirty="0"/>
              <a:t>to the Binomial</a:t>
            </a:r>
          </a:p>
        </p:txBody>
      </p:sp>
      <p:sp>
        <p:nvSpPr>
          <p:cNvPr id="424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D65470F-06BD-4C52-85EA-3AB7A2FE07CB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24963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41313" indent="-341313" eaLnBrk="1" hangingPunct="1">
              <a:spcBef>
                <a:spcPct val="50000"/>
              </a:spcBef>
              <a:defRPr/>
            </a:pPr>
            <a:r>
              <a:rPr lang="en-US" dirty="0" smtClean="0"/>
              <a:t>The figure below shows several binomial distributions</a:t>
            </a:r>
          </a:p>
          <a:p>
            <a:pPr marL="741363" lvl="1" indent="-341313" eaLnBrk="1" hangingPunct="1">
              <a:spcBef>
                <a:spcPct val="50000"/>
              </a:spcBef>
              <a:defRPr/>
            </a:pPr>
            <a:r>
              <a:rPr lang="en-US" dirty="0" smtClean="0"/>
              <a:t>Can see that as </a:t>
            </a:r>
            <a:r>
              <a:rPr lang="en-US" i="1" dirty="0" smtClean="0"/>
              <a:t>n</a:t>
            </a:r>
            <a:r>
              <a:rPr lang="en-US" dirty="0" smtClean="0"/>
              <a:t> gets larger and as </a:t>
            </a:r>
            <a:r>
              <a:rPr lang="en-US" i="1" dirty="0" smtClean="0"/>
              <a:t>p</a:t>
            </a:r>
            <a:r>
              <a:rPr lang="en-US" dirty="0" smtClean="0"/>
              <a:t> gets closer to 0.5, the graph of the binomial distribution tends to have the symmetrical, bell-shaped, form of the normal curve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24965" name="Picture 8" descr="figure 5.29.JPG"/>
          <p:cNvPicPr>
            <a:picLocks noChangeAspect="1"/>
          </p:cNvPicPr>
          <p:nvPr/>
        </p:nvPicPr>
        <p:blipFill>
          <a:blip r:embed="rId3"/>
          <a:srcRect l="2493" t="10231" r="2831" b="3630"/>
          <a:stretch>
            <a:fillRect/>
          </a:stretch>
        </p:blipFill>
        <p:spPr bwMode="auto">
          <a:xfrm>
            <a:off x="915988" y="3044825"/>
            <a:ext cx="7167562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28" y="0"/>
            <a:ext cx="7924800" cy="1104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600" dirty="0" smtClean="0"/>
              <a:t>Normal Approximation</a:t>
            </a:r>
            <a:br>
              <a:rPr lang="en-US" sz="6600" dirty="0" smtClean="0"/>
            </a:br>
            <a:r>
              <a:rPr lang="en-US" sz="2700" dirty="0" smtClean="0"/>
              <a:t>to the Binomial Distribution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206500"/>
            <a:ext cx="7924800" cy="5270500"/>
          </a:xfrm>
        </p:spPr>
        <p:txBody>
          <a:bodyPr/>
          <a:lstStyle/>
          <a:p>
            <a:pPr marL="341313" indent="-341313" eaLnBrk="1" hangingPunct="1">
              <a:spcBef>
                <a:spcPct val="50000"/>
              </a:spcBef>
              <a:defRPr/>
            </a:pPr>
            <a:r>
              <a:rPr lang="en-US" dirty="0" smtClean="0"/>
              <a:t>Generalize observation from last slide for large </a:t>
            </a:r>
            <a:r>
              <a:rPr lang="en-US" i="1" dirty="0" smtClean="0"/>
              <a:t>p</a:t>
            </a:r>
            <a:endParaRPr lang="en-US" dirty="0" smtClean="0"/>
          </a:p>
          <a:p>
            <a:pPr marL="341313" indent="-341313" eaLnBrk="1" hangingPunct="1">
              <a:spcBef>
                <a:spcPct val="50000"/>
              </a:spcBef>
              <a:defRPr/>
            </a:pPr>
            <a:r>
              <a:rPr lang="en-US" dirty="0" smtClean="0"/>
              <a:t>Suppose </a:t>
            </a:r>
            <a:r>
              <a:rPr lang="en-US" i="1" dirty="0" smtClean="0"/>
              <a:t>x</a:t>
            </a:r>
            <a:r>
              <a:rPr lang="en-US" dirty="0" smtClean="0"/>
              <a:t> is a binomial random variable, where </a:t>
            </a:r>
            <a:r>
              <a:rPr lang="en-US" i="1" dirty="0" smtClean="0"/>
              <a:t>n</a:t>
            </a:r>
            <a:r>
              <a:rPr lang="en-US" dirty="0" smtClean="0"/>
              <a:t> is the number of trials, each having a probability of success </a:t>
            </a:r>
            <a:r>
              <a:rPr lang="en-US" i="1" dirty="0" smtClean="0"/>
              <a:t>p</a:t>
            </a:r>
            <a:endParaRPr lang="en-US" dirty="0" smtClean="0"/>
          </a:p>
          <a:p>
            <a:pPr marL="341313" indent="-341313" eaLnBrk="1" hangingPunct="1">
              <a:spcBef>
                <a:spcPct val="50000"/>
              </a:spcBef>
              <a:defRPr/>
            </a:pPr>
            <a:r>
              <a:rPr lang="en-US" dirty="0" smtClean="0"/>
              <a:t>Then the probability of failure is 1 – </a:t>
            </a:r>
            <a:r>
              <a:rPr lang="en-US" i="1" dirty="0" smtClean="0"/>
              <a:t>p</a:t>
            </a:r>
            <a:endParaRPr lang="en-US" dirty="0" smtClean="0"/>
          </a:p>
          <a:p>
            <a:pPr marL="341313" indent="-341313" eaLnBrk="1" hangingPunct="1">
              <a:spcBef>
                <a:spcPct val="50000"/>
              </a:spcBef>
              <a:defRPr/>
            </a:pPr>
            <a:r>
              <a:rPr lang="en-US" dirty="0" smtClean="0"/>
              <a:t>If </a:t>
            </a:r>
            <a:r>
              <a:rPr lang="en-US" i="1" dirty="0" smtClean="0"/>
              <a:t>n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r>
              <a:rPr lang="en-US" dirty="0" smtClean="0"/>
              <a:t> are such that </a:t>
            </a:r>
            <a:r>
              <a:rPr lang="en-US" i="1" dirty="0" err="1" smtClean="0"/>
              <a:t>np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 5 and </a:t>
            </a:r>
            <a:r>
              <a:rPr lang="en-US" i="1" dirty="0" smtClean="0"/>
              <a:t>n</a:t>
            </a:r>
            <a:r>
              <a:rPr lang="en-US" dirty="0" smtClean="0"/>
              <a:t>(1 – </a:t>
            </a:r>
            <a:r>
              <a:rPr lang="en-US" i="1" dirty="0" smtClean="0"/>
              <a:t>p</a:t>
            </a:r>
            <a:r>
              <a:rPr lang="en-US" dirty="0" smtClean="0"/>
              <a:t>) </a:t>
            </a:r>
            <a:r>
              <a:rPr lang="en-US" dirty="0" smtClean="0">
                <a:sym typeface="Symbol" pitchFamily="18" charset="2"/>
              </a:rPr>
              <a:t> 5, then 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is approximately normal with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686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89C670F-AEB7-48B8-BF3B-EA01EACAB2D0}" type="slidenum">
              <a:rPr lang="en-US" smtClean="0"/>
              <a:pPr/>
              <a:t>54</a:t>
            </a:fld>
            <a:endParaRPr lang="en-US" smtClean="0"/>
          </a:p>
        </p:txBody>
      </p:sp>
      <p:graphicFrame>
        <p:nvGraphicFramePr>
          <p:cNvPr id="368642" name="Object 2"/>
          <p:cNvGraphicFramePr>
            <a:graphicFrameLocks noChangeAspect="1"/>
          </p:cNvGraphicFramePr>
          <p:nvPr/>
        </p:nvGraphicFramePr>
        <p:xfrm>
          <a:off x="2119313" y="5221288"/>
          <a:ext cx="4895850" cy="741362"/>
        </p:xfrm>
        <a:graphic>
          <a:graphicData uri="http://schemas.openxmlformats.org/presentationml/2006/ole">
            <p:oleObj spid="_x0000_s368642" name="Equation" r:id="rId3" imgW="1676160" imgH="253800" progId="Equation.3">
              <p:embed/>
            </p:oleObj>
          </a:graphicData>
        </a:graphic>
      </p:graphicFrame>
      <p:sp>
        <p:nvSpPr>
          <p:cNvPr id="368646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5.8: Flipping a Fair 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41313" indent="-341313" eaLnBrk="1" hangingPunct="1">
              <a:spcBef>
                <a:spcPct val="50000"/>
              </a:spcBef>
              <a:defRPr/>
            </a:pPr>
            <a:r>
              <a:rPr lang="en-US" dirty="0" smtClean="0">
                <a:sym typeface="Symbol" pitchFamily="18" charset="2"/>
              </a:rPr>
              <a:t>Suppose there is a binomial variable 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with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= 50 and </a:t>
            </a:r>
            <a:r>
              <a:rPr lang="en-US" i="1" dirty="0" smtClean="0">
                <a:sym typeface="Symbol" pitchFamily="18" charset="2"/>
              </a:rPr>
              <a:t>p</a:t>
            </a:r>
            <a:r>
              <a:rPr lang="en-US" dirty="0" smtClean="0">
                <a:sym typeface="Symbol" pitchFamily="18" charset="2"/>
              </a:rPr>
              <a:t> = 0.5</a:t>
            </a:r>
          </a:p>
          <a:p>
            <a:pPr marL="341313" indent="-341313" eaLnBrk="1" hangingPunct="1">
              <a:spcBef>
                <a:spcPct val="50000"/>
              </a:spcBef>
              <a:defRPr/>
            </a:pPr>
            <a:r>
              <a:rPr lang="en-US" dirty="0" smtClean="0">
                <a:sym typeface="Symbol" pitchFamily="18" charset="2"/>
              </a:rPr>
              <a:t>Want the probability of 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= 23 successes in the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= 50 trials</a:t>
            </a:r>
          </a:p>
          <a:p>
            <a:pPr marL="806450" lvl="1" indent="-349250" eaLnBrk="1" hangingPunct="1">
              <a:spcBef>
                <a:spcPct val="50000"/>
              </a:spcBef>
              <a:defRPr/>
            </a:pPr>
            <a:r>
              <a:rPr lang="en-US" sz="2200" dirty="0" smtClean="0">
                <a:sym typeface="Symbol" pitchFamily="18" charset="2"/>
              </a:rPr>
              <a:t>Want </a:t>
            </a:r>
            <a:r>
              <a:rPr lang="en-US" sz="2200" i="1" dirty="0" smtClean="0">
                <a:sym typeface="Symbol" pitchFamily="18" charset="2"/>
              </a:rPr>
              <a:t>P</a:t>
            </a:r>
            <a:r>
              <a:rPr lang="en-US" sz="2200" dirty="0" smtClean="0">
                <a:sym typeface="Symbol" pitchFamily="18" charset="2"/>
              </a:rPr>
              <a:t>(</a:t>
            </a:r>
            <a:r>
              <a:rPr lang="en-US" sz="2200" i="1" dirty="0" smtClean="0">
                <a:sym typeface="Symbol" pitchFamily="18" charset="2"/>
              </a:rPr>
              <a:t>x</a:t>
            </a:r>
            <a:r>
              <a:rPr lang="en-US" sz="2200" dirty="0" smtClean="0">
                <a:sym typeface="Symbol" pitchFamily="18" charset="2"/>
              </a:rPr>
              <a:t> = 23)</a:t>
            </a:r>
          </a:p>
          <a:p>
            <a:pPr marL="806450" lvl="1" indent="-349250" eaLnBrk="1" hangingPunct="1">
              <a:spcBef>
                <a:spcPct val="50000"/>
              </a:spcBef>
              <a:defRPr/>
            </a:pPr>
            <a:r>
              <a:rPr lang="en-US" dirty="0" smtClean="0">
                <a:sym typeface="Symbol" pitchFamily="18" charset="2"/>
              </a:rPr>
              <a:t>Approximating by using the normal curve with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696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99C3EE27-411E-4722-B711-291D90BA7CA9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369670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  <p:graphicFrame>
        <p:nvGraphicFramePr>
          <p:cNvPr id="369666" name="Object 2"/>
          <p:cNvGraphicFramePr>
            <a:graphicFrameLocks noChangeAspect="1"/>
          </p:cNvGraphicFramePr>
          <p:nvPr/>
        </p:nvGraphicFramePr>
        <p:xfrm>
          <a:off x="920750" y="4143375"/>
          <a:ext cx="6926263" cy="1316038"/>
        </p:xfrm>
        <a:graphic>
          <a:graphicData uri="http://schemas.openxmlformats.org/presentationml/2006/ole">
            <p:oleObj spid="_x0000_s369666" name="Equation" r:id="rId3" imgW="253980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66675"/>
            <a:ext cx="7924800" cy="1028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5.6: Normal Approximation to a Binomial </a:t>
            </a:r>
            <a:endParaRPr lang="en-US" dirty="0"/>
          </a:p>
        </p:txBody>
      </p:sp>
      <p:sp>
        <p:nvSpPr>
          <p:cNvPr id="430082" name="Content Placeholder 2"/>
          <p:cNvSpPr>
            <a:spLocks noGrp="1"/>
          </p:cNvSpPr>
          <p:nvPr>
            <p:ph idx="1"/>
          </p:nvPr>
        </p:nvSpPr>
        <p:spPr>
          <a:xfrm>
            <a:off x="636588" y="1290638"/>
            <a:ext cx="7924800" cy="5410200"/>
          </a:xfrm>
        </p:spPr>
        <p:txBody>
          <a:bodyPr/>
          <a:lstStyle/>
          <a:p>
            <a:pPr marL="341313" indent="-341313" eaLnBrk="1" hangingPunct="1">
              <a:spcBef>
                <a:spcPct val="50000"/>
              </a:spcBef>
            </a:pPr>
            <a:r>
              <a:rPr lang="en-US" smtClean="0">
                <a:sym typeface="Symbol" pitchFamily="18" charset="2"/>
              </a:rPr>
              <a:t>With continuity correction, find the normal probability </a:t>
            </a:r>
            <a:r>
              <a:rPr lang="en-US" i="1" smtClean="0">
                <a:sym typeface="Symbol" pitchFamily="18" charset="2"/>
              </a:rPr>
              <a:t>P</a:t>
            </a:r>
            <a:r>
              <a:rPr lang="en-US" smtClean="0">
                <a:sym typeface="Symbol" pitchFamily="18" charset="2"/>
              </a:rPr>
              <a:t>(22.5 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≤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i="1" smtClean="0">
                <a:sym typeface="Symbol" pitchFamily="18" charset="2"/>
              </a:rPr>
              <a:t>x</a:t>
            </a:r>
            <a:r>
              <a:rPr lang="en-US" smtClean="0">
                <a:sym typeface="Symbol" pitchFamily="18" charset="2"/>
              </a:rPr>
              <a:t> ≤ 23.5)</a:t>
            </a:r>
          </a:p>
          <a:p>
            <a:pPr marL="341313" indent="-341313" eaLnBrk="1" hangingPunct="1">
              <a:buFontTx/>
              <a:buNone/>
            </a:pPr>
            <a:endParaRPr lang="en-US" smtClean="0"/>
          </a:p>
        </p:txBody>
      </p:sp>
      <p:sp>
        <p:nvSpPr>
          <p:cNvPr id="4300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3BD16F4-803A-402F-9AFC-BACAEEB16804}" type="slidenum">
              <a:rPr lang="en-US" smtClean="0"/>
              <a:pPr/>
              <a:t>56</a:t>
            </a:fld>
            <a:endParaRPr lang="en-US" smtClean="0"/>
          </a:p>
        </p:txBody>
      </p:sp>
      <p:pic>
        <p:nvPicPr>
          <p:cNvPr id="430084" name="Picture 5" descr="figure 5.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8" y="2649538"/>
            <a:ext cx="7419975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85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1054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Example 5.6: Normal Approximation to a Binomial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For </a:t>
            </a:r>
            <a:r>
              <a:rPr lang="en-US" i="1" dirty="0" smtClean="0"/>
              <a:t>x</a:t>
            </a:r>
            <a:r>
              <a:rPr lang="en-US" dirty="0" smtClean="0"/>
              <a:t> = 22.5, the corresponding </a:t>
            </a:r>
            <a:r>
              <a:rPr lang="en-US" i="1" dirty="0" smtClean="0"/>
              <a:t>z</a:t>
            </a:r>
            <a:r>
              <a:rPr lang="en-US" dirty="0" smtClean="0"/>
              <a:t> value is: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For </a:t>
            </a:r>
            <a:r>
              <a:rPr lang="en-US" i="1" dirty="0" smtClean="0"/>
              <a:t>x</a:t>
            </a:r>
            <a:r>
              <a:rPr lang="en-US" dirty="0" smtClean="0"/>
              <a:t> = 23.5, the corresponding </a:t>
            </a:r>
            <a:r>
              <a:rPr lang="en-US" i="1" dirty="0" smtClean="0"/>
              <a:t>z</a:t>
            </a:r>
            <a:r>
              <a:rPr lang="en-US" dirty="0" smtClean="0"/>
              <a:t> value is: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ym typeface="Symbol" pitchFamily="18" charset="2"/>
              </a:rPr>
              <a:t>Then </a:t>
            </a:r>
            <a:r>
              <a:rPr lang="en-US" i="1" dirty="0" smtClean="0">
                <a:sym typeface="Symbol" pitchFamily="18" charset="2"/>
              </a:rPr>
              <a:t>P</a:t>
            </a:r>
            <a:r>
              <a:rPr lang="en-US" dirty="0" smtClean="0">
                <a:sym typeface="Symbol" pitchFamily="18" charset="2"/>
              </a:rPr>
              <a:t>(22.5 ≤ 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≤ 23.5) = </a:t>
            </a:r>
            <a:r>
              <a:rPr lang="en-US" i="1" dirty="0" smtClean="0">
                <a:sym typeface="Symbol" pitchFamily="18" charset="2"/>
              </a:rPr>
              <a:t>P</a:t>
            </a:r>
            <a:r>
              <a:rPr lang="en-US" dirty="0" smtClean="0">
                <a:sym typeface="Symbol" pitchFamily="18" charset="2"/>
              </a:rPr>
              <a:t>(-0.71 ≤ </a:t>
            </a:r>
            <a:r>
              <a:rPr lang="en-US" i="1" dirty="0" smtClean="0">
                <a:sym typeface="Symbol" pitchFamily="18" charset="2"/>
              </a:rPr>
              <a:t>z</a:t>
            </a:r>
            <a:r>
              <a:rPr lang="en-US" dirty="0" smtClean="0">
                <a:sym typeface="Symbol" pitchFamily="18" charset="2"/>
              </a:rPr>
              <a:t> ≤ -0.42)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				     	 = 0.2611 – 0.1628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ym typeface="Symbol" pitchFamily="18" charset="2"/>
              </a:rPr>
              <a:t>				    	 = 0.0983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ym typeface="Symbol" pitchFamily="18" charset="2"/>
              </a:rPr>
              <a:t>Therefore the estimate of the binomial probability </a:t>
            </a:r>
            <a:r>
              <a:rPr lang="en-US" i="1" dirty="0" smtClean="0">
                <a:sym typeface="Symbol" pitchFamily="18" charset="2"/>
              </a:rPr>
              <a:t>P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i="1" dirty="0" smtClean="0">
                <a:sym typeface="Symbol" pitchFamily="18" charset="2"/>
              </a:rPr>
              <a:t>x </a:t>
            </a:r>
            <a:r>
              <a:rPr lang="en-US" dirty="0" smtClean="0">
                <a:sym typeface="Symbol" pitchFamily="18" charset="2"/>
              </a:rPr>
              <a:t>= 23) is 0.0983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ym typeface="Symbol" pitchFamily="18" charset="2"/>
              </a:rPr>
              <a:t>The actual answer, using the binomial probability distribution function with n=50, p=0.5, and x=23 is 0.0959617.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ym typeface="Symbol" pitchFamily="18" charset="2"/>
              </a:rPr>
              <a:t>The approximation was pretty good!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706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F9526BD-034F-4E85-9FB6-758567151796}" type="slidenum">
              <a:rPr lang="en-US" smtClean="0"/>
              <a:pPr/>
              <a:t>57</a:t>
            </a:fld>
            <a:endParaRPr lang="en-US" smtClean="0"/>
          </a:p>
        </p:txBody>
      </p:sp>
      <p:graphicFrame>
        <p:nvGraphicFramePr>
          <p:cNvPr id="370690" name="Object 2"/>
          <p:cNvGraphicFramePr>
            <a:graphicFrameLocks noChangeAspect="1"/>
          </p:cNvGraphicFramePr>
          <p:nvPr/>
        </p:nvGraphicFramePr>
        <p:xfrm>
          <a:off x="2481263" y="1543050"/>
          <a:ext cx="3386137" cy="744538"/>
        </p:xfrm>
        <a:graphic>
          <a:graphicData uri="http://schemas.openxmlformats.org/presentationml/2006/ole">
            <p:oleObj spid="_x0000_s370690" name="Equation" r:id="rId3" imgW="1790640" imgH="393480" progId="Equation.3">
              <p:embed/>
            </p:oleObj>
          </a:graphicData>
        </a:graphic>
      </p:graphicFrame>
      <p:graphicFrame>
        <p:nvGraphicFramePr>
          <p:cNvPr id="370691" name="Object 3"/>
          <p:cNvGraphicFramePr>
            <a:graphicFrameLocks noChangeAspect="1"/>
          </p:cNvGraphicFramePr>
          <p:nvPr/>
        </p:nvGraphicFramePr>
        <p:xfrm>
          <a:off x="2492375" y="2724150"/>
          <a:ext cx="3222625" cy="708025"/>
        </p:xfrm>
        <a:graphic>
          <a:graphicData uri="http://schemas.openxmlformats.org/presentationml/2006/ole">
            <p:oleObj spid="_x0000_s370691" name="Equation" r:id="rId4" imgW="1790640" imgH="393480" progId="Equation.3">
              <p:embed/>
            </p:oleObj>
          </a:graphicData>
        </a:graphic>
      </p:graphicFrame>
      <p:sp>
        <p:nvSpPr>
          <p:cNvPr id="370695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Exponential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41313" indent="-341313" eaLnBrk="1" hangingPunct="1">
              <a:spcBef>
                <a:spcPct val="50000"/>
              </a:spcBef>
              <a:defRPr/>
            </a:pPr>
            <a:r>
              <a:rPr lang="en-US" dirty="0" smtClean="0"/>
              <a:t>Suppose that some event occurs as a Poisson process</a:t>
            </a:r>
          </a:p>
          <a:p>
            <a:pPr marL="341313" indent="-341313" eaLnBrk="1" hangingPunct="1">
              <a:spcBef>
                <a:spcPct val="50000"/>
              </a:spcBef>
              <a:defRPr/>
            </a:pPr>
            <a:r>
              <a:rPr lang="en-US" dirty="0" smtClean="0"/>
              <a:t>That is, the number of times an event occurs is a Poisson random variable</a:t>
            </a:r>
          </a:p>
          <a:p>
            <a:pPr marL="341313" indent="-341313" eaLnBrk="1" hangingPunct="1">
              <a:spcBef>
                <a:spcPct val="50000"/>
              </a:spcBef>
              <a:defRPr/>
            </a:pPr>
            <a:r>
              <a:rPr lang="en-US" dirty="0" smtClean="0"/>
              <a:t>Let </a:t>
            </a:r>
            <a:r>
              <a:rPr lang="en-US" i="1" dirty="0" smtClean="0"/>
              <a:t>x</a:t>
            </a:r>
            <a:r>
              <a:rPr lang="en-US" dirty="0" smtClean="0"/>
              <a:t> be the random variable of the interval between successive occurrences of the event</a:t>
            </a:r>
          </a:p>
          <a:p>
            <a:pPr marL="341313" indent="-341313" eaLnBrk="1" hangingPunct="1">
              <a:spcBef>
                <a:spcPct val="50000"/>
              </a:spcBef>
              <a:defRPr/>
            </a:pPr>
            <a:r>
              <a:rPr lang="en-US" dirty="0" smtClean="0"/>
              <a:t>The interval can be some unit of time or space</a:t>
            </a:r>
          </a:p>
          <a:p>
            <a:pPr marL="341313" indent="-341313" eaLnBrk="1" hangingPunct="1">
              <a:spcBef>
                <a:spcPct val="50000"/>
              </a:spcBef>
              <a:defRPr/>
            </a:pPr>
            <a:r>
              <a:rPr lang="en-US" dirty="0" smtClean="0"/>
              <a:t>Then </a:t>
            </a:r>
            <a:r>
              <a:rPr lang="en-US" i="1" dirty="0" smtClean="0"/>
              <a:t>x</a:t>
            </a:r>
            <a:r>
              <a:rPr lang="en-US" dirty="0" smtClean="0"/>
              <a:t> is described by the </a:t>
            </a:r>
            <a:r>
              <a:rPr lang="en-US" b="1" dirty="0" smtClean="0"/>
              <a:t>exponential distribution</a:t>
            </a:r>
            <a:endParaRPr lang="en-US" dirty="0" smtClean="0"/>
          </a:p>
          <a:p>
            <a:pPr marL="341313" indent="-341313" eaLnBrk="1" hangingPunct="1">
              <a:spcBef>
                <a:spcPct val="50000"/>
              </a:spcBef>
              <a:defRPr/>
            </a:pPr>
            <a:r>
              <a:rPr lang="en-US" dirty="0" smtClean="0"/>
              <a:t>With parameter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, which is the mean number of events that can occur per given interval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331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492428BE-B5A3-47C4-840A-8B95547924C1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433156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Exponential Distribution</a:t>
            </a:r>
            <a:endParaRPr lang="en-US" dirty="0"/>
          </a:p>
        </p:txBody>
      </p:sp>
      <p:sp>
        <p:nvSpPr>
          <p:cNvPr id="371718" name="Content Placeholder 2"/>
          <p:cNvSpPr>
            <a:spLocks noGrp="1"/>
          </p:cNvSpPr>
          <p:nvPr>
            <p:ph idx="1"/>
          </p:nvPr>
        </p:nvSpPr>
        <p:spPr>
          <a:xfrm>
            <a:off x="61753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If </a:t>
            </a:r>
            <a:r>
              <a:rPr lang="en-US" smtClean="0">
                <a:latin typeface="Symbol" pitchFamily="18" charset="2"/>
              </a:rPr>
              <a:t>l</a:t>
            </a:r>
            <a:r>
              <a:rPr lang="en-US" smtClean="0"/>
              <a:t> is the mean number of events per given interval, then the equation of the </a:t>
            </a:r>
            <a:r>
              <a:rPr lang="en-US" b="1" smtClean="0"/>
              <a:t>exponential distribution</a:t>
            </a:r>
            <a:r>
              <a:rPr lang="en-US" smtClean="0"/>
              <a:t> is: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that </a:t>
            </a:r>
            <a:r>
              <a:rPr lang="en-US" i="1" smtClean="0"/>
              <a:t>x</a:t>
            </a:r>
            <a:r>
              <a:rPr lang="en-US" smtClean="0"/>
              <a:t> is any value between the given values </a:t>
            </a:r>
            <a:r>
              <a:rPr lang="en-US" i="1" smtClean="0"/>
              <a:t>a</a:t>
            </a:r>
            <a:r>
              <a:rPr lang="en-US" smtClean="0"/>
              <a:t> and </a:t>
            </a:r>
            <a:r>
              <a:rPr lang="en-US" i="1" smtClean="0"/>
              <a:t>b</a:t>
            </a:r>
            <a:r>
              <a:rPr lang="en-US" smtClean="0"/>
              <a:t> (</a:t>
            </a:r>
            <a:r>
              <a:rPr lang="en-US" i="1" smtClean="0"/>
              <a:t>a</a:t>
            </a:r>
            <a:r>
              <a:rPr lang="en-US" smtClean="0"/>
              <a:t> &lt; </a:t>
            </a:r>
            <a:r>
              <a:rPr lang="en-US" i="1" smtClean="0"/>
              <a:t>b</a:t>
            </a:r>
            <a:r>
              <a:rPr lang="en-US" smtClean="0"/>
              <a:t>) is: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717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92281240-7BAA-4A61-8651-1CE7A1494688}" type="slidenum">
              <a:rPr lang="en-US" smtClean="0"/>
              <a:pPr/>
              <a:t>59</a:t>
            </a:fld>
            <a:endParaRPr lang="en-US" smtClean="0"/>
          </a:p>
        </p:txBody>
      </p:sp>
      <p:graphicFrame>
        <p:nvGraphicFramePr>
          <p:cNvPr id="371714" name="Object 2"/>
          <p:cNvGraphicFramePr>
            <a:graphicFrameLocks noChangeAspect="1"/>
          </p:cNvGraphicFramePr>
          <p:nvPr/>
        </p:nvGraphicFramePr>
        <p:xfrm>
          <a:off x="3246438" y="2062163"/>
          <a:ext cx="3205162" cy="944562"/>
        </p:xfrm>
        <a:graphic>
          <a:graphicData uri="http://schemas.openxmlformats.org/presentationml/2006/ole">
            <p:oleObj spid="_x0000_s371714" name="Equation" r:id="rId3" imgW="1638000" imgH="482400" progId="Equation.3">
              <p:embed/>
            </p:oleObj>
          </a:graphicData>
        </a:graphic>
      </p:graphicFrame>
      <p:graphicFrame>
        <p:nvGraphicFramePr>
          <p:cNvPr id="371715" name="Object 3"/>
          <p:cNvGraphicFramePr>
            <a:graphicFrameLocks noChangeAspect="1"/>
          </p:cNvGraphicFramePr>
          <p:nvPr/>
        </p:nvGraphicFramePr>
        <p:xfrm>
          <a:off x="3278188" y="3981450"/>
          <a:ext cx="3316287" cy="506413"/>
        </p:xfrm>
        <a:graphic>
          <a:graphicData uri="http://schemas.openxmlformats.org/presentationml/2006/ole">
            <p:oleObj spid="_x0000_s371715" name="Equation" r:id="rId4" imgW="1498320" imgH="228600" progId="Equation.3">
              <p:embed/>
            </p:oleObj>
          </a:graphicData>
        </a:graphic>
      </p:graphicFrame>
      <p:graphicFrame>
        <p:nvGraphicFramePr>
          <p:cNvPr id="371716" name="Object 4"/>
          <p:cNvGraphicFramePr>
            <a:graphicFrameLocks noChangeAspect="1"/>
          </p:cNvGraphicFramePr>
          <p:nvPr/>
        </p:nvGraphicFramePr>
        <p:xfrm>
          <a:off x="3275013" y="4903788"/>
          <a:ext cx="4916487" cy="496887"/>
        </p:xfrm>
        <a:graphic>
          <a:graphicData uri="http://schemas.openxmlformats.org/presentationml/2006/ole">
            <p:oleObj spid="_x0000_s371716" name="Equation" r:id="rId5" imgW="2260440" imgH="228600" progId="Equation.3">
              <p:embed/>
            </p:oleObj>
          </a:graphicData>
        </a:graphic>
      </p:graphicFrame>
      <p:sp>
        <p:nvSpPr>
          <p:cNvPr id="371720" name="TextBox 7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Distribution Shapes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Symmetrical and rectangular</a:t>
            </a:r>
          </a:p>
          <a:p>
            <a:pPr lvl="1" eaLnBrk="1" hangingPunct="1"/>
            <a:r>
              <a:rPr lang="en-US" smtClean="0"/>
              <a:t>The uniform distribution</a:t>
            </a:r>
          </a:p>
          <a:p>
            <a:pPr lvl="2" eaLnBrk="1" hangingPunct="1"/>
            <a:r>
              <a:rPr lang="en-US" smtClean="0"/>
              <a:t>Section 5.2</a:t>
            </a:r>
          </a:p>
          <a:p>
            <a:pPr eaLnBrk="1" hangingPunct="1"/>
            <a:r>
              <a:rPr lang="en-US" smtClean="0"/>
              <a:t>Symmetrical and bell-shaped</a:t>
            </a:r>
          </a:p>
          <a:p>
            <a:pPr lvl="1" eaLnBrk="1" hangingPunct="1"/>
            <a:r>
              <a:rPr lang="en-US" smtClean="0"/>
              <a:t>The normal distribution</a:t>
            </a:r>
          </a:p>
          <a:p>
            <a:pPr lvl="2" eaLnBrk="1" hangingPunct="1"/>
            <a:r>
              <a:rPr lang="en-US" smtClean="0"/>
              <a:t>Section 5.3</a:t>
            </a:r>
          </a:p>
          <a:p>
            <a:pPr eaLnBrk="1" hangingPunct="1"/>
            <a:r>
              <a:rPr lang="en-US" smtClean="0"/>
              <a:t>Skewed</a:t>
            </a:r>
          </a:p>
          <a:p>
            <a:pPr lvl="1" eaLnBrk="1" hangingPunct="1"/>
            <a:r>
              <a:rPr lang="en-US" smtClean="0"/>
              <a:t>Skewed either left or right</a:t>
            </a:r>
          </a:p>
          <a:p>
            <a:pPr lvl="2" eaLnBrk="1" hangingPunct="1"/>
            <a:r>
              <a:rPr lang="en-US" smtClean="0"/>
              <a:t>Section 5.6 for the right-skewed exponential distribution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1529CA6-C4E5-4548-948D-6C39D877AC1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4000" dirty="0"/>
              <a:t>The Exponential </a:t>
            </a:r>
            <a:r>
              <a:rPr lang="en-US" sz="4000" dirty="0" smtClean="0"/>
              <a:t>Distribution</a:t>
            </a:r>
            <a:endParaRPr lang="en-US" sz="4000" dirty="0"/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>
            <p:ph idx="1"/>
          </p:nvPr>
        </p:nvGraphicFramePr>
        <p:xfrm>
          <a:off x="3963988" y="3638550"/>
          <a:ext cx="1270000" cy="266700"/>
        </p:xfrm>
        <a:graphic>
          <a:graphicData uri="http://schemas.openxmlformats.org/presentationml/2006/ole">
            <p:oleObj spid="_x0000_s344068" name="Equation" r:id="rId4" imgW="1269720" imgH="266400" progId="Equation.3">
              <p:embed/>
            </p:oleObj>
          </a:graphicData>
        </a:graphic>
      </p:graphicFrame>
      <p:sp>
        <p:nvSpPr>
          <p:cNvPr id="3440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BF8582B-784E-4B09-A331-31FC97DA2A59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1752600" y="4306888"/>
            <a:ext cx="6413500" cy="1339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The mean </a:t>
            </a:r>
            <a:r>
              <a:rPr lang="en-US" dirty="0" err="1">
                <a:latin typeface="+mn-lt"/>
              </a:rPr>
              <a:t>m</a:t>
            </a:r>
            <a:r>
              <a:rPr lang="en-US" i="1" baseline="-25000" dirty="0" err="1">
                <a:latin typeface="+mn-lt"/>
              </a:rPr>
              <a:t>X</a:t>
            </a:r>
            <a:r>
              <a:rPr lang="en-US" dirty="0">
                <a:latin typeface="+mn-lt"/>
              </a:rPr>
              <a:t> and standard deviation </a:t>
            </a:r>
            <a:r>
              <a:rPr lang="en-US" dirty="0" err="1">
                <a:latin typeface="+mn-lt"/>
              </a:rPr>
              <a:t>s</a:t>
            </a:r>
            <a:r>
              <a:rPr lang="en-US" i="1" baseline="-25000" dirty="0" err="1">
                <a:latin typeface="+mn-lt"/>
              </a:rPr>
              <a:t>X</a:t>
            </a:r>
            <a:r>
              <a:rPr lang="en-US" dirty="0">
                <a:latin typeface="+mn-lt"/>
              </a:rPr>
              <a:t> of an    exponential random variable </a:t>
            </a:r>
            <a:r>
              <a:rPr lang="en-US" i="1" dirty="0">
                <a:latin typeface="+mn-lt"/>
              </a:rPr>
              <a:t>x</a:t>
            </a:r>
            <a:r>
              <a:rPr lang="en-US" dirty="0">
                <a:latin typeface="+mn-lt"/>
              </a:rPr>
              <a:t> are:</a:t>
            </a:r>
          </a:p>
        </p:txBody>
      </p:sp>
      <p:pic>
        <p:nvPicPr>
          <p:cNvPr id="3440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6038" y="1289050"/>
            <a:ext cx="6556375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74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3067050" y="5264150"/>
          <a:ext cx="2774950" cy="819150"/>
        </p:xfrm>
        <a:graphic>
          <a:graphicData uri="http://schemas.openxmlformats.org/presentationml/2006/ole">
            <p:oleObj spid="_x0000_s344069" name="Equation" r:id="rId6" imgW="133344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5.10: Cell Phone Batteries</a:t>
            </a:r>
            <a:endParaRPr lang="en-US" dirty="0"/>
          </a:p>
        </p:txBody>
      </p:sp>
      <p:sp>
        <p:nvSpPr>
          <p:cNvPr id="437250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The time to failure of one brand of cell phone battery is exponentially distributed with a mean of 40,000 hours</a:t>
            </a:r>
          </a:p>
          <a:p>
            <a:pPr eaLnBrk="1" hangingPunct="1"/>
            <a:r>
              <a:rPr lang="en-US" smtClean="0"/>
              <a:t>The company that manufactures these batteries, which have a 1,000-hour guarantee, has a device that can measure hours of usage</a:t>
            </a:r>
          </a:p>
          <a:p>
            <a:pPr eaLnBrk="1" hangingPunct="1"/>
            <a:r>
              <a:rPr lang="en-US" smtClean="0"/>
              <a:t>Find the proportion of customers who would have their batteries replaced</a:t>
            </a:r>
          </a:p>
        </p:txBody>
      </p:sp>
      <p:sp>
        <p:nvSpPr>
          <p:cNvPr id="4372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46F017D-6183-40DE-A5F5-811CC9FCFD81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2855913" y="4989513"/>
            <a:ext cx="31527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latin typeface="+mn-lt"/>
              </a:rPr>
              <a:t>Determine </a:t>
            </a:r>
            <a:r>
              <a:rPr lang="en-US" i="1" dirty="0">
                <a:latin typeface="+mn-lt"/>
              </a:rPr>
              <a:t>P(X  &lt; 1,000)</a:t>
            </a:r>
            <a:endParaRPr lang="en-US" dirty="0">
              <a:latin typeface="+mn-lt"/>
            </a:endParaRPr>
          </a:p>
        </p:txBody>
      </p:sp>
      <p:sp>
        <p:nvSpPr>
          <p:cNvPr id="437253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5.10: Cell Phone Batteries</a:t>
            </a:r>
            <a:endParaRPr lang="en-US" dirty="0"/>
          </a:p>
        </p:txBody>
      </p:sp>
      <p:sp>
        <p:nvSpPr>
          <p:cNvPr id="372741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The exponential distribution is given by the equation: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Determine </a:t>
            </a:r>
            <a:r>
              <a:rPr lang="en-US" i="1" smtClean="0"/>
              <a:t>P(X &lt; 1,000)</a:t>
            </a:r>
          </a:p>
          <a:p>
            <a:pPr eaLnBrk="1" hangingPunct="1"/>
            <a:endParaRPr lang="en-US" i="1" smtClean="0"/>
          </a:p>
          <a:p>
            <a:pPr eaLnBrk="1" hangingPunct="1"/>
            <a:endParaRPr lang="en-US" i="1" smtClean="0"/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i="1" smtClean="0"/>
              <a:t>2.47% of the customers would have their batteries replaced free</a:t>
            </a:r>
            <a:endParaRPr lang="en-US" smtClean="0"/>
          </a:p>
        </p:txBody>
      </p:sp>
      <p:sp>
        <p:nvSpPr>
          <p:cNvPr id="3727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38774B0C-4391-4737-A3E4-E9EFF2D86E3E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372743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  <p:graphicFrame>
        <p:nvGraphicFramePr>
          <p:cNvPr id="372738" name="Object 2"/>
          <p:cNvGraphicFramePr>
            <a:graphicFrameLocks noChangeAspect="1"/>
          </p:cNvGraphicFramePr>
          <p:nvPr/>
        </p:nvGraphicFramePr>
        <p:xfrm>
          <a:off x="2482850" y="1835150"/>
          <a:ext cx="4375150" cy="742950"/>
        </p:xfrm>
        <a:graphic>
          <a:graphicData uri="http://schemas.openxmlformats.org/presentationml/2006/ole">
            <p:oleObj spid="_x0000_s372738" name="Equation" r:id="rId3" imgW="1892160" imgH="304560" progId="Equation.3">
              <p:embed/>
            </p:oleObj>
          </a:graphicData>
        </a:graphic>
      </p:graphicFrame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1104900" y="4127500"/>
          <a:ext cx="7264400" cy="660400"/>
        </p:xfrm>
        <a:graphic>
          <a:graphicData uri="http://schemas.openxmlformats.org/presentationml/2006/ole">
            <p:oleObj spid="_x0000_s372739" name="Equation" r:id="rId4" imgW="279396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6900" y="9017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Continuous probability distributions are described by continuous probability curves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areas under these curves are associated with the probabilities </a:t>
            </a:r>
            <a:r>
              <a:rPr lang="en-US" sz="2400" smtClean="0">
                <a:sym typeface="Wingdings" pitchFamily="2" charset="2"/>
              </a:rPr>
              <a:t></a:t>
            </a:r>
            <a:r>
              <a:rPr lang="en-US" sz="2400" smtClean="0"/>
              <a:t> find the area = find the probability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Types of probability distributions are uniform (probabilities are distributed evenly), exponential and normal, the normal is the most important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standard normal distribution has a mean of 0 and a standard deviation of 1. Areas can be looked up using the standard normal table and also z scores corresponding to an area can be looked up as well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area of any normal distribution with a mean and standard deviation can be looked up using the standard normal table using the transformation: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Summary</a:t>
            </a:r>
          </a:p>
        </p:txBody>
      </p:sp>
      <p:graphicFrame>
        <p:nvGraphicFramePr>
          <p:cNvPr id="336900" name="Object 4"/>
          <p:cNvGraphicFramePr>
            <a:graphicFrameLocks noChangeAspect="1"/>
          </p:cNvGraphicFramePr>
          <p:nvPr>
            <p:ph idx="1"/>
          </p:nvPr>
        </p:nvGraphicFramePr>
        <p:xfrm>
          <a:off x="5970588" y="5518150"/>
          <a:ext cx="954087" cy="615950"/>
        </p:xfrm>
        <a:graphic>
          <a:graphicData uri="http://schemas.openxmlformats.org/presentationml/2006/ole">
            <p:oleObj spid="_x0000_s336900" name="Equation" r:id="rId3" imgW="609480" imgH="393480" progId="">
              <p:embed/>
            </p:oleObj>
          </a:graphicData>
        </a:graphic>
      </p:graphicFrame>
      <p:sp>
        <p:nvSpPr>
          <p:cNvPr id="33690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24D0DB6E-8253-4396-AF6A-11E011C00E47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3369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Uniform Distribution</a:t>
            </a:r>
            <a:endParaRPr lang="en-US" dirty="0"/>
          </a:p>
        </p:txBody>
      </p:sp>
      <p:sp>
        <p:nvSpPr>
          <p:cNvPr id="361478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If </a:t>
            </a:r>
            <a:r>
              <a:rPr lang="en-US" i="1" smtClean="0"/>
              <a:t>c</a:t>
            </a:r>
            <a:r>
              <a:rPr lang="en-US" smtClean="0"/>
              <a:t> and </a:t>
            </a:r>
            <a:r>
              <a:rPr lang="en-US" i="1" smtClean="0"/>
              <a:t>d</a:t>
            </a:r>
            <a:r>
              <a:rPr lang="en-US" smtClean="0"/>
              <a:t> are numbers on the real line (</a:t>
            </a:r>
            <a:r>
              <a:rPr lang="en-US" i="1" smtClean="0"/>
              <a:t>c</a:t>
            </a:r>
            <a:r>
              <a:rPr lang="en-US" smtClean="0"/>
              <a:t> &lt; </a:t>
            </a:r>
            <a:r>
              <a:rPr lang="en-US" i="1" smtClean="0"/>
              <a:t>d</a:t>
            </a:r>
            <a:r>
              <a:rPr lang="en-US" smtClean="0"/>
              <a:t>), the probability curve describing the </a:t>
            </a:r>
            <a:r>
              <a:rPr lang="en-US" b="1" smtClean="0"/>
              <a:t>uniform distribution</a:t>
            </a:r>
            <a:r>
              <a:rPr lang="en-US" smtClean="0"/>
              <a:t> is: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that </a:t>
            </a:r>
            <a:r>
              <a:rPr lang="en-US" i="1" smtClean="0"/>
              <a:t>x</a:t>
            </a:r>
            <a:r>
              <a:rPr lang="en-US" smtClean="0"/>
              <a:t> is any value between the given values </a:t>
            </a:r>
            <a:r>
              <a:rPr lang="en-US" i="1" smtClean="0"/>
              <a:t>a</a:t>
            </a:r>
            <a:r>
              <a:rPr lang="en-US" smtClean="0"/>
              <a:t> and </a:t>
            </a:r>
            <a:r>
              <a:rPr lang="en-US" i="1" smtClean="0"/>
              <a:t>b</a:t>
            </a:r>
            <a:r>
              <a:rPr lang="en-US" smtClean="0"/>
              <a:t> (</a:t>
            </a:r>
            <a:r>
              <a:rPr lang="en-US" i="1" smtClean="0"/>
              <a:t>a</a:t>
            </a:r>
            <a:r>
              <a:rPr lang="en-US" smtClean="0"/>
              <a:t> &lt; </a:t>
            </a:r>
            <a:r>
              <a:rPr lang="en-US" i="1" smtClean="0"/>
              <a:t>b</a:t>
            </a:r>
            <a:r>
              <a:rPr lang="en-US" smtClean="0"/>
              <a:t>) is: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>
                <a:solidFill>
                  <a:schemeClr val="folHlink"/>
                </a:solidFill>
              </a:rPr>
              <a:t>Note: The number ordering is </a:t>
            </a:r>
            <a:r>
              <a:rPr lang="en-US" i="1" smtClean="0">
                <a:solidFill>
                  <a:schemeClr val="folHlink"/>
                </a:solidFill>
              </a:rPr>
              <a:t>c </a:t>
            </a:r>
            <a:r>
              <a:rPr lang="en-US" smtClean="0">
                <a:solidFill>
                  <a:schemeClr val="folHlink"/>
                </a:solidFill>
              </a:rPr>
              <a:t>&lt; </a:t>
            </a:r>
            <a:r>
              <a:rPr lang="en-US" i="1" smtClean="0">
                <a:solidFill>
                  <a:schemeClr val="folHlink"/>
                </a:solidFill>
              </a:rPr>
              <a:t>a</a:t>
            </a:r>
            <a:r>
              <a:rPr lang="en-US" smtClean="0">
                <a:solidFill>
                  <a:schemeClr val="folHlink"/>
                </a:solidFill>
              </a:rPr>
              <a:t> &lt; </a:t>
            </a:r>
            <a:r>
              <a:rPr lang="en-US" i="1" smtClean="0">
                <a:solidFill>
                  <a:schemeClr val="folHlink"/>
                </a:solidFill>
              </a:rPr>
              <a:t>b</a:t>
            </a:r>
            <a:r>
              <a:rPr lang="en-US" smtClean="0">
                <a:solidFill>
                  <a:schemeClr val="folHlink"/>
                </a:solidFill>
              </a:rPr>
              <a:t> &lt; </a:t>
            </a:r>
            <a:r>
              <a:rPr lang="en-US" i="1" smtClean="0">
                <a:solidFill>
                  <a:schemeClr val="folHlink"/>
                </a:solidFill>
              </a:rPr>
              <a:t>d</a:t>
            </a:r>
            <a:endParaRPr lang="en-US" smtClean="0">
              <a:solidFill>
                <a:schemeClr val="folHlink"/>
              </a:solidFill>
            </a:endParaRPr>
          </a:p>
          <a:p>
            <a:pPr eaLnBrk="1" hangingPunct="1"/>
            <a:endParaRPr lang="en-US" smtClean="0">
              <a:solidFill>
                <a:schemeClr val="folHlink"/>
              </a:solidFill>
            </a:endParaRPr>
          </a:p>
        </p:txBody>
      </p:sp>
      <p:sp>
        <p:nvSpPr>
          <p:cNvPr id="3614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9EEBCBEB-CD6D-4224-94C7-4327D8E1C069}" type="slidenum">
              <a:rPr lang="en-US" smtClean="0"/>
              <a:pPr/>
              <a:t>7</a:t>
            </a:fld>
            <a:endParaRPr lang="en-US" smtClean="0"/>
          </a:p>
        </p:txBody>
      </p:sp>
      <p:graphicFrame>
        <p:nvGraphicFramePr>
          <p:cNvPr id="361474" name="Object 2"/>
          <p:cNvGraphicFramePr>
            <a:graphicFrameLocks noChangeAspect="1"/>
          </p:cNvGraphicFramePr>
          <p:nvPr/>
        </p:nvGraphicFramePr>
        <p:xfrm>
          <a:off x="2924175" y="2514600"/>
          <a:ext cx="3435350" cy="1244600"/>
        </p:xfrm>
        <a:graphic>
          <a:graphicData uri="http://schemas.openxmlformats.org/presentationml/2006/ole">
            <p:oleObj spid="_x0000_s361474" name="Equation" r:id="rId3" imgW="1892160" imgH="685800" progId="Equation.3">
              <p:embed/>
            </p:oleObj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3127375" y="5000625"/>
          <a:ext cx="2524125" cy="798513"/>
        </p:xfrm>
        <a:graphic>
          <a:graphicData uri="http://schemas.openxmlformats.org/presentationml/2006/ole">
            <p:oleObj spid="_x0000_s361476" name="Equation" r:id="rId4" imgW="1244520" imgH="393480" progId="Equation.3">
              <p:embed/>
            </p:oleObj>
          </a:graphicData>
        </a:graphic>
      </p:graphicFrame>
      <p:sp>
        <p:nvSpPr>
          <p:cNvPr id="361480" name="TextBox 7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Uniform Distribution </a:t>
            </a:r>
            <a:r>
              <a:rPr lang="en-US" sz="2400" dirty="0" smtClean="0"/>
              <a:t>Continued</a:t>
            </a:r>
            <a:endParaRPr lang="en-US" dirty="0"/>
          </a:p>
        </p:txBody>
      </p:sp>
      <p:sp>
        <p:nvSpPr>
          <p:cNvPr id="362500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The mean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i="1" baseline="-25000" smtClean="0"/>
              <a:t>X</a:t>
            </a:r>
            <a:r>
              <a:rPr lang="en-US" baseline="-25000" smtClean="0"/>
              <a:t> </a:t>
            </a:r>
            <a:r>
              <a:rPr lang="en-US" smtClean="0"/>
              <a:t>and standard deviation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i="1" baseline="-25000" smtClean="0"/>
              <a:t>X</a:t>
            </a:r>
            <a:r>
              <a:rPr lang="en-US" smtClean="0"/>
              <a:t> of a uniform random variable </a:t>
            </a:r>
            <a:r>
              <a:rPr lang="en-US" i="1" smtClean="0"/>
              <a:t>x</a:t>
            </a:r>
            <a:r>
              <a:rPr lang="en-US" smtClean="0"/>
              <a:t> are: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These are the parameters of the uniform distribution with endpoints </a:t>
            </a:r>
            <a:r>
              <a:rPr lang="en-US" i="1" smtClean="0"/>
              <a:t>c</a:t>
            </a:r>
            <a:r>
              <a:rPr lang="en-US" smtClean="0"/>
              <a:t> and </a:t>
            </a:r>
            <a:r>
              <a:rPr lang="en-US" i="1" smtClean="0"/>
              <a:t>d</a:t>
            </a:r>
            <a:r>
              <a:rPr lang="en-US" smtClean="0"/>
              <a:t> (</a:t>
            </a:r>
            <a:r>
              <a:rPr lang="en-US" i="1" smtClean="0"/>
              <a:t>c</a:t>
            </a:r>
            <a:r>
              <a:rPr lang="en-US" smtClean="0"/>
              <a:t> &lt; </a:t>
            </a:r>
            <a:r>
              <a:rPr lang="en-US" i="1" smtClean="0"/>
              <a:t>d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625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69B3975C-03D2-4FD9-A50C-DE015D5893C9}" type="slidenum">
              <a:rPr lang="en-US" smtClean="0"/>
              <a:pPr/>
              <a:t>8</a:t>
            </a:fld>
            <a:endParaRPr lang="en-US" smtClean="0"/>
          </a:p>
        </p:txBody>
      </p:sp>
      <p:graphicFrame>
        <p:nvGraphicFramePr>
          <p:cNvPr id="362498" name="Object 2"/>
          <p:cNvGraphicFramePr>
            <a:graphicFrameLocks noChangeAspect="1"/>
          </p:cNvGraphicFramePr>
          <p:nvPr/>
        </p:nvGraphicFramePr>
        <p:xfrm>
          <a:off x="3616325" y="2238375"/>
          <a:ext cx="1439863" cy="2085975"/>
        </p:xfrm>
        <a:graphic>
          <a:graphicData uri="http://schemas.openxmlformats.org/presentationml/2006/ole">
            <p:oleObj spid="_x0000_s362498" name="Equation" r:id="rId3" imgW="622080" imgH="901440" progId="Equation.3">
              <p:embed/>
            </p:oleObj>
          </a:graphicData>
        </a:graphic>
      </p:graphicFrame>
      <p:sp>
        <p:nvSpPr>
          <p:cNvPr id="362502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4000"/>
              <a:t>The Uniform Probability Curve</a:t>
            </a:r>
          </a:p>
        </p:txBody>
      </p:sp>
      <p:pic>
        <p:nvPicPr>
          <p:cNvPr id="432130" name="Picture 2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89075" y="1336675"/>
            <a:ext cx="6219825" cy="4870450"/>
          </a:xfrm>
        </p:spPr>
      </p:pic>
      <p:sp>
        <p:nvSpPr>
          <p:cNvPr id="432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A7FF66A0-F7FB-4A0A-AEC3-17858736D60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3213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werman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00006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00000"/>
      </a:hlink>
      <a:folHlink>
        <a:srgbClr val="66330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81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CC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81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CC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3">
        <a:dk1>
          <a:srgbClr val="000000"/>
        </a:dk1>
        <a:lt1>
          <a:srgbClr val="FFFFFF"/>
        </a:lt1>
        <a:dk2>
          <a:srgbClr val="FFFFFF"/>
        </a:dk2>
        <a:lt2>
          <a:srgbClr val="0000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Bowerman</Template>
  <TotalTime>7274</TotalTime>
  <Words>2579</Words>
  <Application>Microsoft Office PowerPoint</Application>
  <PresentationFormat>On-screen Show (4:3)</PresentationFormat>
  <Paragraphs>409</Paragraphs>
  <Slides>63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Times New Roman</vt:lpstr>
      <vt:lpstr>Arial</vt:lpstr>
      <vt:lpstr>Calibri</vt:lpstr>
      <vt:lpstr>Book Antiqua</vt:lpstr>
      <vt:lpstr>Symbol</vt:lpstr>
      <vt:lpstr>Wingdings</vt:lpstr>
      <vt:lpstr>Bowerman</vt:lpstr>
      <vt:lpstr>Bowerman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Manager>Wanda Zeman</Manager>
  <Company>McGraw-Hill/Irwin Companies,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05</dc:title>
  <dc:subject>Continuous Random Variables</dc:subject>
  <dc:creator>McGraw-Hill, edited and revised by Harvey Singer, George Mason University</dc:creator>
  <dc:description>Copyright 2006 McGraw-Hill/Irwin Companies, Inc.</dc:description>
  <cp:lastModifiedBy>amy_rydzanicz</cp:lastModifiedBy>
  <cp:revision>458</cp:revision>
  <dcterms:created xsi:type="dcterms:W3CDTF">2000-06-23T08:21:46Z</dcterms:created>
  <dcterms:modified xsi:type="dcterms:W3CDTF">2011-02-07T18:49:59Z</dcterms:modified>
</cp:coreProperties>
</file>