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41"/>
  </p:notesMasterIdLst>
  <p:handoutMasterIdLst>
    <p:handoutMasterId r:id="rId42"/>
  </p:handoutMasterIdLst>
  <p:sldIdLst>
    <p:sldId id="266" r:id="rId2"/>
    <p:sldId id="347" r:id="rId3"/>
    <p:sldId id="350" r:id="rId4"/>
    <p:sldId id="319" r:id="rId5"/>
    <p:sldId id="333" r:id="rId6"/>
    <p:sldId id="334" r:id="rId7"/>
    <p:sldId id="335" r:id="rId8"/>
    <p:sldId id="348" r:id="rId9"/>
    <p:sldId id="320" r:id="rId10"/>
    <p:sldId id="336" r:id="rId11"/>
    <p:sldId id="321" r:id="rId12"/>
    <p:sldId id="322" r:id="rId13"/>
    <p:sldId id="318" r:id="rId14"/>
    <p:sldId id="337" r:id="rId15"/>
    <p:sldId id="338" r:id="rId16"/>
    <p:sldId id="351" r:id="rId17"/>
    <p:sldId id="352" r:id="rId18"/>
    <p:sldId id="326" r:id="rId19"/>
    <p:sldId id="353" r:id="rId20"/>
    <p:sldId id="354" r:id="rId21"/>
    <p:sldId id="340" r:id="rId22"/>
    <p:sldId id="323" r:id="rId23"/>
    <p:sldId id="310" r:id="rId24"/>
    <p:sldId id="341" r:id="rId25"/>
    <p:sldId id="325" r:id="rId26"/>
    <p:sldId id="342" r:id="rId27"/>
    <p:sldId id="327" r:id="rId28"/>
    <p:sldId id="355" r:id="rId29"/>
    <p:sldId id="356" r:id="rId30"/>
    <p:sldId id="328" r:id="rId31"/>
    <p:sldId id="324" r:id="rId32"/>
    <p:sldId id="329" r:id="rId33"/>
    <p:sldId id="346" r:id="rId34"/>
    <p:sldId id="357" r:id="rId35"/>
    <p:sldId id="358" r:id="rId36"/>
    <p:sldId id="359" r:id="rId37"/>
    <p:sldId id="360" r:id="rId38"/>
    <p:sldId id="361" r:id="rId39"/>
    <p:sldId id="349" r:id="rId4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660066"/>
    <a:srgbClr val="000099"/>
    <a:srgbClr val="000000"/>
    <a:srgbClr val="CC3300"/>
    <a:srgbClr val="0066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9" autoAdjust="0"/>
    <p:restoredTop sz="97989" autoAdjust="0"/>
  </p:normalViewPr>
  <p:slideViewPr>
    <p:cSldViewPr>
      <p:cViewPr varScale="1">
        <p:scale>
          <a:sx n="93" d="100"/>
          <a:sy n="93" d="100"/>
        </p:scale>
        <p:origin x="-88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86"/>
    </p:cViewPr>
  </p:sorterViewPr>
  <p:notesViewPr>
    <p:cSldViewPr>
      <p:cViewPr varScale="1">
        <p:scale>
          <a:sx n="52" d="100"/>
          <a:sy n="52" d="100"/>
        </p:scale>
        <p:origin x="-1740" y="-84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07FFB62-C489-464D-B2CC-98C9F534E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61082E5-A8B8-4DA6-9955-CF8074A6F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D92EA8-A411-44B9-B3F5-6525D797EDD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06" name="Rectangle 1026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7475B4-2763-44EA-AA8F-2D8399E2B0C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237571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893EF8-9F5D-4A62-9D62-D9FE1E6B833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240643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E8A3B4-BCD6-4770-9665-0FBD5BF535FB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243715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74FF67-8029-45FF-8CEA-9EFD29F534A9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245763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EA4442-4A8A-4EA0-88FC-AB18664302AF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247811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D8624E-70BA-4708-B399-95E30397A210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253955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BF4B19-D40D-4738-9100-962E4B57A0E8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256003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E9ED30-DDD0-4CC5-B98F-22AC3225A9DA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258051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56FFF-9446-4650-BDDD-3DD16FB8A2C9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260099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1D1CD-0EDF-4B99-BB43-F75BE1A60DF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130051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31AE7-FE75-4AFA-A3C1-283C745B189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144387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8A77C8-0431-4236-8A1E-D7B368967C2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148483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8B5E81-026A-4C50-AFAC-5D627329C03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239619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A59BA2-994E-4356-941D-91129CC32D0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152579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615A4-DA3C-448D-8FA2-F8ED63F1A4A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184323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D018B8-0ECA-40A8-B4AE-8A5D409A4A3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186371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0F7A48-1794-46DE-BCE5-4ADB4DFA738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7337" cy="4319588"/>
          </a:xfrm>
          <a:noFill/>
          <a:ln/>
        </p:spPr>
        <p:txBody>
          <a:bodyPr lIns="99011" tIns="48667" rIns="99011" bIns="48667"/>
          <a:lstStyle/>
          <a:p>
            <a:pPr defTabSz="930275"/>
            <a:endParaRPr lang="en-CA" smtClean="0"/>
          </a:p>
        </p:txBody>
      </p:sp>
      <p:sp>
        <p:nvSpPr>
          <p:cNvPr id="249859" name="Rectangle 3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6400800"/>
            <a:ext cx="8839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 sz="1200" b="1" i="1">
                <a:solidFill>
                  <a:schemeClr val="bg1"/>
                </a:solidFill>
                <a:latin typeface="Book Antiqua" pitchFamily="18" charset="0"/>
              </a:rPr>
              <a:t>McGraw-Hill Ryerson                                                                                                  Copyright</a:t>
            </a:r>
            <a:r>
              <a:rPr lang="en-US" sz="120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sz="1200" b="1" i="1">
                <a:solidFill>
                  <a:schemeClr val="bg1"/>
                </a:solidFill>
                <a:latin typeface="Book Antiqua" pitchFamily="18" charset="0"/>
              </a:rPr>
              <a:t>© 2011 McGraw-Hill Ryerson Limited.</a:t>
            </a:r>
          </a:p>
        </p:txBody>
      </p:sp>
      <p:pic>
        <p:nvPicPr>
          <p:cNvPr id="5" name="Picture 6" descr="Bowerman 0002371 low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5" y="352425"/>
            <a:ext cx="4552950" cy="5922963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100638" y="4953000"/>
            <a:ext cx="3713162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66667"/>
                  <a:invGamma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>
            <a:outerShdw dist="35921" dir="8100000" algn="ctr" rotWithShape="0">
              <a:schemeClr val="bg2">
                <a:alpha val="50000"/>
              </a:schemeClr>
            </a:outerShdw>
          </a:effectLst>
        </p:spPr>
        <p:txBody>
          <a:bodyPr anchorCtr="1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chemeClr val="tx1"/>
                </a:solidFill>
              </a:rPr>
              <a:t>Adapted by Peter Au, George Brown College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895850" y="352425"/>
            <a:ext cx="4038600" cy="1238250"/>
          </a:xfrm>
          <a:effectLst>
            <a:outerShdw dist="35921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3600">
                <a:solidFill>
                  <a:srgbClr val="FFCC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47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924425" y="1828800"/>
            <a:ext cx="4038600" cy="3810000"/>
          </a:xfrm>
          <a:effectLst>
            <a:outerShdw dist="35921" dir="8100000" algn="ctr" rotWithShape="0">
              <a:schemeClr val="bg2">
                <a:alpha val="50000"/>
              </a:schemeClr>
            </a:outerShdw>
          </a:effectLst>
        </p:spPr>
        <p:txBody>
          <a:bodyPr anchor="ctr" anchorCtr="1">
            <a:scene3d>
              <a:camera prst="obliqueTopLeft"/>
              <a:lightRig rig="threePt" dir="t"/>
            </a:scene3d>
            <a:sp3d extrusionH="57150" contourW="12700">
              <a:extrusionClr>
                <a:srgbClr val="663300"/>
              </a:extrusionClr>
              <a:contourClr>
                <a:srgbClr val="663300"/>
              </a:contourClr>
            </a:sp3d>
          </a:bodyPr>
          <a:lstStyle>
            <a:lvl1pPr marL="0" indent="0" algn="ctr">
              <a:buFontTx/>
              <a:buNone/>
              <a:defRPr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AA7A0A8F-7D91-4721-9ABA-7E763B45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0"/>
            <a:ext cx="19812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0"/>
            <a:ext cx="57912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EF8A8116-106A-4574-8B66-38275559D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0"/>
            <a:ext cx="7924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80293" y="1225061"/>
            <a:ext cx="3886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9994" y="1218028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7028" y="3870960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C21A8BDE-963B-4763-AB6D-16AB51101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8427" y="0"/>
            <a:ext cx="7924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1394" y="1210994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129" y="1210994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73259" y="3969434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129" y="3962400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E5050F08-2CDD-4095-B657-1093D00E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462" y="0"/>
            <a:ext cx="7924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5461" y="1218028"/>
            <a:ext cx="3886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163" y="1225062"/>
            <a:ext cx="3886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257D8BA3-AD2A-47AC-942D-0B87F3377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924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95400"/>
            <a:ext cx="3886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81600" y="1295400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81600" y="3962400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4C0353CA-FFBC-403F-8BC2-6E7E5788A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924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43000" y="1295400"/>
            <a:ext cx="7924800" cy="5181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79AE8F27-3B1C-4E82-96DD-F60C7A6DD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563" y="1066800"/>
            <a:ext cx="7924800" cy="5410200"/>
          </a:xfrm>
        </p:spPr>
        <p:txBody>
          <a:bodyPr/>
          <a:lstStyle>
            <a:lvl1pPr>
              <a:defRPr sz="2800" baseline="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478B8E2B-75D0-4C22-9975-4BAA86D3D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E16E8532-CBC2-4C0E-B3FA-CDEDD2BEF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394" y="1239129"/>
            <a:ext cx="3886200" cy="5181600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129" y="1246163"/>
            <a:ext cx="3886200" cy="5181600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4CB36FA5-EFB7-4E6A-8C76-D30CDB08D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063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6214"/>
            <a:ext cx="4040188" cy="639762"/>
          </a:xfr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6F63A77-044B-4C67-B9CE-7CF3A1F1E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9154BA69-377E-4F67-B479-4B07295CD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9C70870D-39C9-4147-B432-EFABC5B08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09EB13EB-115D-4DEA-8473-2EA9810BA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CC5A4FEF-B76D-43E8-BA90-54EA68265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A8486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8013" y="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bliqueTopLeft"/>
              <a:lightRig rig="threePt" dir="t"/>
            </a:scene3d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0238" y="122555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200" b="1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4-</a:t>
            </a:r>
            <a:fld id="{7B80DB23-E904-4648-85DD-8F7DE117C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3720" name="Text Box 8"/>
          <p:cNvSpPr txBox="1">
            <a:spLocks noChangeArrowheads="1"/>
          </p:cNvSpPr>
          <p:nvPr/>
        </p:nvSpPr>
        <p:spPr bwMode="auto">
          <a:xfrm>
            <a:off x="0" y="6583363"/>
            <a:ext cx="4987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Copyright </a:t>
            </a:r>
            <a:r>
              <a:rPr lang="en-US"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© 2011 McGraw-Hill Ryerson Limited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  <p:sldLayoutId id="2147483671" r:id="rId12"/>
    <p:sldLayoutId id="2147483670" r:id="rId13"/>
    <p:sldLayoutId id="2147483669" r:id="rId14"/>
    <p:sldLayoutId id="2147483668" r:id="rId15"/>
    <p:sldLayoutId id="2147483667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effectLst>
            <a:outerShdw blurRad="60007" dist="310007" dir="768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0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5.xml"/><Relationship Id="rId4" Type="http://schemas.openxmlformats.org/officeDocument/2006/relationships/slide" Target="slide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1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2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3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7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0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27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chemeClr val="tx2"/>
                </a:solidFill>
              </a:rPr>
              <a:t>Chapter 4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Discrete Random Variables</a:t>
            </a:r>
          </a:p>
        </p:txBody>
      </p: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6711950" y="4818063"/>
            <a:ext cx="184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/>
              <a:t>Example 4.3: Number of Radios</a:t>
            </a:r>
            <a:br>
              <a:rPr lang="en-US" sz="3800"/>
            </a:br>
            <a:r>
              <a:rPr lang="en-US" sz="2400"/>
              <a:t>Sold at Sound City in a Week</a:t>
            </a:r>
          </a:p>
        </p:txBody>
      </p:sp>
      <p:sp>
        <p:nvSpPr>
          <p:cNvPr id="174091" name="Rectangle 11"/>
          <p:cNvSpPr>
            <a:spLocks noGrp="1" noChangeArrowheads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/>
            <a:r>
              <a:rPr lang="en-US" smtClean="0"/>
              <a:t>How many radios should be expected to be sold in a week?</a:t>
            </a:r>
          </a:p>
          <a:p>
            <a:pPr lvl="1" eaLnBrk="1" hangingPunct="1"/>
            <a:r>
              <a:rPr lang="en-US" sz="2400" smtClean="0"/>
              <a:t>Calculate the expected value of the number of radios sold, </a:t>
            </a:r>
            <a:r>
              <a:rPr lang="en-US" sz="2400" noProof="1" smtClean="0">
                <a:latin typeface="Symbol" pitchFamily="18" charset="2"/>
              </a:rPr>
              <a:t>m</a:t>
            </a:r>
            <a:r>
              <a:rPr lang="en-US" sz="2400" i="1" baseline="-25000" noProof="1" smtClean="0"/>
              <a:t>X</a:t>
            </a:r>
          </a:p>
        </p:txBody>
      </p:sp>
      <p:sp>
        <p:nvSpPr>
          <p:cNvPr id="1454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5781ED83-E82A-4454-815C-4CD73D1A695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1042988" y="3068638"/>
            <a:ext cx="6910387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69963" eaLnBrk="0" hangingPunct="0">
              <a:tabLst>
                <a:tab pos="1938338" algn="l"/>
                <a:tab pos="2176463" algn="l"/>
                <a:tab pos="4864100" algn="dec"/>
                <a:tab pos="5267325" algn="l"/>
                <a:tab pos="5999163" algn="dec"/>
              </a:tabLst>
              <a:defRPr/>
            </a:pPr>
            <a:r>
              <a:rPr lang="en-US" sz="2000" i="1" dirty="0">
                <a:solidFill>
                  <a:schemeClr val="tx1"/>
                </a:solidFill>
                <a:latin typeface="+mn-lt"/>
              </a:rPr>
              <a:t>Radios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x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Probability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 		x 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defTabSz="969963" eaLnBrk="0" hangingPunct="0">
              <a:tabLst>
                <a:tab pos="1938338" algn="l"/>
                <a:tab pos="2176463" algn="l"/>
                <a:tab pos="4864100" algn="dec"/>
                <a:tab pos="5267325" algn="l"/>
                <a:tab pos="5999163" algn="dec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0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(0) = 0.03	0 </a:t>
            </a:r>
            <a:r>
              <a:rPr lang="en-US" sz="2000" dirty="0">
                <a:solidFill>
                  <a:schemeClr val="tx1"/>
                </a:solidFill>
                <a:latin typeface="+mn-lt"/>
                <a:sym typeface="Symbol" pitchFamily="18" charset="2"/>
              </a:rPr>
              <a:t> 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0.03 = 0.00</a:t>
            </a:r>
          </a:p>
          <a:p>
            <a:pPr defTabSz="969963" eaLnBrk="0" hangingPunct="0">
              <a:tabLst>
                <a:tab pos="1938338" algn="l"/>
                <a:tab pos="2176463" algn="l"/>
                <a:tab pos="4864100" algn="dec"/>
                <a:tab pos="5267325" algn="l"/>
                <a:tab pos="5999163" algn="dec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1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(1) = 0.20	1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sym typeface="Symbol" pitchFamily="18" charset="2"/>
              </a:rPr>
              <a:t>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0.20 = 0.20</a:t>
            </a:r>
          </a:p>
          <a:p>
            <a:pPr defTabSz="969963" eaLnBrk="0" hangingPunct="0">
              <a:tabLst>
                <a:tab pos="1938338" algn="l"/>
                <a:tab pos="2176463" algn="l"/>
                <a:tab pos="4864100" algn="dec"/>
                <a:tab pos="5267325" algn="l"/>
                <a:tab pos="5999163" algn="dec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2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(2) = 0.50	2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sym typeface="Symbol" pitchFamily="18" charset="2"/>
              </a:rPr>
              <a:t>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0.50 = 1.00</a:t>
            </a:r>
          </a:p>
          <a:p>
            <a:pPr defTabSz="969963" eaLnBrk="0" hangingPunct="0">
              <a:tabLst>
                <a:tab pos="1938338" algn="l"/>
                <a:tab pos="2176463" algn="l"/>
                <a:tab pos="4864100" algn="dec"/>
                <a:tab pos="5267325" algn="l"/>
                <a:tab pos="5999163" algn="dec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3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(3) = 0.20	3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sym typeface="Symbol" pitchFamily="18" charset="2"/>
              </a:rPr>
              <a:t>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0.20 = 0.60</a:t>
            </a:r>
          </a:p>
          <a:p>
            <a:pPr defTabSz="969963" eaLnBrk="0" hangingPunct="0">
              <a:tabLst>
                <a:tab pos="1938338" algn="l"/>
                <a:tab pos="2176463" algn="l"/>
                <a:tab pos="4864100" algn="dec"/>
                <a:tab pos="5267325" algn="l"/>
                <a:tab pos="5999163" algn="dec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4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(4) = 0.05	4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sym typeface="Symbol" pitchFamily="18" charset="2"/>
              </a:rPr>
              <a:t>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0.05 = 0.20</a:t>
            </a:r>
          </a:p>
          <a:p>
            <a:pPr defTabSz="969963" eaLnBrk="0" hangingPunct="0">
              <a:tabLst>
                <a:tab pos="1938338" algn="l"/>
                <a:tab pos="2176463" algn="l"/>
                <a:tab pos="4864100" algn="dec"/>
                <a:tab pos="5267325" algn="l"/>
                <a:tab pos="5999163" algn="dec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5		</a:t>
            </a:r>
            <a:r>
              <a:rPr lang="en-US" sz="2000" i="1" u="sng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u="sng" dirty="0">
                <a:solidFill>
                  <a:schemeClr val="tx1"/>
                </a:solidFill>
                <a:latin typeface="+mn-lt"/>
              </a:rPr>
              <a:t>(5) = 0.02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u="sng" dirty="0">
                <a:solidFill>
                  <a:schemeClr val="tx1"/>
                </a:solidFill>
                <a:latin typeface="+mn-lt"/>
              </a:rPr>
              <a:t>5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+mn-lt"/>
                <a:sym typeface="Symbol" pitchFamily="18" charset="2"/>
              </a:rPr>
              <a:t> </a:t>
            </a:r>
            <a:r>
              <a:rPr lang="en-US" sz="2000" u="sng" dirty="0">
                <a:solidFill>
                  <a:schemeClr val="tx1"/>
                </a:solidFill>
                <a:latin typeface="+mn-lt"/>
              </a:rPr>
              <a:t>0.02 = 0.10</a:t>
            </a:r>
          </a:p>
          <a:p>
            <a:pPr defTabSz="969963" eaLnBrk="0" hangingPunct="0">
              <a:tabLst>
                <a:tab pos="1938338" algn="l"/>
                <a:tab pos="2176463" algn="l"/>
                <a:tab pos="4864100" algn="dec"/>
                <a:tab pos="5267325" algn="l"/>
                <a:tab pos="5999163" algn="dec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		           1.00		          </a:t>
            </a:r>
            <a:r>
              <a:rPr lang="en-US" sz="2000" b="1" dirty="0">
                <a:solidFill>
                  <a:schemeClr val="tx1"/>
                </a:solidFill>
                <a:latin typeface="+mn-lt"/>
              </a:rPr>
              <a:t>2.10</a:t>
            </a:r>
          </a:p>
        </p:txBody>
      </p:sp>
      <p:sp>
        <p:nvSpPr>
          <p:cNvPr id="174093" name="Text Box 13"/>
          <p:cNvSpPr txBox="1">
            <a:spLocks noChangeArrowheads="1"/>
          </p:cNvSpPr>
          <p:nvPr/>
        </p:nvSpPr>
        <p:spPr bwMode="auto">
          <a:xfrm>
            <a:off x="1141413" y="5969000"/>
            <a:ext cx="614203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38125" indent="-238125" eaLnBrk="0" hangingPunct="0">
              <a:spcBef>
                <a:spcPct val="50000"/>
              </a:spcBef>
              <a:buClr>
                <a:srgbClr val="CC3300"/>
              </a:buClr>
              <a:buFontTx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On average, expect to sell 2.1 radios per week</a:t>
            </a:r>
          </a:p>
        </p:txBody>
      </p:sp>
      <p:sp>
        <p:nvSpPr>
          <p:cNvPr id="145414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74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1" grpId="0" build="p"/>
      <p:bldP spid="174092" grpId="0"/>
      <p:bldP spid="17409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0" name="Rectangle 20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Variance and Standard Deviation</a:t>
            </a:r>
          </a:p>
        </p:txBody>
      </p:sp>
      <p:graphicFrame>
        <p:nvGraphicFramePr>
          <p:cNvPr id="133149" name="Object 29"/>
          <p:cNvGraphicFramePr>
            <a:graphicFrameLocks noChangeAspect="1"/>
          </p:cNvGraphicFramePr>
          <p:nvPr>
            <p:ph sz="half" idx="1"/>
          </p:nvPr>
        </p:nvGraphicFramePr>
        <p:xfrm>
          <a:off x="1803400" y="1857375"/>
          <a:ext cx="3482975" cy="935038"/>
        </p:xfrm>
        <a:graphic>
          <a:graphicData uri="http://schemas.openxmlformats.org/presentationml/2006/ole">
            <p:oleObj spid="_x0000_s133149" name="Equation" r:id="rId4" imgW="1371600" imgH="368280" progId="Equation.3">
              <p:embed/>
            </p:oleObj>
          </a:graphicData>
        </a:graphic>
      </p:graphicFrame>
      <p:graphicFrame>
        <p:nvGraphicFramePr>
          <p:cNvPr id="133152" name="Object 32"/>
          <p:cNvGraphicFramePr>
            <a:graphicFrameLocks noChangeAspect="1"/>
          </p:cNvGraphicFramePr>
          <p:nvPr>
            <p:ph sz="half" idx="2"/>
          </p:nvPr>
        </p:nvGraphicFramePr>
        <p:xfrm>
          <a:off x="1835150" y="4437063"/>
          <a:ext cx="1978025" cy="798512"/>
        </p:xfrm>
        <a:graphic>
          <a:graphicData uri="http://schemas.openxmlformats.org/presentationml/2006/ole">
            <p:oleObj spid="_x0000_s133152" name="Equation" r:id="rId5" imgW="660240" imgH="266400" progId="Equation.3">
              <p:embed/>
            </p:oleObj>
          </a:graphicData>
        </a:graphic>
      </p:graphicFrame>
      <p:sp>
        <p:nvSpPr>
          <p:cNvPr id="13315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B11693D4-CC2E-4000-ACC7-08293A898CF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50" name="Text Box 30"/>
          <p:cNvSpPr txBox="1">
            <a:spLocks noChangeArrowheads="1"/>
          </p:cNvSpPr>
          <p:nvPr/>
        </p:nvSpPr>
        <p:spPr bwMode="auto">
          <a:xfrm>
            <a:off x="1141413" y="1296988"/>
            <a:ext cx="7021512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variance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of a discrete random variable is:</a:t>
            </a:r>
          </a:p>
        </p:txBody>
      </p:sp>
      <p:sp>
        <p:nvSpPr>
          <p:cNvPr id="133151" name="Rectangle 31"/>
          <p:cNvSpPr>
            <a:spLocks noChangeArrowheads="1"/>
          </p:cNvSpPr>
          <p:nvPr/>
        </p:nvSpPr>
        <p:spPr bwMode="auto">
          <a:xfrm>
            <a:off x="1141413" y="3930650"/>
            <a:ext cx="7318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standard deviation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is the square root of the variance</a:t>
            </a:r>
          </a:p>
        </p:txBody>
      </p:sp>
      <p:sp>
        <p:nvSpPr>
          <p:cNvPr id="133153" name="Text Box 33"/>
          <p:cNvSpPr txBox="1">
            <a:spLocks noChangeArrowheads="1"/>
          </p:cNvSpPr>
          <p:nvPr/>
        </p:nvSpPr>
        <p:spPr bwMode="auto">
          <a:xfrm>
            <a:off x="1141413" y="3016250"/>
            <a:ext cx="7005637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3363" indent="-233363" eaLnBrk="0" hangingPunct="0">
              <a:spcBef>
                <a:spcPct val="5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The variance is the average of the squared deviations of the different values of the random variable from the expected value </a:t>
            </a:r>
          </a:p>
        </p:txBody>
      </p:sp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1141413" y="5483225"/>
            <a:ext cx="7005637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3363" indent="-233363" eaLnBrk="0" hangingPunct="0">
              <a:spcBef>
                <a:spcPct val="5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The variance and standard deviation measure the spread of the values of the random variable from their expected value</a:t>
            </a:r>
          </a:p>
        </p:txBody>
      </p:sp>
      <p:sp>
        <p:nvSpPr>
          <p:cNvPr id="133159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0" grpId="0"/>
      <p:bldP spid="133150" grpId="1"/>
      <p:bldP spid="133151" grpId="0"/>
      <p:bldP spid="133153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 sz="3800" dirty="0"/>
              <a:t>Example </a:t>
            </a:r>
            <a:r>
              <a:rPr lang="en-US" sz="3800" dirty="0" smtClean="0"/>
              <a:t>4.6: </a:t>
            </a:r>
            <a:r>
              <a:rPr lang="en-US" sz="3800" dirty="0"/>
              <a:t>Number of Radios</a:t>
            </a:r>
            <a:br>
              <a:rPr lang="en-US" sz="3800" dirty="0"/>
            </a:br>
            <a:r>
              <a:rPr lang="en-US" sz="2400" dirty="0"/>
              <a:t>Sold at Sound City in a Week</a:t>
            </a:r>
          </a:p>
        </p:txBody>
      </p:sp>
      <p:sp>
        <p:nvSpPr>
          <p:cNvPr id="135189" name="Content Placeholder 14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/>
            <a:r>
              <a:rPr lang="en-US" smtClean="0"/>
              <a:t>Calculate the variance and standard deviation of the number of radios sold at Sound City in a week</a:t>
            </a:r>
          </a:p>
          <a:p>
            <a:pPr eaLnBrk="1" hangingPunct="1"/>
            <a:endParaRPr lang="en-US" smtClean="0"/>
          </a:p>
        </p:txBody>
      </p:sp>
      <p:sp>
        <p:nvSpPr>
          <p:cNvPr id="13519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CC251488-8ABB-4E3A-95ED-AA723138F9C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2700338" y="2590800"/>
            <a:ext cx="75247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50000"/>
              </a:spcBef>
              <a:defRPr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900113" y="5589588"/>
            <a:ext cx="1873250" cy="719137"/>
            <a:chOff x="1214" y="3371"/>
            <a:chExt cx="998" cy="589"/>
          </a:xfrm>
        </p:grpSpPr>
        <p:graphicFrame>
          <p:nvGraphicFramePr>
            <p:cNvPr id="135185" name="Object 17"/>
            <p:cNvGraphicFramePr>
              <a:graphicFrameLocks noChangeAspect="1"/>
            </p:cNvGraphicFramePr>
            <p:nvPr/>
          </p:nvGraphicFramePr>
          <p:xfrm>
            <a:off x="1386" y="3627"/>
            <a:ext cx="533" cy="333"/>
          </p:xfrm>
          <a:graphic>
            <a:graphicData uri="http://schemas.openxmlformats.org/presentationml/2006/ole">
              <p:oleObj spid="_x0000_s135185" name="Equation" r:id="rId4" imgW="634680" imgH="228600" progId="Equation.3">
                <p:embed/>
              </p:oleObj>
            </a:graphicData>
          </a:graphic>
        </p:graphicFrame>
        <p:sp>
          <p:nvSpPr>
            <p:cNvPr id="135177" name="Text Box 9"/>
            <p:cNvSpPr txBox="1">
              <a:spLocks noChangeArrowheads="1"/>
            </p:cNvSpPr>
            <p:nvPr/>
          </p:nvSpPr>
          <p:spPr bwMode="auto">
            <a:xfrm>
              <a:off x="1214" y="3371"/>
              <a:ext cx="998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Variance</a:t>
              </a:r>
            </a:p>
          </p:txBody>
        </p:sp>
      </p:grpSp>
      <p:sp>
        <p:nvSpPr>
          <p:cNvPr id="135184" name="Text Box 16"/>
          <p:cNvSpPr txBox="1">
            <a:spLocks noChangeArrowheads="1"/>
          </p:cNvSpPr>
          <p:nvPr/>
        </p:nvSpPr>
        <p:spPr bwMode="auto">
          <a:xfrm>
            <a:off x="971550" y="2060575"/>
            <a:ext cx="7667625" cy="2970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5000"/>
              </a:lnSpc>
              <a:spcBef>
                <a:spcPct val="25000"/>
              </a:spcBef>
              <a:defRPr/>
            </a:pPr>
            <a:r>
              <a:rPr lang="en-US" sz="2000" i="1" dirty="0">
                <a:solidFill>
                  <a:schemeClr val="tx1"/>
                </a:solidFill>
                <a:latin typeface="+mn-lt"/>
              </a:rPr>
              <a:t>Radios, x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Probability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 		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x - </a:t>
            </a:r>
            <a:r>
              <a:rPr lang="en-US" sz="2000" i="1" dirty="0">
                <a:solidFill>
                  <a:schemeClr val="tx1"/>
                </a:solidFill>
                <a:latin typeface="+mn-lt"/>
                <a:sym typeface="Symbol" pitchFamily="18" charset="2"/>
              </a:rPr>
              <a:t></a:t>
            </a:r>
            <a:r>
              <a:rPr lang="en-US" sz="2000" i="1" baseline="-25000" dirty="0">
                <a:solidFill>
                  <a:schemeClr val="tx1"/>
                </a:solidFill>
                <a:latin typeface="+mn-lt"/>
                <a:sym typeface="Symbol" pitchFamily="18" charset="2"/>
              </a:rPr>
              <a:t>X</a:t>
            </a:r>
            <a:r>
              <a:rPr lang="en-US" sz="2000" dirty="0">
                <a:solidFill>
                  <a:schemeClr val="tx1"/>
                </a:solidFill>
                <a:latin typeface="+mn-lt"/>
                <a:sym typeface="Symbol" pitchFamily="18" charset="2"/>
              </a:rPr>
              <a:t>)</a:t>
            </a:r>
            <a:r>
              <a:rPr lang="en-US" sz="2000" baseline="30000" dirty="0">
                <a:solidFill>
                  <a:schemeClr val="tx1"/>
                </a:solidFill>
                <a:latin typeface="+mn-lt"/>
                <a:sym typeface="Symbol" pitchFamily="18" charset="2"/>
              </a:rPr>
              <a:t>2</a:t>
            </a:r>
            <a:r>
              <a:rPr lang="en-US" sz="1200" i="1" dirty="0">
                <a:solidFill>
                  <a:schemeClr val="tx1"/>
                </a:solidFill>
                <a:latin typeface="+mn-lt"/>
              </a:rPr>
              <a:t>  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eaLnBrk="0" hangingPunct="0">
              <a:lnSpc>
                <a:spcPct val="95000"/>
              </a:lnSpc>
              <a:spcBef>
                <a:spcPct val="25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0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(0) = 0.03		(0 – 2.1)</a:t>
            </a:r>
            <a:r>
              <a:rPr lang="en-US" sz="2000" baseline="30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(0.03) = 0.1323</a:t>
            </a:r>
          </a:p>
          <a:p>
            <a:pPr eaLnBrk="0" hangingPunct="0">
              <a:lnSpc>
                <a:spcPct val="95000"/>
              </a:lnSpc>
              <a:spcBef>
                <a:spcPct val="25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1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(1) = 0.20		(1 – 2.1)</a:t>
            </a:r>
            <a:r>
              <a:rPr lang="en-US" sz="2000" baseline="30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(0.20) = 0.2420</a:t>
            </a:r>
          </a:p>
          <a:p>
            <a:pPr eaLnBrk="0" hangingPunct="0">
              <a:lnSpc>
                <a:spcPct val="95000"/>
              </a:lnSpc>
              <a:spcBef>
                <a:spcPct val="25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2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(2) = 0.50		(2 – 2.1)</a:t>
            </a:r>
            <a:r>
              <a:rPr lang="en-US" sz="2000" baseline="30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(0.50) = 0.0050</a:t>
            </a:r>
          </a:p>
          <a:p>
            <a:pPr eaLnBrk="0" hangingPunct="0">
              <a:lnSpc>
                <a:spcPct val="95000"/>
              </a:lnSpc>
              <a:spcBef>
                <a:spcPct val="25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3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(3) = 0.20		(3 – 2.1)</a:t>
            </a:r>
            <a:r>
              <a:rPr lang="en-US" sz="2000" baseline="30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(0.20) = 0.1620</a:t>
            </a:r>
          </a:p>
          <a:p>
            <a:pPr eaLnBrk="0" hangingPunct="0">
              <a:lnSpc>
                <a:spcPct val="95000"/>
              </a:lnSpc>
              <a:spcBef>
                <a:spcPct val="25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4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(4) = 0.05		(4 – 2.1)</a:t>
            </a:r>
            <a:r>
              <a:rPr lang="en-US" sz="2000" baseline="30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(0.05) = 0.1805</a:t>
            </a:r>
          </a:p>
          <a:p>
            <a:pPr eaLnBrk="0" hangingPunct="0">
              <a:lnSpc>
                <a:spcPct val="95000"/>
              </a:lnSpc>
              <a:spcBef>
                <a:spcPct val="25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5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(5) =</a:t>
            </a:r>
            <a:r>
              <a:rPr lang="en-US" sz="2000" u="sng" dirty="0">
                <a:solidFill>
                  <a:schemeClr val="tx1"/>
                </a:solidFill>
                <a:latin typeface="+mn-lt"/>
              </a:rPr>
              <a:t> 0.02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		</a:t>
            </a:r>
            <a:r>
              <a:rPr lang="en-US" sz="2000" u="sng" dirty="0">
                <a:solidFill>
                  <a:schemeClr val="tx1"/>
                </a:solidFill>
                <a:latin typeface="+mn-lt"/>
              </a:rPr>
              <a:t>(5 – 2.1)</a:t>
            </a:r>
            <a:r>
              <a:rPr lang="en-US" sz="2000" u="sng" baseline="30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sz="2000" u="sng" dirty="0">
                <a:solidFill>
                  <a:schemeClr val="tx1"/>
                </a:solidFill>
                <a:latin typeface="+mn-lt"/>
              </a:rPr>
              <a:t> (0.02) = 0.1682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eaLnBrk="0" hangingPunct="0">
              <a:lnSpc>
                <a:spcPct val="95000"/>
              </a:lnSpc>
              <a:spcBef>
                <a:spcPct val="25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		           1.00	                             	 </a:t>
            </a:r>
            <a:r>
              <a:rPr lang="en-US" sz="2000" b="1" dirty="0">
                <a:solidFill>
                  <a:schemeClr val="tx1"/>
                </a:solidFill>
                <a:latin typeface="+mn-lt"/>
              </a:rPr>
              <a:t>0.8900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35193" name="Group 25"/>
          <p:cNvGrpSpPr>
            <a:grpSpLocks/>
          </p:cNvGrpSpPr>
          <p:nvPr/>
        </p:nvGrpSpPr>
        <p:grpSpPr bwMode="auto">
          <a:xfrm>
            <a:off x="3624263" y="5589588"/>
            <a:ext cx="3884612" cy="730250"/>
            <a:chOff x="2809" y="3429"/>
            <a:chExt cx="1985" cy="585"/>
          </a:xfrm>
        </p:grpSpPr>
        <p:sp>
          <p:nvSpPr>
            <p:cNvPr id="135178" name="Text Box 10"/>
            <p:cNvSpPr txBox="1">
              <a:spLocks noChangeArrowheads="1"/>
            </p:cNvSpPr>
            <p:nvPr/>
          </p:nvSpPr>
          <p:spPr bwMode="auto">
            <a:xfrm>
              <a:off x="2925" y="3429"/>
              <a:ext cx="1542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Standard deviation</a:t>
              </a:r>
            </a:p>
          </p:txBody>
        </p:sp>
        <p:graphicFrame>
          <p:nvGraphicFramePr>
            <p:cNvPr id="135187" name="Object 19"/>
            <p:cNvGraphicFramePr>
              <a:graphicFrameLocks noChangeAspect="1"/>
            </p:cNvGraphicFramePr>
            <p:nvPr/>
          </p:nvGraphicFramePr>
          <p:xfrm>
            <a:off x="2809" y="3648"/>
            <a:ext cx="1985" cy="366"/>
          </p:xfrm>
          <a:graphic>
            <a:graphicData uri="http://schemas.openxmlformats.org/presentationml/2006/ole">
              <p:oleObj spid="_x0000_s135187" name="Equation" r:id="rId5" imgW="1307880" imgH="241200" progId="Equation.3">
                <p:embed/>
              </p:oleObj>
            </a:graphicData>
          </a:graphic>
        </p:graphicFrame>
      </p:grpSp>
      <p:grpSp>
        <p:nvGrpSpPr>
          <p:cNvPr id="135192" name="Group 24"/>
          <p:cNvGrpSpPr>
            <a:grpSpLocks/>
          </p:cNvGrpSpPr>
          <p:nvPr/>
        </p:nvGrpSpPr>
        <p:grpSpPr bwMode="auto">
          <a:xfrm>
            <a:off x="2339975" y="4941888"/>
            <a:ext cx="4464050" cy="1020762"/>
            <a:chOff x="2085" y="3339"/>
            <a:chExt cx="2927" cy="499"/>
          </a:xfrm>
        </p:grpSpPr>
        <p:sp>
          <p:nvSpPr>
            <p:cNvPr id="135197" name="Line 14"/>
            <p:cNvSpPr>
              <a:spLocks noChangeShapeType="1"/>
            </p:cNvSpPr>
            <p:nvPr/>
          </p:nvSpPr>
          <p:spPr bwMode="auto">
            <a:xfrm flipH="1">
              <a:off x="2085" y="3475"/>
              <a:ext cx="387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198" name="Line 23"/>
            <p:cNvSpPr>
              <a:spLocks noChangeShapeType="1"/>
            </p:cNvSpPr>
            <p:nvPr/>
          </p:nvSpPr>
          <p:spPr bwMode="auto">
            <a:xfrm flipV="1">
              <a:off x="2472" y="3339"/>
              <a:ext cx="254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5196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>
          <a:xfrm>
            <a:off x="542925" y="635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/>
              <a:t>The Binomial Distribution</a:t>
            </a:r>
          </a:p>
        </p:txBody>
      </p:sp>
      <p:sp>
        <p:nvSpPr>
          <p:cNvPr id="15155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6D8C6E2C-2E26-4BFF-B76A-2250BFC7874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1141413" y="1296988"/>
            <a:ext cx="7496175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57200" indent="-457200" eaLnBrk="0" hangingPunct="0">
              <a:spcBef>
                <a:spcPct val="10000"/>
              </a:spcBef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The Binomial Experiment:</a:t>
            </a:r>
          </a:p>
          <a:p>
            <a:pPr marL="457200" indent="-457200" eaLnBrk="0" hangingPunct="0">
              <a:spcBef>
                <a:spcPct val="1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1.	Experiment consists of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identical trials</a:t>
            </a:r>
          </a:p>
          <a:p>
            <a:pPr marL="457200" indent="-457200" eaLnBrk="0" hangingPunct="0">
              <a:spcBef>
                <a:spcPct val="1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2.	Each trial results in either “success” or “failure”</a:t>
            </a:r>
          </a:p>
          <a:p>
            <a:pPr marL="457200" indent="-457200" eaLnBrk="0" hangingPunct="0">
              <a:spcBef>
                <a:spcPct val="1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3.	Probability of success,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is constant from trial to trial</a:t>
            </a:r>
          </a:p>
          <a:p>
            <a:pPr marL="457200" indent="-457200" eaLnBrk="0" hangingPunct="0">
              <a:spcBef>
                <a:spcPct val="1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4.	Trials are independent</a:t>
            </a:r>
          </a:p>
        </p:txBody>
      </p:sp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1141413" y="4386263"/>
            <a:ext cx="701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1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If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is the total number of successes in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trials of a binomial experiment, then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is a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binomial random variable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7234" name="Text Box 1042"/>
          <p:cNvSpPr txBox="1">
            <a:spLocks noChangeArrowheads="1"/>
          </p:cNvSpPr>
          <p:nvPr/>
        </p:nvSpPr>
        <p:spPr bwMode="auto">
          <a:xfrm>
            <a:off x="1141413" y="3656013"/>
            <a:ext cx="74168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chemeClr val="tx1"/>
                </a:solidFill>
                <a:latin typeface="+mn-lt"/>
              </a:rPr>
              <a:t>Note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: The probability of failure, </a:t>
            </a:r>
            <a:r>
              <a:rPr lang="en-US" sz="1800" i="1" dirty="0">
                <a:solidFill>
                  <a:schemeClr val="tx1"/>
                </a:solidFill>
                <a:latin typeface="+mn-lt"/>
              </a:rPr>
              <a:t>q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is 1 –</a:t>
            </a:r>
            <a:r>
              <a:rPr lang="en-US" sz="1800" i="1" dirty="0">
                <a:solidFill>
                  <a:schemeClr val="tx1"/>
                </a:solidFill>
                <a:latin typeface="+mn-lt"/>
              </a:rPr>
              <a:t> p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and is constant from trial to trial </a:t>
            </a:r>
          </a:p>
        </p:txBody>
      </p:sp>
      <p:sp>
        <p:nvSpPr>
          <p:cNvPr id="151558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6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6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7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7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 uiExpand="1" build="p"/>
      <p:bldP spid="126982" grpId="0"/>
      <p:bldP spid="1372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/>
              <a:t>The Binomial Distribution #2</a:t>
            </a:r>
          </a:p>
        </p:txBody>
      </p:sp>
      <p:graphicFrame>
        <p:nvGraphicFramePr>
          <p:cNvPr id="183299" name="Object 3"/>
          <p:cNvGraphicFramePr>
            <a:graphicFrameLocks noChangeAspect="1"/>
          </p:cNvGraphicFramePr>
          <p:nvPr>
            <p:ph idx="1"/>
          </p:nvPr>
        </p:nvGraphicFramePr>
        <p:xfrm>
          <a:off x="2359025" y="2781300"/>
          <a:ext cx="2233613" cy="704850"/>
        </p:xfrm>
        <a:graphic>
          <a:graphicData uri="http://schemas.openxmlformats.org/presentationml/2006/ole">
            <p:oleObj spid="_x0000_s183299" name="Equation" r:id="rId4" imgW="1206360" imgH="380880" progId="Equation.3">
              <p:embed/>
            </p:oleObj>
          </a:graphicData>
        </a:graphic>
      </p:graphicFrame>
      <p:sp>
        <p:nvSpPr>
          <p:cNvPr id="18330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C926B6A2-506D-4CF8-A584-D8E704C9A3C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57225" y="1296988"/>
            <a:ext cx="70104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10000"/>
              </a:spcBef>
              <a:defRPr/>
            </a:pPr>
            <a:r>
              <a:rPr lang="en-US" sz="2600" dirty="0">
                <a:solidFill>
                  <a:schemeClr val="tx1"/>
                </a:solidFill>
                <a:latin typeface="+mn-lt"/>
              </a:rPr>
              <a:t>For a binomial random variable </a:t>
            </a:r>
            <a:r>
              <a:rPr lang="en-US" sz="2600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sz="2600" dirty="0">
                <a:solidFill>
                  <a:schemeClr val="tx1"/>
                </a:solidFill>
                <a:latin typeface="+mn-lt"/>
              </a:rPr>
              <a:t>, the probability of </a:t>
            </a:r>
            <a:r>
              <a:rPr lang="en-US" sz="2600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sz="2600" dirty="0">
                <a:solidFill>
                  <a:schemeClr val="tx1"/>
                </a:solidFill>
                <a:latin typeface="+mn-lt"/>
              </a:rPr>
              <a:t> successes in </a:t>
            </a:r>
            <a:r>
              <a:rPr lang="en-US" sz="2600" i="1" dirty="0">
                <a:solidFill>
                  <a:schemeClr val="tx1"/>
                </a:solidFill>
                <a:latin typeface="+mn-lt"/>
              </a:rPr>
              <a:t>n</a:t>
            </a:r>
            <a:r>
              <a:rPr lang="en-US" sz="2600" dirty="0">
                <a:solidFill>
                  <a:schemeClr val="tx1"/>
                </a:solidFill>
                <a:latin typeface="+mn-lt"/>
              </a:rPr>
              <a:t> trials is given by the binomial distribution:</a:t>
            </a:r>
          </a:p>
        </p:txBody>
      </p:sp>
      <p:sp>
        <p:nvSpPr>
          <p:cNvPr id="183303" name="Text Box 6"/>
          <p:cNvSpPr txBox="1">
            <a:spLocks noChangeArrowheads="1"/>
          </p:cNvSpPr>
          <p:nvPr/>
        </p:nvSpPr>
        <p:spPr bwMode="auto">
          <a:xfrm>
            <a:off x="657225" y="4341813"/>
            <a:ext cx="7005638" cy="1543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9388" indent="-179388" eaLnBrk="0" hangingPunct="0">
              <a:lnSpc>
                <a:spcPct val="90000"/>
              </a:lnSpc>
              <a:spcBef>
                <a:spcPct val="25000"/>
              </a:spcBef>
              <a:buClr>
                <a:schemeClr val="bg2"/>
              </a:buClr>
              <a:buFontTx/>
              <a:buChar char="•"/>
            </a:pPr>
            <a:r>
              <a:rPr lang="en-US" sz="2000">
                <a:solidFill>
                  <a:schemeClr val="tx1"/>
                </a:solidFill>
                <a:latin typeface="Calibri" pitchFamily="34" charset="0"/>
              </a:rPr>
              <a:t>Note: </a:t>
            </a:r>
            <a:r>
              <a:rPr lang="en-US" sz="2000" i="1">
                <a:solidFill>
                  <a:schemeClr val="tx1"/>
                </a:solidFill>
                <a:latin typeface="Calibri" pitchFamily="34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alibri" pitchFamily="34" charset="0"/>
              </a:rPr>
              <a:t>! is read as “</a:t>
            </a:r>
            <a:r>
              <a:rPr lang="en-US" sz="2000" i="1">
                <a:solidFill>
                  <a:schemeClr val="tx1"/>
                </a:solidFill>
                <a:latin typeface="Calibri" pitchFamily="34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alibri" pitchFamily="34" charset="0"/>
              </a:rPr>
              <a:t> factorial” and </a:t>
            </a:r>
            <a:r>
              <a:rPr lang="en-US" sz="2000" i="1">
                <a:solidFill>
                  <a:schemeClr val="tx1"/>
                </a:solidFill>
                <a:latin typeface="Calibri" pitchFamily="34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alibri" pitchFamily="34" charset="0"/>
              </a:rPr>
              <a:t>! = </a:t>
            </a:r>
            <a:r>
              <a:rPr lang="en-US" sz="2000" i="1">
                <a:solidFill>
                  <a:schemeClr val="tx1"/>
                </a:solidFill>
                <a:latin typeface="Calibri" pitchFamily="34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b="1">
                <a:solidFill>
                  <a:schemeClr val="tx1"/>
                </a:solidFill>
                <a:latin typeface="Calibri" pitchFamily="34" charset="0"/>
              </a:rPr>
              <a:t>×</a:t>
            </a:r>
            <a:r>
              <a:rPr lang="en-US" sz="2000">
                <a:solidFill>
                  <a:schemeClr val="tx1"/>
                </a:solidFill>
                <a:latin typeface="Calibri" pitchFamily="34" charset="0"/>
              </a:rPr>
              <a:t> (</a:t>
            </a:r>
            <a:r>
              <a:rPr lang="en-US" sz="2000" i="1">
                <a:solidFill>
                  <a:schemeClr val="tx1"/>
                </a:solidFill>
                <a:latin typeface="Calibri" pitchFamily="34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alibri" pitchFamily="34" charset="0"/>
              </a:rPr>
              <a:t>-1) </a:t>
            </a:r>
            <a:r>
              <a:rPr lang="en-US" b="1">
                <a:solidFill>
                  <a:schemeClr val="tx1"/>
                </a:solidFill>
                <a:latin typeface="Calibri" pitchFamily="34" charset="0"/>
              </a:rPr>
              <a:t>×</a:t>
            </a:r>
            <a:r>
              <a:rPr lang="en-US" sz="2000">
                <a:solidFill>
                  <a:schemeClr val="tx1"/>
                </a:solidFill>
                <a:latin typeface="Calibri" pitchFamily="34" charset="0"/>
              </a:rPr>
              <a:t> (</a:t>
            </a:r>
            <a:r>
              <a:rPr lang="en-US" sz="2000" i="1">
                <a:solidFill>
                  <a:schemeClr val="tx1"/>
                </a:solidFill>
                <a:latin typeface="Calibri" pitchFamily="34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alibri" pitchFamily="34" charset="0"/>
              </a:rPr>
              <a:t>-2) </a:t>
            </a:r>
            <a:r>
              <a:rPr lang="en-US" b="1">
                <a:solidFill>
                  <a:schemeClr val="tx1"/>
                </a:solidFill>
                <a:latin typeface="Calibri" pitchFamily="34" charset="0"/>
              </a:rPr>
              <a:t>×</a:t>
            </a:r>
            <a:r>
              <a:rPr lang="en-US" sz="2000">
                <a:solidFill>
                  <a:schemeClr val="tx1"/>
                </a:solidFill>
                <a:latin typeface="Calibri" pitchFamily="34" charset="0"/>
              </a:rPr>
              <a:t> ... </a:t>
            </a:r>
            <a:r>
              <a:rPr lang="en-US" b="1">
                <a:solidFill>
                  <a:schemeClr val="tx1"/>
                </a:solidFill>
                <a:latin typeface="Calibri" pitchFamily="34" charset="0"/>
              </a:rPr>
              <a:t>×</a:t>
            </a:r>
            <a:r>
              <a:rPr lang="en-US" sz="2000">
                <a:solidFill>
                  <a:schemeClr val="tx1"/>
                </a:solidFill>
                <a:latin typeface="Calibri" pitchFamily="34" charset="0"/>
              </a:rPr>
              <a:t> 1</a:t>
            </a:r>
          </a:p>
          <a:p>
            <a:pPr marL="573088" lvl="1" indent="-279400" eaLnBrk="0" hangingPunct="0">
              <a:lnSpc>
                <a:spcPct val="90000"/>
              </a:lnSpc>
              <a:spcBef>
                <a:spcPct val="25000"/>
              </a:spcBef>
              <a:buClr>
                <a:schemeClr val="folHlink"/>
              </a:buClr>
              <a:buFontTx/>
              <a:buChar char="•"/>
            </a:pP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For example, 5! = 5 </a:t>
            </a:r>
            <a:r>
              <a:rPr lang="en-US" b="1">
                <a:solidFill>
                  <a:schemeClr val="tx1"/>
                </a:solidFill>
                <a:latin typeface="Calibri" pitchFamily="34" charset="0"/>
                <a:sym typeface="Symbol" pitchFamily="18" charset="2"/>
              </a:rPr>
              <a:t></a:t>
            </a:r>
            <a:r>
              <a:rPr lang="en-US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4 </a:t>
            </a:r>
            <a:r>
              <a:rPr lang="en-US" b="1">
                <a:solidFill>
                  <a:schemeClr val="tx1"/>
                </a:solidFill>
                <a:latin typeface="Calibri" pitchFamily="34" charset="0"/>
                <a:sym typeface="Symbol" pitchFamily="18" charset="2"/>
              </a:rPr>
              <a:t></a:t>
            </a:r>
            <a:r>
              <a:rPr lang="en-US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3 </a:t>
            </a:r>
            <a:r>
              <a:rPr lang="en-US" b="1">
                <a:solidFill>
                  <a:schemeClr val="tx1"/>
                </a:solidFill>
                <a:latin typeface="Calibri" pitchFamily="34" charset="0"/>
                <a:sym typeface="Symbol" pitchFamily="18" charset="2"/>
              </a:rPr>
              <a:t></a:t>
            </a:r>
            <a:r>
              <a:rPr lang="en-US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2 </a:t>
            </a:r>
            <a:r>
              <a:rPr lang="en-US" b="1">
                <a:solidFill>
                  <a:schemeClr val="tx1"/>
                </a:solidFill>
                <a:latin typeface="Calibri" pitchFamily="34" charset="0"/>
                <a:sym typeface="Symbol" pitchFamily="18" charset="2"/>
              </a:rPr>
              <a:t></a:t>
            </a:r>
            <a:r>
              <a:rPr lang="en-US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800">
                <a:solidFill>
                  <a:schemeClr val="tx1"/>
                </a:solidFill>
                <a:latin typeface="Calibri" pitchFamily="34" charset="0"/>
              </a:rPr>
              <a:t>1 = 120</a:t>
            </a:r>
          </a:p>
          <a:p>
            <a:pPr marL="179388" indent="-179388" eaLnBrk="0" hangingPunct="0">
              <a:lnSpc>
                <a:spcPct val="90000"/>
              </a:lnSpc>
              <a:spcBef>
                <a:spcPct val="25000"/>
              </a:spcBef>
              <a:buClr>
                <a:schemeClr val="bg2"/>
              </a:buClr>
              <a:buFontTx/>
              <a:buChar char="•"/>
            </a:pPr>
            <a:r>
              <a:rPr lang="en-US" sz="2000">
                <a:solidFill>
                  <a:schemeClr val="tx1"/>
                </a:solidFill>
                <a:latin typeface="Calibri" pitchFamily="34" charset="0"/>
              </a:rPr>
              <a:t>Also, 0! =1</a:t>
            </a:r>
          </a:p>
          <a:p>
            <a:pPr marL="179388" indent="-179388" eaLnBrk="0" hangingPunct="0">
              <a:lnSpc>
                <a:spcPct val="90000"/>
              </a:lnSpc>
              <a:spcBef>
                <a:spcPct val="25000"/>
              </a:spcBef>
              <a:buClr>
                <a:schemeClr val="bg2"/>
              </a:buClr>
              <a:buFontTx/>
              <a:buChar char="•"/>
            </a:pPr>
            <a:r>
              <a:rPr lang="en-US" sz="2000">
                <a:solidFill>
                  <a:schemeClr val="tx1"/>
                </a:solidFill>
                <a:latin typeface="Calibri" pitchFamily="34" charset="0"/>
              </a:rPr>
              <a:t>Factorials are not defined for negative numbers or fractions</a:t>
            </a:r>
          </a:p>
        </p:txBody>
      </p:sp>
      <p:sp>
        <p:nvSpPr>
          <p:cNvPr id="183304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/>
              <a:t>The Binomial Distribution #3</a:t>
            </a:r>
          </a:p>
        </p:txBody>
      </p:sp>
      <p:graphicFrame>
        <p:nvGraphicFramePr>
          <p:cNvPr id="185347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1962150" y="2924175"/>
          <a:ext cx="3778250" cy="936625"/>
        </p:xfrm>
        <a:graphic>
          <a:graphicData uri="http://schemas.openxmlformats.org/presentationml/2006/ole">
            <p:oleObj spid="_x0000_s185347" name="Equation" r:id="rId4" imgW="1536480" imgH="380880" progId="Equation.3">
              <p:embed/>
            </p:oleObj>
          </a:graphicData>
        </a:graphic>
      </p:graphicFrame>
      <p:sp>
        <p:nvSpPr>
          <p:cNvPr id="18534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72740CEB-B0A4-4B56-ADA6-DF374B28C2D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755650" y="1268413"/>
            <a:ext cx="7010400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3363" indent="-233363" eaLnBrk="0" hangingPunct="0">
              <a:spcBef>
                <a:spcPct val="1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2600" dirty="0">
                <a:solidFill>
                  <a:schemeClr val="tx1"/>
                </a:solidFill>
                <a:latin typeface="+mn-lt"/>
              </a:rPr>
              <a:t>What does the equation mean?</a:t>
            </a:r>
          </a:p>
          <a:p>
            <a:pPr marL="690563" lvl="1" indent="-233363" eaLnBrk="0" hangingPunct="0">
              <a:spcBef>
                <a:spcPct val="10000"/>
              </a:spcBef>
              <a:buClr>
                <a:srgbClr val="663300"/>
              </a:buClr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The equation for the binomial distribution consists of the product of two factors</a:t>
            </a:r>
          </a:p>
        </p:txBody>
      </p:sp>
      <p:grpSp>
        <p:nvGrpSpPr>
          <p:cNvPr id="185359" name="Group 15"/>
          <p:cNvGrpSpPr>
            <a:grpSpLocks/>
          </p:cNvGrpSpPr>
          <p:nvPr/>
        </p:nvGrpSpPr>
        <p:grpSpPr bwMode="auto">
          <a:xfrm>
            <a:off x="827088" y="2708275"/>
            <a:ext cx="3457575" cy="2946400"/>
            <a:chOff x="1066" y="2001"/>
            <a:chExt cx="2257" cy="1856"/>
          </a:xfrm>
        </p:grpSpPr>
        <p:sp>
          <p:nvSpPr>
            <p:cNvPr id="185352" name="Text Box 8"/>
            <p:cNvSpPr txBox="1">
              <a:spLocks noChangeArrowheads="1"/>
            </p:cNvSpPr>
            <p:nvPr/>
          </p:nvSpPr>
          <p:spPr bwMode="auto">
            <a:xfrm>
              <a:off x="1066" y="3023"/>
              <a:ext cx="1617" cy="83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Number of ways to get </a:t>
              </a:r>
              <a:r>
                <a:rPr lang="en-US" sz="2000" i="1" dirty="0">
                  <a:solidFill>
                    <a:srgbClr val="FF0000"/>
                  </a:solidFill>
                  <a:latin typeface="+mn-lt"/>
                </a:rPr>
                <a:t>x</a:t>
              </a:r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successes and (</a:t>
              </a:r>
              <a:r>
                <a:rPr lang="en-US" sz="2000" i="1" dirty="0">
                  <a:solidFill>
                    <a:srgbClr val="FF0000"/>
                  </a:solidFill>
                  <a:latin typeface="+mn-lt"/>
                </a:rPr>
                <a:t>n</a:t>
              </a:r>
              <a:r>
                <a:rPr lang="en-US" sz="2000" dirty="0">
                  <a:solidFill>
                    <a:srgbClr val="FF0000"/>
                  </a:solidFill>
                  <a:latin typeface="+mn-lt"/>
                  <a:cs typeface="Times New Roman" pitchFamily="18" charset="0"/>
                </a:rPr>
                <a:t>–</a:t>
              </a:r>
              <a:r>
                <a:rPr lang="en-US" sz="2000" i="1" dirty="0">
                  <a:solidFill>
                    <a:srgbClr val="FF0000"/>
                  </a:solidFill>
                  <a:latin typeface="+mn-lt"/>
                </a:rPr>
                <a:t>x) </a:t>
              </a:r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failures in </a:t>
              </a:r>
              <a:r>
                <a:rPr lang="en-US" sz="2000" i="1" dirty="0">
                  <a:solidFill>
                    <a:srgbClr val="FF0000"/>
                  </a:solidFill>
                  <a:latin typeface="+mn-lt"/>
                </a:rPr>
                <a:t>n</a:t>
              </a:r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trials</a:t>
              </a:r>
            </a:p>
          </p:txBody>
        </p:sp>
        <p:sp>
          <p:nvSpPr>
            <p:cNvPr id="2" name="AutoShape 11"/>
            <p:cNvSpPr>
              <a:spLocks noChangeArrowheads="1"/>
            </p:cNvSpPr>
            <p:nvPr/>
          </p:nvSpPr>
          <p:spPr bwMode="auto">
            <a:xfrm>
              <a:off x="2415" y="2001"/>
              <a:ext cx="908" cy="862"/>
            </a:xfrm>
            <a:prstGeom prst="wedgeRoundRectCallout">
              <a:avLst>
                <a:gd name="adj1" fmla="val -43171"/>
                <a:gd name="adj2" fmla="val 69954"/>
                <a:gd name="adj3" fmla="val 16667"/>
              </a:avLst>
            </a:prstGeom>
            <a:noFill/>
            <a:ln w="9525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n-CA">
                <a:latin typeface="Times New Roman" pitchFamily="18" charset="0"/>
              </a:endParaRPr>
            </a:p>
          </p:txBody>
        </p:sp>
      </p:grpSp>
      <p:grpSp>
        <p:nvGrpSpPr>
          <p:cNvPr id="185360" name="Group 16"/>
          <p:cNvGrpSpPr>
            <a:grpSpLocks/>
          </p:cNvGrpSpPr>
          <p:nvPr/>
        </p:nvGrpSpPr>
        <p:grpSpPr bwMode="auto">
          <a:xfrm>
            <a:off x="4427538" y="2708275"/>
            <a:ext cx="3167062" cy="2733675"/>
            <a:chOff x="3470" y="1979"/>
            <a:chExt cx="1995" cy="1722"/>
          </a:xfrm>
        </p:grpSpPr>
        <p:sp>
          <p:nvSpPr>
            <p:cNvPr id="185354" name="AutoShape 12"/>
            <p:cNvSpPr>
              <a:spLocks noChangeArrowheads="1"/>
            </p:cNvSpPr>
            <p:nvPr/>
          </p:nvSpPr>
          <p:spPr bwMode="auto">
            <a:xfrm flipH="1">
              <a:off x="3560" y="1979"/>
              <a:ext cx="817" cy="907"/>
            </a:xfrm>
            <a:prstGeom prst="wedgeRoundRectCallout">
              <a:avLst>
                <a:gd name="adj1" fmla="val -42782"/>
                <a:gd name="adj2" fmla="val 69954"/>
                <a:gd name="adj3" fmla="val 16667"/>
              </a:avLst>
            </a:prstGeom>
            <a:noFill/>
            <a:ln w="9525" algn="ctr">
              <a:solidFill>
                <a:srgbClr val="0000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n-CA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185357" name="Text Box 13"/>
            <p:cNvSpPr txBox="1">
              <a:spLocks noChangeArrowheads="1"/>
            </p:cNvSpPr>
            <p:nvPr/>
          </p:nvSpPr>
          <p:spPr bwMode="auto">
            <a:xfrm>
              <a:off x="3470" y="3067"/>
              <a:ext cx="1995" cy="63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000" dirty="0">
                  <a:solidFill>
                    <a:srgbClr val="000099"/>
                  </a:solidFill>
                  <a:latin typeface="+mn-lt"/>
                </a:rPr>
                <a:t>The chance of getting </a:t>
              </a:r>
              <a:r>
                <a:rPr lang="en-US" sz="2000" i="1" dirty="0">
                  <a:solidFill>
                    <a:srgbClr val="000099"/>
                  </a:solidFill>
                  <a:latin typeface="+mn-lt"/>
                </a:rPr>
                <a:t>x</a:t>
              </a:r>
              <a:r>
                <a:rPr lang="en-US" sz="2000" dirty="0">
                  <a:solidFill>
                    <a:srgbClr val="000099"/>
                  </a:solidFill>
                  <a:latin typeface="+mn-lt"/>
                </a:rPr>
                <a:t> successes and (</a:t>
              </a:r>
              <a:r>
                <a:rPr lang="en-US" sz="2000" i="1" dirty="0">
                  <a:solidFill>
                    <a:srgbClr val="000099"/>
                  </a:solidFill>
                  <a:latin typeface="+mn-lt"/>
                </a:rPr>
                <a:t>n</a:t>
              </a:r>
              <a:r>
                <a:rPr lang="en-US" sz="2000" dirty="0">
                  <a:solidFill>
                    <a:srgbClr val="000099"/>
                  </a:solidFill>
                  <a:latin typeface="+mn-lt"/>
                  <a:cs typeface="Times New Roman" pitchFamily="18" charset="0"/>
                </a:rPr>
                <a:t>–</a:t>
              </a:r>
              <a:r>
                <a:rPr lang="en-US" sz="2000" i="1" dirty="0">
                  <a:solidFill>
                    <a:srgbClr val="000099"/>
                  </a:solidFill>
                  <a:latin typeface="+mn-lt"/>
                </a:rPr>
                <a:t>x) </a:t>
              </a:r>
              <a:r>
                <a:rPr lang="en-US" sz="2000" dirty="0">
                  <a:solidFill>
                    <a:srgbClr val="000099"/>
                  </a:solidFill>
                  <a:latin typeface="+mn-lt"/>
                </a:rPr>
                <a:t>failures in a particular arrangement</a:t>
              </a:r>
            </a:p>
          </p:txBody>
        </p:sp>
      </p:grpSp>
      <p:sp>
        <p:nvSpPr>
          <p:cNvPr id="185353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5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5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Example 4.10: Incidence of Nausea</a:t>
            </a:r>
            <a:br>
              <a:rPr lang="en-US" dirty="0" smtClean="0"/>
            </a:br>
            <a:r>
              <a:rPr lang="en-US" sz="2800" dirty="0" smtClean="0"/>
              <a:t>after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/>
            <a:r>
              <a:rPr lang="en-US" i="1" smtClean="0"/>
              <a:t>x</a:t>
            </a:r>
            <a:r>
              <a:rPr lang="en-US" smtClean="0"/>
              <a:t>  = number of patients who will experience nausea  following treatment with Phe-Mycin out of the 4  patients tested</a:t>
            </a:r>
          </a:p>
          <a:p>
            <a:pPr eaLnBrk="1" hangingPunct="1"/>
            <a:r>
              <a:rPr lang="en-US" smtClean="0"/>
              <a:t>Find the probability that 2 of the 4 patients treated will experience nausea</a:t>
            </a:r>
          </a:p>
          <a:p>
            <a:pPr lvl="1" eaLnBrk="1" hangingPunct="1"/>
            <a:endParaRPr lang="en-US" smtClean="0"/>
          </a:p>
          <a:p>
            <a:pPr lvl="1" eaLnBrk="1" hangingPunct="1">
              <a:spcBef>
                <a:spcPct val="0"/>
              </a:spcBef>
            </a:pPr>
            <a:r>
              <a:rPr lang="en-US" altLang="zh-CN" smtClean="0">
                <a:ea typeface="SimSun" pitchFamily="2" charset="-122"/>
              </a:rPr>
              <a:t>Given: </a:t>
            </a:r>
            <a:r>
              <a:rPr lang="en-US" altLang="zh-CN" i="1" smtClean="0">
                <a:ea typeface="SimSun" pitchFamily="2" charset="-122"/>
              </a:rPr>
              <a:t>n</a:t>
            </a:r>
            <a:r>
              <a:rPr lang="en-US" altLang="zh-CN" smtClean="0">
                <a:ea typeface="SimSun" pitchFamily="2" charset="-122"/>
              </a:rPr>
              <a:t> = 4, </a:t>
            </a:r>
            <a:r>
              <a:rPr lang="en-US" altLang="zh-CN" i="1" smtClean="0">
                <a:ea typeface="SimSun" pitchFamily="2" charset="-122"/>
              </a:rPr>
              <a:t>p</a:t>
            </a:r>
            <a:r>
              <a:rPr lang="en-US" altLang="zh-CN" smtClean="0">
                <a:ea typeface="SimSun" pitchFamily="2" charset="-122"/>
              </a:rPr>
              <a:t> = 0.1, with </a:t>
            </a:r>
            <a:r>
              <a:rPr lang="en-US" altLang="zh-CN" i="1" smtClean="0">
                <a:ea typeface="SimSun" pitchFamily="2" charset="-122"/>
              </a:rPr>
              <a:t>x </a:t>
            </a:r>
            <a:r>
              <a:rPr lang="en-US" altLang="zh-CN" smtClean="0">
                <a:ea typeface="SimSun" pitchFamily="2" charset="-122"/>
              </a:rPr>
              <a:t>= 2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zh-CN" smtClean="0">
                <a:ea typeface="SimSun" pitchFamily="2" charset="-122"/>
              </a:rPr>
              <a:t>Then: </a:t>
            </a:r>
            <a:r>
              <a:rPr lang="en-US" altLang="zh-CN" i="1" smtClean="0">
                <a:ea typeface="SimSun" pitchFamily="2" charset="-122"/>
              </a:rPr>
              <a:t>q</a:t>
            </a:r>
            <a:r>
              <a:rPr lang="en-US" altLang="zh-CN" smtClean="0">
                <a:ea typeface="SimSun" pitchFamily="2" charset="-122"/>
              </a:rPr>
              <a:t> = 1 – </a:t>
            </a:r>
            <a:r>
              <a:rPr lang="en-US" altLang="zh-CN" i="1" smtClean="0">
                <a:ea typeface="SimSun" pitchFamily="2" charset="-122"/>
              </a:rPr>
              <a:t>p</a:t>
            </a:r>
            <a:r>
              <a:rPr lang="en-US" altLang="zh-CN" smtClean="0">
                <a:ea typeface="SimSun" pitchFamily="2" charset="-122"/>
              </a:rPr>
              <a:t> = 1 – 0.1 = 0.9 and</a:t>
            </a:r>
            <a:endParaRPr lang="en-US" smtClean="0"/>
          </a:p>
        </p:txBody>
      </p:sp>
      <p:sp>
        <p:nvSpPr>
          <p:cNvPr id="2283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7894F22A-D175-40A6-8962-C247CBB3E9E5}" type="slidenum">
              <a:rPr lang="en-US" smtClean="0"/>
              <a:pPr/>
              <a:t>16</a:t>
            </a:fld>
            <a:endParaRPr lang="en-US" smtClean="0"/>
          </a:p>
        </p:txBody>
      </p:sp>
      <p:graphicFrame>
        <p:nvGraphicFramePr>
          <p:cNvPr id="228354" name="Object 2"/>
          <p:cNvGraphicFramePr>
            <a:graphicFrameLocks noChangeAspect="1"/>
          </p:cNvGraphicFramePr>
          <p:nvPr/>
        </p:nvGraphicFramePr>
        <p:xfrm>
          <a:off x="2047875" y="4652963"/>
          <a:ext cx="4797425" cy="1630362"/>
        </p:xfrm>
        <a:graphic>
          <a:graphicData uri="http://schemas.openxmlformats.org/presentationml/2006/ole">
            <p:oleObj spid="_x0000_s228354" name="Equation" r:id="rId3" imgW="2019240" imgH="685800" progId="Equation.3">
              <p:embed/>
            </p:oleObj>
          </a:graphicData>
        </a:graphic>
      </p:graphicFrame>
      <p:sp>
        <p:nvSpPr>
          <p:cNvPr id="228360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  <p:graphicFrame>
        <p:nvGraphicFramePr>
          <p:cNvPr id="228356" name="Object 4"/>
          <p:cNvGraphicFramePr>
            <a:graphicFrameLocks noChangeAspect="1"/>
          </p:cNvGraphicFramePr>
          <p:nvPr/>
        </p:nvGraphicFramePr>
        <p:xfrm>
          <a:off x="5580063" y="3416300"/>
          <a:ext cx="2736850" cy="1144588"/>
        </p:xfrm>
        <a:graphic>
          <a:graphicData uri="http://schemas.openxmlformats.org/presentationml/2006/ole">
            <p:oleObj spid="_x0000_s228356" name="Equation" r:id="rId4" imgW="157464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8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Example 4.10: Incidence of Nausea</a:t>
            </a:r>
            <a:br>
              <a:rPr lang="en-US" dirty="0" smtClean="0"/>
            </a:br>
            <a:r>
              <a:rPr lang="en-US" sz="2800" dirty="0" smtClean="0"/>
              <a:t>after Treatment</a:t>
            </a:r>
            <a:endParaRPr lang="en-US" dirty="0"/>
          </a:p>
        </p:txBody>
      </p:sp>
      <p:sp>
        <p:nvSpPr>
          <p:cNvPr id="263170" name="Content Placeholder 2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/>
            <a:r>
              <a:rPr lang="en-US" smtClean="0"/>
              <a:t>Similarly we can compute the probability for x = 0, 1, 3, and 4 </a:t>
            </a:r>
          </a:p>
        </p:txBody>
      </p:sp>
      <p:sp>
        <p:nvSpPr>
          <p:cNvPr id="26317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5489FBE-FF56-4FFD-A046-3F199F53C699}" type="slidenum">
              <a:rPr lang="en-US" smtClean="0"/>
              <a:pPr/>
              <a:t>17</a:t>
            </a:fld>
            <a:endParaRPr lang="en-US" smtClean="0"/>
          </a:p>
        </p:txBody>
      </p:sp>
      <p:pic>
        <p:nvPicPr>
          <p:cNvPr id="263172" name="Picture 4" descr="table 4.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9788" y="2205038"/>
            <a:ext cx="74771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3173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 sz="3800" dirty="0" smtClean="0"/>
              <a:t>Using MegaStat: Binomial </a:t>
            </a:r>
            <a:r>
              <a:rPr lang="en-US" sz="3800" dirty="0"/>
              <a:t>Distribution</a:t>
            </a:r>
            <a:br>
              <a:rPr lang="en-US" sz="3800" dirty="0"/>
            </a:br>
            <a:r>
              <a:rPr lang="en-US" sz="2400" i="1" dirty="0"/>
              <a:t>n</a:t>
            </a:r>
            <a:r>
              <a:rPr lang="en-US" sz="2400" dirty="0"/>
              <a:t> = 4, </a:t>
            </a:r>
            <a:r>
              <a:rPr lang="en-US" sz="2400" i="1" dirty="0"/>
              <a:t>p</a:t>
            </a:r>
            <a:r>
              <a:rPr lang="en-US" sz="2400" dirty="0"/>
              <a:t> = 0.1</a:t>
            </a:r>
          </a:p>
        </p:txBody>
      </p:sp>
      <p:sp>
        <p:nvSpPr>
          <p:cNvPr id="2304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1D57605-573A-428D-BA04-1ADF4C4EF1AE}" type="slidenum">
              <a:rPr lang="en-US" smtClean="0"/>
              <a:pPr/>
              <a:t>18</a:t>
            </a:fld>
            <a:endParaRPr lang="en-US" smtClean="0"/>
          </a:p>
        </p:txBody>
      </p:sp>
      <p:pic>
        <p:nvPicPr>
          <p:cNvPr id="230403" name="Content Placeholder 5" descr="figure 4.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936625" y="1628775"/>
            <a:ext cx="7523163" cy="3997325"/>
          </a:xfrm>
        </p:spPr>
      </p:pic>
      <p:sp>
        <p:nvSpPr>
          <p:cNvPr id="230404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28" y="117475"/>
            <a:ext cx="79248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Using Binomial Probability Tables</a:t>
            </a:r>
            <a:br>
              <a:rPr lang="en-US" dirty="0" smtClean="0"/>
            </a:br>
            <a:r>
              <a:rPr lang="en-US" dirty="0" smtClean="0"/>
              <a:t>x success in n trials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588" y="1066800"/>
            <a:ext cx="8256587" cy="5410200"/>
          </a:xfrm>
        </p:spPr>
        <p:txBody>
          <a:bodyPr/>
          <a:lstStyle/>
          <a:p>
            <a:pPr eaLnBrk="1" hangingPunct="1"/>
            <a:r>
              <a:rPr lang="en-US" smtClean="0"/>
              <a:t>Find P(x=2) for 4 trials with a probability of 0.10 of success for each trial</a:t>
            </a:r>
          </a:p>
          <a:p>
            <a:pPr eaLnBrk="1" hangingPunct="1"/>
            <a:r>
              <a:rPr lang="en-US" smtClean="0"/>
              <a:t>Find P(x=2) for 4 trials with a probability of 0.4 of success for each trial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P(x=2)=0.0486 if p=0.10 and P(x=2)=0.3456 if p=0.40</a:t>
            </a:r>
          </a:p>
        </p:txBody>
      </p:sp>
      <p:sp>
        <p:nvSpPr>
          <p:cNvPr id="25190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1092998F-3CA4-4211-A9DF-BF2B8B7A257B}" type="slidenum">
              <a:rPr lang="en-US" smtClean="0"/>
              <a:pPr/>
              <a:t>19</a:t>
            </a:fld>
            <a:endParaRPr lang="en-US" smtClean="0"/>
          </a:p>
        </p:txBody>
      </p:sp>
      <p:pic>
        <p:nvPicPr>
          <p:cNvPr id="251908" name="Picture 4" descr="table 4.8 n=4 only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97200"/>
            <a:ext cx="9144000" cy="263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ight Arrow 5"/>
          <p:cNvSpPr>
            <a:spLocks noChangeArrowheads="1"/>
          </p:cNvSpPr>
          <p:nvPr/>
        </p:nvSpPr>
        <p:spPr bwMode="auto">
          <a:xfrm>
            <a:off x="1331913" y="4508500"/>
            <a:ext cx="792162" cy="288925"/>
          </a:xfrm>
          <a:prstGeom prst="rightArrow">
            <a:avLst>
              <a:gd name="adj1" fmla="val 50000"/>
              <a:gd name="adj2" fmla="val 49847"/>
            </a:avLst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sz="3600">
              <a:solidFill>
                <a:srgbClr val="FFCC66"/>
              </a:solidFill>
            </a:endParaRP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 rot="5400000">
            <a:off x="2087563" y="4184650"/>
            <a:ext cx="504825" cy="288925"/>
          </a:xfrm>
          <a:prstGeom prst="rightArrow">
            <a:avLst>
              <a:gd name="adj1" fmla="val 50000"/>
              <a:gd name="adj2" fmla="val 49918"/>
            </a:avLst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sz="3600">
              <a:solidFill>
                <a:srgbClr val="FFCC66"/>
              </a:solidFill>
            </a:endParaRPr>
          </a:p>
        </p:txBody>
      </p:sp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148263" y="4508500"/>
            <a:ext cx="792162" cy="288925"/>
          </a:xfrm>
          <a:prstGeom prst="rightArrow">
            <a:avLst>
              <a:gd name="adj1" fmla="val 50000"/>
              <a:gd name="adj2" fmla="val 49847"/>
            </a:avLst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sz="3600">
              <a:solidFill>
                <a:srgbClr val="FFCC66"/>
              </a:solidFill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 rot="5400000">
            <a:off x="5903913" y="4184650"/>
            <a:ext cx="504825" cy="288925"/>
          </a:xfrm>
          <a:prstGeom prst="rightArrow">
            <a:avLst>
              <a:gd name="adj1" fmla="val 50000"/>
              <a:gd name="adj2" fmla="val 49918"/>
            </a:avLst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sz="3600">
              <a:solidFill>
                <a:srgbClr val="FFCC66"/>
              </a:solidFill>
            </a:endParaRPr>
          </a:p>
        </p:txBody>
      </p:sp>
      <p:sp>
        <p:nvSpPr>
          <p:cNvPr id="251913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Discrete Random Variables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4.1  	</a:t>
            </a:r>
            <a:r>
              <a:rPr lang="en-US" smtClean="0">
                <a:hlinkClick r:id="rId2" action="ppaction://hlinksldjump" tooltip="Click this link to go to the section"/>
              </a:rPr>
              <a:t>Two Types of Random Variables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4.2  	</a:t>
            </a:r>
            <a:r>
              <a:rPr lang="en-US" smtClean="0">
                <a:hlinkClick r:id="rId3" action="ppaction://hlinksldjump" tooltip="Click this link to go to the section"/>
              </a:rPr>
              <a:t>Discrete Probability Distributions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4.3  	</a:t>
            </a:r>
            <a:r>
              <a:rPr lang="en-US" smtClean="0">
                <a:hlinkClick r:id="rId4" action="ppaction://hlinksldjump" tooltip="Click this link to go to the section"/>
              </a:rPr>
              <a:t>The Binomial Distribution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4.4	</a:t>
            </a:r>
            <a:r>
              <a:rPr lang="en-US" smtClean="0">
                <a:hlinkClick r:id="rId5" action="ppaction://hlinksldjump" tooltip="Click this link to go to the section"/>
              </a:rPr>
              <a:t>The Poisson Distribution </a:t>
            </a:r>
          </a:p>
          <a:p>
            <a:pPr eaLnBrk="1" hangingPunct="1">
              <a:buFontTx/>
              <a:buNone/>
            </a:pPr>
            <a:r>
              <a:rPr lang="en-US" smtClean="0"/>
              <a:t>4.5      </a:t>
            </a:r>
            <a:r>
              <a:rPr lang="en-US" smtClean="0">
                <a:hlinkClick r:id="rId5" action="ppaction://hlinksldjump" tooltip="Click this link to go to the section"/>
              </a:rPr>
              <a:t>The Hypergeometric Distribution </a:t>
            </a:r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520B7781-EC59-46CE-9BB5-44C98D653C0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Example 4.11: Incidence of Nausea</a:t>
            </a:r>
            <a:br>
              <a:rPr lang="en-US" dirty="0" smtClean="0"/>
            </a:br>
            <a:r>
              <a:rPr lang="en-US" sz="2800" dirty="0" smtClean="0"/>
              <a:t>after Treatment</a:t>
            </a:r>
            <a:endParaRPr lang="en-US" dirty="0"/>
          </a:p>
        </p:txBody>
      </p:sp>
      <p:sp>
        <p:nvSpPr>
          <p:cNvPr id="229380" name="Content Placeholder 2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/>
            <a:r>
              <a:rPr lang="en-US" i="1" smtClean="0"/>
              <a:t>x</a:t>
            </a:r>
            <a:r>
              <a:rPr lang="en-US" smtClean="0"/>
              <a:t>  = number of patients who will experience nausea following treatment with Phe-Mycin out of the 4 patients tested</a:t>
            </a:r>
          </a:p>
          <a:p>
            <a:pPr eaLnBrk="1" hangingPunct="1"/>
            <a:r>
              <a:rPr lang="en-US" smtClean="0"/>
              <a:t>Find the probability that at </a:t>
            </a:r>
            <a:r>
              <a:rPr lang="en-US" b="1" u="sng" smtClean="0"/>
              <a:t>least</a:t>
            </a:r>
            <a:r>
              <a:rPr lang="en-US" smtClean="0"/>
              <a:t> 3 of the 4 patients treated will experience nausea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293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06E30EE7-BAC4-4BD2-85C4-BDDE6B841908}" type="slidenum">
              <a:rPr lang="en-US" smtClean="0"/>
              <a:pPr/>
              <a:t>20</a:t>
            </a:fld>
            <a:endParaRPr lang="en-US" smtClean="0"/>
          </a:p>
        </p:txBody>
      </p:sp>
      <p:pic>
        <p:nvPicPr>
          <p:cNvPr id="229382" name="Picture 4" descr="table 4.4 portio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4075" y="3357563"/>
            <a:ext cx="4968875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Arrow 6"/>
          <p:cNvSpPr>
            <a:spLocks noChangeArrowheads="1"/>
          </p:cNvSpPr>
          <p:nvPr/>
        </p:nvSpPr>
        <p:spPr bwMode="auto">
          <a:xfrm>
            <a:off x="3348038" y="4941888"/>
            <a:ext cx="719137" cy="287337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sz="3600">
              <a:solidFill>
                <a:srgbClr val="FFCC66"/>
              </a:solidFill>
            </a:endParaRPr>
          </a:p>
        </p:txBody>
      </p:sp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3348038" y="5157788"/>
            <a:ext cx="719137" cy="287337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sz="3600">
              <a:solidFill>
                <a:srgbClr val="FFCC66"/>
              </a:solidFill>
            </a:endParaRPr>
          </a:p>
        </p:txBody>
      </p:sp>
      <p:graphicFrame>
        <p:nvGraphicFramePr>
          <p:cNvPr id="229378" name="Object 2"/>
          <p:cNvGraphicFramePr>
            <a:graphicFrameLocks noChangeAspect="1"/>
          </p:cNvGraphicFramePr>
          <p:nvPr/>
        </p:nvGraphicFramePr>
        <p:xfrm>
          <a:off x="3117850" y="5807075"/>
          <a:ext cx="3316288" cy="1004888"/>
        </p:xfrm>
        <a:graphic>
          <a:graphicData uri="http://schemas.openxmlformats.org/presentationml/2006/ole">
            <p:oleObj spid="_x0000_s229378" name="Equation" r:id="rId4" imgW="2095200" imgH="634680" progId="Equation.3">
              <p:embed/>
            </p:oleObj>
          </a:graphicData>
        </a:graphic>
      </p:graphicFrame>
      <p:sp>
        <p:nvSpPr>
          <p:cNvPr id="229385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Example </a:t>
            </a:r>
            <a:r>
              <a:rPr lang="en-US" dirty="0" smtClean="0"/>
              <a:t>4.11: </a:t>
            </a:r>
            <a:r>
              <a:rPr lang="en-US" dirty="0"/>
              <a:t>Rare Events</a:t>
            </a:r>
          </a:p>
        </p:txBody>
      </p:sp>
      <p:sp>
        <p:nvSpPr>
          <p:cNvPr id="266242" name="Rectangle 3"/>
          <p:cNvSpPr>
            <a:spLocks noGrp="1" noChangeArrowheads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/>
            <a:r>
              <a:rPr lang="en-US" sz="3000" smtClean="0"/>
              <a:t>Suppose at least three of four sampled patients actually did experience nausea following treatment</a:t>
            </a:r>
          </a:p>
          <a:p>
            <a:pPr lvl="1" eaLnBrk="1" hangingPunct="1"/>
            <a:r>
              <a:rPr lang="en-US" sz="2600" smtClean="0"/>
              <a:t>If </a:t>
            </a:r>
            <a:r>
              <a:rPr lang="en-US" sz="2600" i="1" smtClean="0"/>
              <a:t>p</a:t>
            </a:r>
            <a:r>
              <a:rPr lang="en-US" sz="2600" smtClean="0"/>
              <a:t> = 0.1 is believed, then there is a chance of only 37 in 10,000 of observing this result (0.37%)</a:t>
            </a:r>
          </a:p>
          <a:p>
            <a:pPr lvl="1" eaLnBrk="1" hangingPunct="1"/>
            <a:r>
              <a:rPr lang="en-US" sz="2600" smtClean="0"/>
              <a:t>So this is very unlikely!</a:t>
            </a:r>
          </a:p>
          <a:p>
            <a:pPr lvl="2" eaLnBrk="1" hangingPunct="1">
              <a:buClr>
                <a:schemeClr val="tx2"/>
              </a:buClr>
            </a:pPr>
            <a:r>
              <a:rPr lang="en-US" smtClean="0"/>
              <a:t>But it actually occurred</a:t>
            </a:r>
          </a:p>
          <a:p>
            <a:pPr lvl="1" eaLnBrk="1" hangingPunct="1"/>
            <a:r>
              <a:rPr lang="en-US" sz="2600" smtClean="0"/>
              <a:t>So, this is very strong evidence that </a:t>
            </a:r>
            <a:r>
              <a:rPr lang="en-US" sz="2600" i="1" smtClean="0"/>
              <a:t>p</a:t>
            </a:r>
            <a:r>
              <a:rPr lang="en-US" sz="2600" smtClean="0"/>
              <a:t> does not equal 0.1</a:t>
            </a:r>
          </a:p>
          <a:p>
            <a:pPr lvl="2" eaLnBrk="1" hangingPunct="1">
              <a:buClr>
                <a:schemeClr val="tx2"/>
              </a:buClr>
            </a:pPr>
            <a:r>
              <a:rPr lang="en-US" smtClean="0"/>
              <a:t>There is very strong evidence that </a:t>
            </a:r>
            <a:r>
              <a:rPr lang="en-US" i="1" smtClean="0"/>
              <a:t>p</a:t>
            </a:r>
            <a:r>
              <a:rPr lang="en-US" smtClean="0"/>
              <a:t> is actually greater than 0.1</a:t>
            </a:r>
          </a:p>
        </p:txBody>
      </p:sp>
      <p:sp>
        <p:nvSpPr>
          <p:cNvPr id="26624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B06AA556-EE48-4146-A829-4484C8BDFDF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66244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/>
              <a:t>Several Binomial Distributions</a:t>
            </a:r>
          </a:p>
        </p:txBody>
      </p:sp>
      <p:sp>
        <p:nvSpPr>
          <p:cNvPr id="26829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56EA84B9-D6FF-4673-9C03-B6601CCBF49C}" type="slidenum">
              <a:rPr lang="en-US" smtClean="0"/>
              <a:pPr/>
              <a:t>22</a:t>
            </a:fld>
            <a:endParaRPr lang="en-US" smtClean="0"/>
          </a:p>
        </p:txBody>
      </p:sp>
      <p:pic>
        <p:nvPicPr>
          <p:cNvPr id="268291" name="Picture 8" descr="bow20583_04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484313"/>
            <a:ext cx="7854950" cy="421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8292" name="TextBox 5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 sz="3800" dirty="0"/>
              <a:t>Mean and Variance of a Binomial </a:t>
            </a: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2400" dirty="0" smtClean="0"/>
              <a:t>Random </a:t>
            </a:r>
            <a:r>
              <a:rPr lang="en-US" sz="2400" dirty="0"/>
              <a:t>Variable</a:t>
            </a:r>
          </a:p>
        </p:txBody>
      </p:sp>
      <p:graphicFrame>
        <p:nvGraphicFramePr>
          <p:cNvPr id="150541" name="Object 1037"/>
          <p:cNvGraphicFramePr>
            <a:graphicFrameLocks noChangeAspect="1"/>
          </p:cNvGraphicFramePr>
          <p:nvPr>
            <p:ph idx="1"/>
          </p:nvPr>
        </p:nvGraphicFramePr>
        <p:xfrm>
          <a:off x="2555875" y="2492375"/>
          <a:ext cx="3006725" cy="1873250"/>
        </p:xfrm>
        <a:graphic>
          <a:graphicData uri="http://schemas.openxmlformats.org/presentationml/2006/ole">
            <p:oleObj spid="_x0000_s150541" name="Equation" r:id="rId4" imgW="1917360" imgH="1193760" progId="Equation.3">
              <p:embed/>
            </p:oleObj>
          </a:graphicData>
        </a:graphic>
      </p:graphicFrame>
      <p:sp>
        <p:nvSpPr>
          <p:cNvPr id="15054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5C35C64D-F0A6-4707-BCD8-B1B1E6954D8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50544" name="Rectangle 5"/>
          <p:cNvSpPr>
            <a:spLocks noChangeArrowheads="1"/>
          </p:cNvSpPr>
          <p:nvPr/>
        </p:nvSpPr>
        <p:spPr bwMode="auto">
          <a:xfrm>
            <a:off x="684213" y="1296988"/>
            <a:ext cx="7243762" cy="868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Calibri" pitchFamily="34" charset="0"/>
              </a:rPr>
              <a:t>If </a:t>
            </a:r>
            <a:r>
              <a:rPr lang="en-US" i="1">
                <a:solidFill>
                  <a:schemeClr val="tx1"/>
                </a:solidFill>
                <a:latin typeface="Calibri" pitchFamily="34" charset="0"/>
              </a:rPr>
              <a:t>x</a:t>
            </a:r>
            <a:r>
              <a:rPr lang="en-US">
                <a:solidFill>
                  <a:schemeClr val="tx1"/>
                </a:solidFill>
                <a:latin typeface="Calibri" pitchFamily="34" charset="0"/>
              </a:rPr>
              <a:t> is a binomial random variable with </a:t>
            </a:r>
            <a:r>
              <a:rPr lang="en-US" b="1">
                <a:solidFill>
                  <a:schemeClr val="folHlink"/>
                </a:solidFill>
                <a:latin typeface="Calibri" pitchFamily="34" charset="0"/>
              </a:rPr>
              <a:t>parameters</a:t>
            </a:r>
            <a:r>
              <a:rPr lang="en-US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i="1">
                <a:solidFill>
                  <a:schemeClr val="tx1"/>
                </a:solidFill>
                <a:latin typeface="Calibri" pitchFamily="34" charset="0"/>
              </a:rPr>
              <a:t>n</a:t>
            </a:r>
            <a:r>
              <a:rPr lang="en-US">
                <a:solidFill>
                  <a:schemeClr val="tx1"/>
                </a:solidFill>
                <a:latin typeface="Calibri" pitchFamily="34" charset="0"/>
              </a:rPr>
              <a:t> and </a:t>
            </a:r>
            <a:r>
              <a:rPr lang="en-US" i="1">
                <a:solidFill>
                  <a:schemeClr val="tx1"/>
                </a:solidFill>
                <a:latin typeface="Calibri" pitchFamily="34" charset="0"/>
              </a:rPr>
              <a:t>p</a:t>
            </a:r>
            <a:r>
              <a:rPr lang="en-US">
                <a:solidFill>
                  <a:schemeClr val="tx1"/>
                </a:solidFill>
                <a:latin typeface="Calibri" pitchFamily="34" charset="0"/>
              </a:rPr>
              <a:t> (so </a:t>
            </a:r>
            <a:r>
              <a:rPr lang="en-US" i="1">
                <a:solidFill>
                  <a:schemeClr val="tx1"/>
                </a:solidFill>
                <a:latin typeface="Calibri" pitchFamily="34" charset="0"/>
              </a:rPr>
              <a:t>q</a:t>
            </a:r>
            <a:r>
              <a:rPr lang="en-US">
                <a:solidFill>
                  <a:schemeClr val="tx1"/>
                </a:solidFill>
                <a:latin typeface="Calibri" pitchFamily="34" charset="0"/>
              </a:rPr>
              <a:t> = 1 – </a:t>
            </a:r>
            <a:r>
              <a:rPr lang="en-US" i="1">
                <a:solidFill>
                  <a:schemeClr val="tx1"/>
                </a:solidFill>
                <a:latin typeface="Calibri" pitchFamily="34" charset="0"/>
              </a:rPr>
              <a:t>p</a:t>
            </a:r>
            <a:r>
              <a:rPr lang="en-US">
                <a:solidFill>
                  <a:schemeClr val="tx1"/>
                </a:solidFill>
                <a:latin typeface="Calibri" pitchFamily="34" charset="0"/>
              </a:rPr>
              <a:t>), then</a:t>
            </a:r>
          </a:p>
        </p:txBody>
      </p:sp>
      <p:sp>
        <p:nvSpPr>
          <p:cNvPr id="150545" name="TextBox 5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Back to Example 4.10</a:t>
            </a:r>
          </a:p>
        </p:txBody>
      </p:sp>
      <p:sp>
        <p:nvSpPr>
          <p:cNvPr id="241666" name="Rectangle 3"/>
          <p:cNvSpPr>
            <a:spLocks noGrp="1" noChangeArrowheads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000" smtClean="0"/>
              <a:t>Of 4 randomly selected patients, how many can we expect to experience nausea after treatment?</a:t>
            </a:r>
          </a:p>
          <a:p>
            <a:pPr lvl="1">
              <a:spcBef>
                <a:spcPct val="50000"/>
              </a:spcBef>
              <a:buClr>
                <a:srgbClr val="663300"/>
              </a:buClr>
            </a:pPr>
            <a:r>
              <a:rPr lang="en-US" smtClean="0"/>
              <a:t>Given: </a:t>
            </a:r>
            <a:r>
              <a:rPr lang="en-US" i="1" smtClean="0"/>
              <a:t>n</a:t>
            </a:r>
            <a:r>
              <a:rPr lang="en-US" smtClean="0"/>
              <a:t> = 4, </a:t>
            </a:r>
            <a:r>
              <a:rPr lang="en-US" i="1" smtClean="0"/>
              <a:t>p</a:t>
            </a:r>
            <a:r>
              <a:rPr lang="en-US" smtClean="0"/>
              <a:t> = 0.1</a:t>
            </a:r>
          </a:p>
          <a:p>
            <a:pPr lvl="1">
              <a:spcBef>
                <a:spcPct val="50000"/>
              </a:spcBef>
              <a:buClr>
                <a:srgbClr val="663300"/>
              </a:buClr>
            </a:pPr>
            <a:r>
              <a:rPr lang="en-US" smtClean="0"/>
              <a:t>Then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i="1" baseline="-25000" smtClean="0"/>
              <a:t>X</a:t>
            </a:r>
            <a:r>
              <a:rPr lang="en-US" smtClean="0"/>
              <a:t> = </a:t>
            </a:r>
            <a:r>
              <a:rPr lang="en-US" i="1" smtClean="0"/>
              <a:t>np</a:t>
            </a:r>
            <a:r>
              <a:rPr lang="en-US" smtClean="0"/>
              <a:t> = 4 </a:t>
            </a:r>
            <a:r>
              <a:rPr lang="en-US" smtClean="0">
                <a:sym typeface="Symbol" pitchFamily="18" charset="2"/>
              </a:rPr>
              <a:t> 0</a:t>
            </a:r>
            <a:r>
              <a:rPr lang="en-US" smtClean="0"/>
              <a:t>.1 = 0.4</a:t>
            </a:r>
          </a:p>
          <a:p>
            <a:pPr lvl="1">
              <a:spcBef>
                <a:spcPct val="50000"/>
              </a:spcBef>
              <a:buClr>
                <a:srgbClr val="663300"/>
              </a:buClr>
            </a:pPr>
            <a:r>
              <a:rPr lang="en-US" smtClean="0"/>
              <a:t>So expect 0.4 of the 4 patients to experience nausea</a:t>
            </a:r>
          </a:p>
          <a:p>
            <a:pPr lvl="2">
              <a:spcBef>
                <a:spcPct val="50000"/>
              </a:spcBef>
            </a:pPr>
            <a:r>
              <a:rPr lang="en-US" smtClean="0"/>
              <a:t>If at least three of four patients experienced nausea, this would be many more than the 0.4 that are expected</a:t>
            </a:r>
          </a:p>
        </p:txBody>
      </p:sp>
      <p:sp>
        <p:nvSpPr>
          <p:cNvPr id="24166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410A718-CA98-4310-8EA5-DC53B172BFEA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41668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/>
              <a:t>The Poisson Distribution</a:t>
            </a:r>
          </a:p>
        </p:txBody>
      </p:sp>
      <p:sp>
        <p:nvSpPr>
          <p:cNvPr id="24269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E62C81C-A0A1-4F1D-9F68-9FF24C5B18D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684213" y="1989138"/>
            <a:ext cx="7542212" cy="160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57200" indent="-457200" eaLnBrk="0" hangingPunct="0">
              <a:spcBef>
                <a:spcPct val="1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1.	The probability of occurrence is the same for any intervals of equal length</a:t>
            </a:r>
          </a:p>
          <a:p>
            <a:pPr marL="457200" indent="-457200" eaLnBrk="0" hangingPunct="0">
              <a:spcBef>
                <a:spcPct val="1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2.	The occurrence in any interval is independent of an occurrence in any non-overlapping interval</a:t>
            </a:r>
          </a:p>
        </p:txBody>
      </p: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684213" y="981075"/>
            <a:ext cx="7313612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1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Consider the number of times an event occurs over an interval of time or space, and assume that</a:t>
            </a:r>
          </a:p>
          <a:p>
            <a:pPr eaLnBrk="0" hangingPunct="0">
              <a:spcBef>
                <a:spcPct val="50000"/>
              </a:spcBef>
              <a:defRPr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1320" name="Text Box 8"/>
          <p:cNvSpPr txBox="1">
            <a:spLocks noChangeArrowheads="1"/>
          </p:cNvSpPr>
          <p:nvPr/>
        </p:nvSpPr>
        <p:spPr bwMode="auto">
          <a:xfrm>
            <a:off x="611188" y="3716338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If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= the number of occurrences in a specified interval, then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is a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Poisson random variable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4" name="TextBox 7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build="p"/>
      <p:bldP spid="1413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 sz="4000"/>
              <a:t>The Poisson Distribution</a:t>
            </a:r>
            <a:r>
              <a:rPr lang="en-US" sz="2400"/>
              <a:t> Continued</a:t>
            </a:r>
          </a:p>
        </p:txBody>
      </p:sp>
      <p:graphicFrame>
        <p:nvGraphicFramePr>
          <p:cNvPr id="197642" name="Object 10"/>
          <p:cNvGraphicFramePr>
            <a:graphicFrameLocks noChangeAspect="1"/>
          </p:cNvGraphicFramePr>
          <p:nvPr>
            <p:ph idx="1"/>
          </p:nvPr>
        </p:nvGraphicFramePr>
        <p:xfrm>
          <a:off x="3203575" y="2924175"/>
          <a:ext cx="2076450" cy="1009650"/>
        </p:xfrm>
        <a:graphic>
          <a:graphicData uri="http://schemas.openxmlformats.org/presentationml/2006/ole">
            <p:oleObj spid="_x0000_s197642" name="Equation" r:id="rId4" imgW="863280" imgH="419040" progId="Equation.3">
              <p:embed/>
            </p:oleObj>
          </a:graphicData>
        </a:graphic>
      </p:graphicFrame>
      <p:sp>
        <p:nvSpPr>
          <p:cNvPr id="1976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D5B801BE-7C66-414C-B740-83477C0B7CCD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97640" name="Text Box 8"/>
          <p:cNvSpPr txBox="1">
            <a:spLocks noChangeArrowheads="1"/>
          </p:cNvSpPr>
          <p:nvPr/>
        </p:nvSpPr>
        <p:spPr bwMode="auto">
          <a:xfrm>
            <a:off x="684213" y="98107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Suppose “</a:t>
            </a:r>
            <a:r>
              <a:rPr lang="en-US" b="1" i="1" dirty="0">
                <a:solidFill>
                  <a:schemeClr val="tx1"/>
                </a:solidFill>
                <a:latin typeface="+mn-lt"/>
              </a:rPr>
              <a:t>m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” is the mean or expected number of occurrences during a specified interval</a:t>
            </a:r>
          </a:p>
        </p:txBody>
      </p:sp>
      <p:sp>
        <p:nvSpPr>
          <p:cNvPr id="197641" name="Text Box 9"/>
          <p:cNvSpPr txBox="1">
            <a:spLocks noChangeArrowheads="1"/>
          </p:cNvSpPr>
          <p:nvPr/>
        </p:nvSpPr>
        <p:spPr bwMode="auto">
          <a:xfrm>
            <a:off x="755650" y="1844675"/>
            <a:ext cx="6573838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probability of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occurrences in the interval when m are expected is described by the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Poisson distribution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: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684213" y="4581525"/>
            <a:ext cx="8135937" cy="722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5000"/>
              </a:spcBef>
              <a:spcAft>
                <a:spcPct val="1000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where 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can take any of the values 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= 0, 1, 2, 3, … </a:t>
            </a:r>
          </a:p>
          <a:p>
            <a:pPr eaLnBrk="0" hangingPunct="0">
              <a:lnSpc>
                <a:spcPct val="85000"/>
              </a:lnSpc>
              <a:spcBef>
                <a:spcPct val="25000"/>
              </a:spcBef>
              <a:spcAft>
                <a:spcPct val="1000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and 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e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= 2.71828 = Euler’s constant… (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e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is the base of the natural logs)</a:t>
            </a:r>
          </a:p>
        </p:txBody>
      </p:sp>
      <p:sp>
        <p:nvSpPr>
          <p:cNvPr id="197648" name="TextBox 7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 sz="3800" dirty="0"/>
              <a:t>Example </a:t>
            </a:r>
            <a:r>
              <a:rPr lang="en-US" sz="3800" dirty="0" smtClean="0"/>
              <a:t>4.13: </a:t>
            </a:r>
            <a:r>
              <a:rPr lang="en-US" sz="3800" dirty="0"/>
              <a:t>ATC Center Errors</a:t>
            </a:r>
          </a:p>
        </p:txBody>
      </p:sp>
      <p:sp>
        <p:nvSpPr>
          <p:cNvPr id="246786" name="Content Placeholder 6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/>
            <a:r>
              <a:rPr lang="en-US" smtClean="0"/>
              <a:t>An air traffic control (ATC) center has been averaging 20.8 errors per year and lately has been making 3 errors per week</a:t>
            </a:r>
          </a:p>
          <a:p>
            <a:pPr eaLnBrk="1" hangingPunct="1"/>
            <a:r>
              <a:rPr lang="en-US" smtClean="0"/>
              <a:t>Let </a:t>
            </a:r>
            <a:r>
              <a:rPr lang="en-US" i="1" smtClean="0"/>
              <a:t>x</a:t>
            </a:r>
            <a:r>
              <a:rPr lang="en-US" smtClean="0"/>
              <a:t> be the number of errors made by the ATC center during one week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Given: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m</a:t>
            </a:r>
            <a:r>
              <a:rPr lang="en-US" smtClean="0">
                <a:sym typeface="Symbol" pitchFamily="18" charset="2"/>
              </a:rPr>
              <a:t> = 20.8 errors per year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Then: </a:t>
            </a:r>
            <a:r>
              <a:rPr lang="en-US" smtClean="0"/>
              <a:t> = 0.4 errors per week</a:t>
            </a:r>
          </a:p>
          <a:p>
            <a:pPr lvl="1" eaLnBrk="1" hangingPunct="1"/>
            <a:r>
              <a:rPr lang="en-US" smtClean="0"/>
              <a:t>Because there are 52 weeks per year, m for a week is: </a:t>
            </a:r>
          </a:p>
          <a:p>
            <a:pPr lvl="1" eaLnBrk="1" hangingPunct="1"/>
            <a:r>
              <a:rPr lang="en-US" smtClean="0"/>
              <a:t>m = (20.8 errors</a:t>
            </a:r>
            <a:r>
              <a:rPr lang="en-US" b="1" smtClean="0"/>
              <a:t>/</a:t>
            </a:r>
            <a:r>
              <a:rPr lang="en-US" smtClean="0"/>
              <a:t>year) </a:t>
            </a:r>
            <a:r>
              <a:rPr lang="en-US" b="1" smtClean="0"/>
              <a:t>/</a:t>
            </a:r>
            <a:r>
              <a:rPr lang="en-US" smtClean="0"/>
              <a:t> (52 weeks</a:t>
            </a:r>
            <a:r>
              <a:rPr lang="en-US" b="1" smtClean="0"/>
              <a:t>/</a:t>
            </a:r>
            <a:r>
              <a:rPr lang="en-US" smtClean="0"/>
              <a:t>year) = 0.4 errors</a:t>
            </a:r>
            <a:r>
              <a:rPr lang="en-US" b="1" smtClean="0"/>
              <a:t>/</a:t>
            </a:r>
            <a:r>
              <a:rPr lang="en-US" smtClean="0"/>
              <a:t>week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4678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E68D4637-8AB7-40CE-8E7D-57E3FA0BA27D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46788" name="TextBox 7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Example 4.12: ATC Center Errors</a:t>
            </a:r>
            <a:r>
              <a:rPr lang="en-US" sz="2800" dirty="0" smtClean="0"/>
              <a:t>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>
              <a:spcBef>
                <a:spcPct val="35000"/>
              </a:spcBef>
            </a:pPr>
            <a:r>
              <a:rPr lang="en-US" smtClean="0"/>
              <a:t>Find the probability that 3 errors (</a:t>
            </a:r>
            <a:r>
              <a:rPr lang="en-US" i="1" smtClean="0"/>
              <a:t>x</a:t>
            </a:r>
            <a:r>
              <a:rPr lang="en-US" smtClean="0"/>
              <a:t> =3) will occur in a week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smtClean="0"/>
              <a:t>Want </a:t>
            </a:r>
            <a:r>
              <a:rPr lang="en-US" i="1" smtClean="0"/>
              <a:t>p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= 3) when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/>
              <a:t> = 0.4</a:t>
            </a:r>
          </a:p>
          <a:p>
            <a:pPr lvl="1" eaLnBrk="1" hangingPunct="1">
              <a:spcBef>
                <a:spcPct val="35000"/>
              </a:spcBef>
            </a:pPr>
            <a:endParaRPr lang="en-US" smtClean="0"/>
          </a:p>
          <a:p>
            <a:pPr lvl="1" eaLnBrk="1" hangingPunct="1">
              <a:spcBef>
                <a:spcPct val="35000"/>
              </a:spcBef>
            </a:pPr>
            <a:endParaRPr lang="en-US" smtClean="0"/>
          </a:p>
          <a:p>
            <a:pPr lvl="1" eaLnBrk="1" hangingPunct="1">
              <a:spcBef>
                <a:spcPct val="35000"/>
              </a:spcBef>
            </a:pPr>
            <a:endParaRPr lang="en-US" smtClean="0"/>
          </a:p>
          <a:p>
            <a:pPr eaLnBrk="1" hangingPunct="1">
              <a:spcBef>
                <a:spcPct val="35000"/>
              </a:spcBef>
            </a:pPr>
            <a:r>
              <a:rPr lang="en-US" smtClean="0"/>
              <a:t>Find the probability that no errors (</a:t>
            </a:r>
            <a:r>
              <a:rPr lang="en-US" i="1" smtClean="0"/>
              <a:t>x</a:t>
            </a:r>
            <a:r>
              <a:rPr lang="en-US" smtClean="0"/>
              <a:t> = 0) will occur in a week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smtClean="0"/>
              <a:t>Want </a:t>
            </a:r>
            <a:r>
              <a:rPr lang="en-US" i="1" smtClean="0"/>
              <a:t>p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= 0) when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/>
              <a:t> = 0.4</a:t>
            </a:r>
          </a:p>
          <a:p>
            <a:pPr eaLnBrk="1" hangingPunct="1">
              <a:spcBef>
                <a:spcPct val="35000"/>
              </a:spcBef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314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4-</a:t>
            </a:r>
            <a:fld id="{6C138FA0-921B-4DF5-8DA9-D551FB8E21A3}" type="slidenum">
              <a:rPr lang="en-US" smtClean="0">
                <a:latin typeface="Times New Roman" pitchFamily="18" charset="0"/>
              </a:rPr>
              <a:pPr/>
              <a:t>28</a:t>
            </a:fld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231426" name="Object 2"/>
          <p:cNvGraphicFramePr>
            <a:graphicFrameLocks noChangeAspect="1"/>
          </p:cNvGraphicFramePr>
          <p:nvPr/>
        </p:nvGraphicFramePr>
        <p:xfrm>
          <a:off x="2771775" y="2636838"/>
          <a:ext cx="3505200" cy="820737"/>
        </p:xfrm>
        <a:graphic>
          <a:graphicData uri="http://schemas.openxmlformats.org/presentationml/2006/ole">
            <p:oleObj spid="_x0000_s231426" name="Equation" r:id="rId3" imgW="1625400" imgH="380880" progId="Equation.3">
              <p:embed/>
            </p:oleObj>
          </a:graphicData>
        </a:graphic>
      </p:graphicFrame>
      <p:graphicFrame>
        <p:nvGraphicFramePr>
          <p:cNvPr id="231428" name="Object 4"/>
          <p:cNvGraphicFramePr>
            <a:graphicFrameLocks noChangeAspect="1"/>
          </p:cNvGraphicFramePr>
          <p:nvPr/>
        </p:nvGraphicFramePr>
        <p:xfrm>
          <a:off x="2771775" y="5445125"/>
          <a:ext cx="3700463" cy="860425"/>
        </p:xfrm>
        <a:graphic>
          <a:graphicData uri="http://schemas.openxmlformats.org/presentationml/2006/ole">
            <p:oleObj spid="_x0000_s231428" name="Equation" r:id="rId4" imgW="1638000" imgH="380880" progId="Equation.3">
              <p:embed/>
            </p:oleObj>
          </a:graphicData>
        </a:graphic>
      </p:graphicFrame>
      <p:sp>
        <p:nvSpPr>
          <p:cNvPr id="231432" name="TextBox 7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Using a Poisson Probability Table</a:t>
            </a:r>
            <a:endParaRPr lang="en-US" dirty="0"/>
          </a:p>
        </p:txBody>
      </p:sp>
      <p:sp>
        <p:nvSpPr>
          <p:cNvPr id="232452" name="Content Placeholder 2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>
              <a:spcBef>
                <a:spcPct val="35000"/>
              </a:spcBef>
            </a:pPr>
            <a:r>
              <a:rPr lang="en-US" smtClean="0"/>
              <a:t>Find the probability that 3 errors (</a:t>
            </a:r>
            <a:r>
              <a:rPr lang="en-US" i="1" smtClean="0"/>
              <a:t>x</a:t>
            </a:r>
            <a:r>
              <a:rPr lang="en-US" smtClean="0"/>
              <a:t> =3) will occur in a week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smtClean="0"/>
              <a:t>Want </a:t>
            </a:r>
            <a:r>
              <a:rPr lang="en-US" i="1" smtClean="0"/>
              <a:t>p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= 3) when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/>
              <a:t> = 0.4</a:t>
            </a:r>
          </a:p>
          <a:p>
            <a:pPr eaLnBrk="1" hangingPunct="1"/>
            <a:endParaRPr lang="en-US" smtClean="0"/>
          </a:p>
        </p:txBody>
      </p:sp>
      <p:sp>
        <p:nvSpPr>
          <p:cNvPr id="2324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5BD58E3F-864B-4292-9072-3218F4B96C3E}" type="slidenum">
              <a:rPr lang="en-US" smtClean="0"/>
              <a:pPr/>
              <a:t>29</a:t>
            </a:fld>
            <a:endParaRPr lang="en-US" smtClean="0"/>
          </a:p>
        </p:txBody>
      </p:sp>
      <p:pic>
        <p:nvPicPr>
          <p:cNvPr id="232454" name="Picture 5" descr="table 4.8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2420938"/>
            <a:ext cx="6951662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Arrow 6"/>
          <p:cNvSpPr>
            <a:spLocks noChangeArrowheads="1"/>
          </p:cNvSpPr>
          <p:nvPr/>
        </p:nvSpPr>
        <p:spPr bwMode="auto">
          <a:xfrm>
            <a:off x="1403350" y="3573463"/>
            <a:ext cx="2592388" cy="287337"/>
          </a:xfrm>
          <a:prstGeom prst="rightArrow">
            <a:avLst>
              <a:gd name="adj1" fmla="val 50000"/>
              <a:gd name="adj2" fmla="val 50123"/>
            </a:avLst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sz="3600">
              <a:solidFill>
                <a:srgbClr val="FFCC66"/>
              </a:solidFill>
            </a:endParaRP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268538" y="4437063"/>
          <a:ext cx="4713287" cy="1079500"/>
        </p:xfrm>
        <a:graphic>
          <a:graphicData uri="http://schemas.openxmlformats.org/presentationml/2006/ole">
            <p:oleObj spid="_x0000_s232450" name="Equation" r:id="rId4" imgW="1625400" imgH="380880" progId="Equation.3">
              <p:embed/>
            </p:oleObj>
          </a:graphicData>
        </a:graphic>
      </p:graphicFrame>
      <p:sp>
        <p:nvSpPr>
          <p:cNvPr id="232456" name="TextBox 8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  <a:latin typeface="Times New Roman" pitchFamily="18" charset="0"/>
              </a:rPr>
              <a:t>L05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23554" name="Content Placeholder 4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b="1" smtClean="0"/>
              <a:t>random variable</a:t>
            </a:r>
            <a:r>
              <a:rPr lang="en-US" smtClean="0"/>
              <a:t> is a variable that assumes numerical values that are determined by the outcome of an experiment</a:t>
            </a:r>
          </a:p>
          <a:p>
            <a:pPr eaLnBrk="1" hangingPunct="1"/>
            <a:r>
              <a:rPr lang="en-US" b="1" smtClean="0"/>
              <a:t>Discrete random variable</a:t>
            </a:r>
            <a:r>
              <a:rPr lang="en-US" smtClean="0"/>
              <a:t>: Possible values can be counted or listed</a:t>
            </a:r>
          </a:p>
          <a:p>
            <a:pPr lvl="1" indent="-342900" eaLnBrk="1" hangingPunct="1"/>
            <a:r>
              <a:rPr lang="en-US" sz="2200" smtClean="0"/>
              <a:t>For example, the number of defective units in a batch of 20, a listener rating (on a scale of 1 to 5) in a music survey</a:t>
            </a:r>
          </a:p>
          <a:p>
            <a:pPr eaLnBrk="1" hangingPunct="1"/>
            <a:r>
              <a:rPr lang="en-US" b="1" smtClean="0"/>
              <a:t>Continuous random variable</a:t>
            </a:r>
            <a:r>
              <a:rPr lang="en-US" smtClean="0"/>
              <a:t>: May assume any numerical value in one or more intervals </a:t>
            </a:r>
          </a:p>
          <a:p>
            <a:pPr lvl="1" indent="-342900" eaLnBrk="1" hangingPunct="1"/>
            <a:r>
              <a:rPr lang="en-US" sz="2200" smtClean="0"/>
              <a:t>For example, the waiting time for a credit card authorization, the interest rate charged on a business loan</a:t>
            </a:r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DEFE1B22-7004-4717-928F-A40561E1461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8458200" y="26035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L02</a:t>
            </a:r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L01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 sz="3800" dirty="0" smtClean="0"/>
              <a:t>Using MegaStat: Poisson Distribution</a:t>
            </a:r>
            <a:br>
              <a:rPr lang="en-US" sz="3800" dirty="0" smtClean="0"/>
            </a:br>
            <a:r>
              <a:rPr lang="el-GR" sz="2400" i="1" dirty="0" smtClean="0"/>
              <a:t>μ</a:t>
            </a:r>
            <a:r>
              <a:rPr lang="en-US" sz="2400" dirty="0" smtClean="0"/>
              <a:t> = 4</a:t>
            </a:r>
            <a:endParaRPr lang="en-US" sz="2400" dirty="0"/>
          </a:p>
        </p:txBody>
      </p:sp>
      <p:pic>
        <p:nvPicPr>
          <p:cNvPr id="252930" name="Picture 4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22313" y="1655763"/>
            <a:ext cx="7753350" cy="4232275"/>
          </a:xfrm>
        </p:spPr>
      </p:pic>
      <p:sp>
        <p:nvSpPr>
          <p:cNvPr id="2529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C63D1B1A-BC15-4AEB-B65B-59ED8B58821D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52932" name="Rectangle 2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52933" name="TextBox 5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 sz="3800"/>
              <a:t>Mean and Variance of a</a:t>
            </a:r>
            <a:br>
              <a:rPr lang="en-US" sz="3800"/>
            </a:br>
            <a:r>
              <a:rPr lang="en-US" sz="2400"/>
              <a:t>Poisson Random Variable</a:t>
            </a:r>
          </a:p>
        </p:txBody>
      </p:sp>
      <p:graphicFrame>
        <p:nvGraphicFramePr>
          <p:cNvPr id="139278" name="Object 14"/>
          <p:cNvGraphicFramePr>
            <a:graphicFrameLocks noChangeAspect="1"/>
          </p:cNvGraphicFramePr>
          <p:nvPr>
            <p:ph idx="1"/>
          </p:nvPr>
        </p:nvGraphicFramePr>
        <p:xfrm>
          <a:off x="2241550" y="2205038"/>
          <a:ext cx="3565525" cy="2397125"/>
        </p:xfrm>
        <a:graphic>
          <a:graphicData uri="http://schemas.openxmlformats.org/presentationml/2006/ole">
            <p:oleObj spid="_x0000_s139278" name="Equation" r:id="rId4" imgW="1511280" imgH="1015920" progId="Equation.3">
              <p:embed/>
            </p:oleObj>
          </a:graphicData>
        </a:graphic>
      </p:graphicFrame>
      <p:sp>
        <p:nvSpPr>
          <p:cNvPr id="1392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DA2A00C-6438-4EEB-A396-02A02B9217E2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39281" name="Rectangle 2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611188" y="1296988"/>
            <a:ext cx="7129462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114300" indent="-114300"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If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is a Poisson random variable with parameter </a:t>
            </a:r>
            <a:r>
              <a:rPr lang="en-US" dirty="0">
                <a:solidFill>
                  <a:schemeClr val="tx1"/>
                </a:solidFill>
                <a:latin typeface="+mn-lt"/>
                <a:sym typeface="Symbol" pitchFamily="18" charset="2"/>
              </a:rPr>
              <a:t>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then</a:t>
            </a:r>
          </a:p>
        </p:txBody>
      </p:sp>
      <p:sp>
        <p:nvSpPr>
          <p:cNvPr id="139283" name="TextBox 6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/>
              <a:t>Several Poisson Distributions</a:t>
            </a:r>
          </a:p>
        </p:txBody>
      </p:sp>
      <p:sp>
        <p:nvSpPr>
          <p:cNvPr id="2570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C3FC543D-B4EF-49BD-B4A6-0653FEFF35E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257027" name="Rectangle 2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57028" name="TextBox 6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  <p:pic>
        <p:nvPicPr>
          <p:cNvPr id="25702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282825"/>
            <a:ext cx="856932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 dirty="0"/>
              <a:t>Back to Example </a:t>
            </a:r>
            <a:r>
              <a:rPr lang="en-US" dirty="0" smtClean="0"/>
              <a:t>4.13</a:t>
            </a:r>
            <a:endParaRPr lang="en-US" dirty="0"/>
          </a:p>
        </p:txBody>
      </p:sp>
      <p:sp>
        <p:nvSpPr>
          <p:cNvPr id="213003" name="Content Placeholder 7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/>
            <a:r>
              <a:rPr lang="en-US" smtClean="0"/>
              <a:t>In the ATC center situation, 20.8 errors occurred on average per year</a:t>
            </a:r>
          </a:p>
          <a:p>
            <a:pPr eaLnBrk="1" hangingPunct="1"/>
            <a:r>
              <a:rPr lang="en-US" smtClean="0"/>
              <a:t>Assume that </a:t>
            </a:r>
            <a:r>
              <a:rPr lang="en-US" i="1" smtClean="0"/>
              <a:t>x</a:t>
            </a:r>
            <a:r>
              <a:rPr lang="en-US" smtClean="0"/>
              <a:t>, the number of errors during any span of time follows a Poisson distribution for that time span</a:t>
            </a:r>
          </a:p>
          <a:p>
            <a:pPr eaLnBrk="1" hangingPunct="1"/>
            <a:r>
              <a:rPr lang="en-US" smtClean="0"/>
              <a:t>Per </a:t>
            </a:r>
            <a:r>
              <a:rPr lang="en-US" i="1" smtClean="0"/>
              <a:t>week</a:t>
            </a:r>
            <a:r>
              <a:rPr lang="en-US" smtClean="0"/>
              <a:t>, the </a:t>
            </a:r>
            <a:r>
              <a:rPr lang="en-US" b="1" smtClean="0"/>
              <a:t>parameters</a:t>
            </a:r>
            <a:r>
              <a:rPr lang="en-US" smtClean="0"/>
              <a:t> of the Poisson distribution are: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mean </a:t>
            </a:r>
            <a:r>
              <a:rPr lang="en-US" smtClean="0"/>
              <a:t> = 0.4 errors/week</a:t>
            </a:r>
          </a:p>
          <a:p>
            <a:pPr lvl="1" eaLnBrk="1" hangingPunct="1"/>
            <a:r>
              <a:rPr lang="en-US" smtClean="0"/>
              <a:t>Because there are 52 weeks per year, m for a week is</a:t>
            </a:r>
          </a:p>
          <a:p>
            <a:pPr lvl="1" eaLnBrk="1" hangingPunct="1"/>
            <a:r>
              <a:rPr lang="en-US" smtClean="0"/>
              <a:t>m = (20.8 errors</a:t>
            </a:r>
            <a:r>
              <a:rPr lang="en-US" b="1" smtClean="0"/>
              <a:t>/</a:t>
            </a:r>
            <a:r>
              <a:rPr lang="en-US" smtClean="0"/>
              <a:t>year) </a:t>
            </a:r>
            <a:r>
              <a:rPr lang="en-US" sz="2600" smtClean="0"/>
              <a:t>/</a:t>
            </a:r>
            <a:r>
              <a:rPr lang="en-US" smtClean="0"/>
              <a:t> (52 weeks</a:t>
            </a:r>
            <a:r>
              <a:rPr lang="en-US" b="1" smtClean="0"/>
              <a:t>/</a:t>
            </a:r>
            <a:r>
              <a:rPr lang="en-US" smtClean="0"/>
              <a:t>year) = 0.4 errors</a:t>
            </a:r>
            <a:r>
              <a:rPr lang="en-US" b="1" smtClean="0"/>
              <a:t>/</a:t>
            </a:r>
            <a:r>
              <a:rPr lang="en-US" smtClean="0"/>
              <a:t>week</a:t>
            </a:r>
          </a:p>
          <a:p>
            <a:pPr lvl="1" eaLnBrk="1" hangingPunct="1"/>
            <a:r>
              <a:rPr lang="en-US" smtClean="0"/>
              <a:t>standard deviation s = 0.6325 errors/week.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130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BF8046AF-3CD6-43A7-A4AC-174BFD233781}" type="slidenum">
              <a:rPr lang="en-US" smtClean="0"/>
              <a:pPr/>
              <a:t>33</a:t>
            </a:fld>
            <a:endParaRPr lang="en-US" smtClean="0"/>
          </a:p>
        </p:txBody>
      </p:sp>
      <p:graphicFrame>
        <p:nvGraphicFramePr>
          <p:cNvPr id="213001" name="Object 9"/>
          <p:cNvGraphicFramePr>
            <a:graphicFrameLocks noChangeAspect="1"/>
          </p:cNvGraphicFramePr>
          <p:nvPr/>
        </p:nvGraphicFramePr>
        <p:xfrm>
          <a:off x="1331913" y="5949950"/>
          <a:ext cx="1223962" cy="479425"/>
        </p:xfrm>
        <a:graphic>
          <a:graphicData uri="http://schemas.openxmlformats.org/presentationml/2006/ole">
            <p:oleObj spid="_x0000_s213001" name="Equation" r:id="rId4" imgW="647640" imgH="253800" progId="Equation.3">
              <p:embed/>
            </p:oleObj>
          </a:graphicData>
        </a:graphic>
      </p:graphicFrame>
      <p:sp>
        <p:nvSpPr>
          <p:cNvPr id="213005" name="TextBox 10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Hypergeometric Distribution</a:t>
            </a:r>
            <a:endParaRPr lang="en-US" dirty="0"/>
          </a:p>
        </p:txBody>
      </p:sp>
      <p:sp>
        <p:nvSpPr>
          <p:cNvPr id="233477" name="Content Placeholder 2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/>
            <a:r>
              <a:rPr lang="en-US" smtClean="0"/>
              <a:t>Recall the Binomial Distribution</a:t>
            </a:r>
          </a:p>
          <a:p>
            <a:pPr lvl="1" eaLnBrk="1" hangingPunct="1"/>
            <a:r>
              <a:rPr lang="en-US" smtClean="0"/>
              <a:t>The trials are independent ensuring that the probability of success and failure remains constant from trial to trial</a:t>
            </a:r>
          </a:p>
          <a:p>
            <a:pPr eaLnBrk="1" hangingPunct="1"/>
            <a:r>
              <a:rPr lang="en-US" smtClean="0"/>
              <a:t>If the trials are not independent we instead use the hypergeometric probability distribution</a:t>
            </a:r>
          </a:p>
          <a:p>
            <a:pPr eaLnBrk="1" hangingPunct="1"/>
            <a:r>
              <a:rPr lang="en-US" smtClean="0"/>
              <a:t>N items in the population with </a:t>
            </a:r>
          </a:p>
          <a:p>
            <a:pPr lvl="1" eaLnBrk="1" hangingPunct="1"/>
            <a:r>
              <a:rPr lang="en-US" smtClean="0"/>
              <a:t>r successes</a:t>
            </a:r>
          </a:p>
          <a:p>
            <a:pPr lvl="1" eaLnBrk="1" hangingPunct="1"/>
            <a:r>
              <a:rPr lang="en-US" smtClean="0"/>
              <a:t>N - r failures </a:t>
            </a:r>
          </a:p>
          <a:p>
            <a:pPr lvl="1" eaLnBrk="1" hangingPunct="1"/>
            <a:r>
              <a:rPr lang="en-US" smtClean="0"/>
              <a:t>Select a sample of n items without replacement</a:t>
            </a:r>
          </a:p>
          <a:p>
            <a:pPr lvl="1" eaLnBrk="1" hangingPunct="1"/>
            <a:r>
              <a:rPr lang="en-US" smtClean="0"/>
              <a:t>The probability of obtaining exactly </a:t>
            </a:r>
            <a:r>
              <a:rPr lang="en-US" b="1" smtClean="0"/>
              <a:t>x</a:t>
            </a:r>
            <a:r>
              <a:rPr lang="en-US" smtClean="0"/>
              <a:t> successes in </a:t>
            </a:r>
            <a:r>
              <a:rPr lang="en-US" b="1" smtClean="0"/>
              <a:t>n</a:t>
            </a:r>
            <a:r>
              <a:rPr lang="en-US" smtClean="0"/>
              <a:t> trials is </a:t>
            </a:r>
          </a:p>
        </p:txBody>
      </p:sp>
      <p:sp>
        <p:nvSpPr>
          <p:cNvPr id="2334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47F70720-68C1-4F6C-B722-03F54BD4CC97}" type="slidenum">
              <a:rPr lang="en-US" smtClean="0"/>
              <a:pPr/>
              <a:t>34</a:t>
            </a:fld>
            <a:endParaRPr lang="en-US" smtClean="0"/>
          </a:p>
        </p:txBody>
      </p:sp>
      <p:graphicFrame>
        <p:nvGraphicFramePr>
          <p:cNvPr id="233474" name="Object 2"/>
          <p:cNvGraphicFramePr>
            <a:graphicFrameLocks noChangeAspect="1"/>
          </p:cNvGraphicFramePr>
          <p:nvPr/>
        </p:nvGraphicFramePr>
        <p:xfrm>
          <a:off x="3563938" y="5157788"/>
          <a:ext cx="1871662" cy="1514475"/>
        </p:xfrm>
        <a:graphic>
          <a:graphicData uri="http://schemas.openxmlformats.org/presentationml/2006/ole">
            <p:oleObj spid="_x0000_s233474" name="Equation" r:id="rId3" imgW="1130040" imgH="914400" progId="Equation.3">
              <p:embed/>
            </p:oleObj>
          </a:graphicData>
        </a:graphic>
      </p:graphicFrame>
      <p:graphicFrame>
        <p:nvGraphicFramePr>
          <p:cNvPr id="233475" name="Object 3"/>
          <p:cNvGraphicFramePr>
            <a:graphicFrameLocks noChangeAspect="1"/>
          </p:cNvGraphicFramePr>
          <p:nvPr/>
        </p:nvGraphicFramePr>
        <p:xfrm>
          <a:off x="5867400" y="5229225"/>
          <a:ext cx="3136900" cy="1090613"/>
        </p:xfrm>
        <a:graphic>
          <a:graphicData uri="http://schemas.openxmlformats.org/presentationml/2006/ole">
            <p:oleObj spid="_x0000_s233475" name="Equation" r:id="rId4" imgW="2438280" imgH="888840" progId="Equation.3">
              <p:embed/>
            </p:oleObj>
          </a:graphicData>
        </a:graphic>
      </p:graphicFrame>
      <p:sp>
        <p:nvSpPr>
          <p:cNvPr id="233479" name="TextBox 6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Computation Formula</a:t>
            </a:r>
            <a:endParaRPr lang="en-US" dirty="0"/>
          </a:p>
        </p:txBody>
      </p:sp>
      <p:sp>
        <p:nvSpPr>
          <p:cNvPr id="234500" name="Content Placeholder 2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/>
            <a:r>
              <a:rPr lang="en-US" smtClean="0"/>
              <a:t>If </a:t>
            </a:r>
            <a:r>
              <a:rPr lang="en-US" b="1" smtClean="0"/>
              <a:t>N</a:t>
            </a:r>
            <a:r>
              <a:rPr lang="en-US" smtClean="0"/>
              <a:t> is say at least 20 times as large as </a:t>
            </a:r>
            <a:r>
              <a:rPr lang="en-US" b="1" smtClean="0"/>
              <a:t>n</a:t>
            </a:r>
          </a:p>
          <a:p>
            <a:pPr eaLnBrk="1" hangingPunct="1"/>
            <a:r>
              <a:rPr lang="en-US" smtClean="0"/>
              <a:t>Assume the probability of success stays essentially constant</a:t>
            </a:r>
          </a:p>
          <a:p>
            <a:pPr eaLnBrk="1" hangingPunct="1"/>
            <a:r>
              <a:rPr lang="en-US" smtClean="0"/>
              <a:t>p = r/N</a:t>
            </a:r>
          </a:p>
          <a:p>
            <a:pPr eaLnBrk="1" hangingPunct="1"/>
            <a:r>
              <a:rPr lang="en-US" smtClean="0"/>
              <a:t>Then we can approximate the hypergeometric distribution by the easier to compute binomial formula</a:t>
            </a:r>
          </a:p>
        </p:txBody>
      </p:sp>
      <p:sp>
        <p:nvSpPr>
          <p:cNvPr id="2345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11B8022A-898A-40E1-B171-EA0E776C356B}" type="slidenum">
              <a:rPr lang="en-US" smtClean="0"/>
              <a:pPr/>
              <a:t>35</a:t>
            </a:fld>
            <a:endParaRPr lang="en-US" smtClean="0"/>
          </a:p>
        </p:txBody>
      </p:sp>
      <p:graphicFrame>
        <p:nvGraphicFramePr>
          <p:cNvPr id="234498" name="Object 2"/>
          <p:cNvGraphicFramePr>
            <a:graphicFrameLocks noChangeAspect="1"/>
          </p:cNvGraphicFramePr>
          <p:nvPr/>
        </p:nvGraphicFramePr>
        <p:xfrm>
          <a:off x="1619250" y="4221163"/>
          <a:ext cx="6337300" cy="936625"/>
        </p:xfrm>
        <a:graphic>
          <a:graphicData uri="http://schemas.openxmlformats.org/presentationml/2006/ole">
            <p:oleObj spid="_x0000_s234498" name="Equation" r:id="rId3" imgW="3352680" imgH="495000" progId="Equation.3">
              <p:embed/>
            </p:oleObj>
          </a:graphicData>
        </a:graphic>
      </p:graphicFrame>
      <p:sp>
        <p:nvSpPr>
          <p:cNvPr id="234502" name="TextBox 6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Example 4.16: Big Screen Televisions</a:t>
            </a:r>
            <a:endParaRPr lang="en-US" dirty="0"/>
          </a:p>
        </p:txBody>
      </p:sp>
      <p:sp>
        <p:nvSpPr>
          <p:cNvPr id="264194" name="Content Placeholder 2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/>
            <a:r>
              <a:rPr lang="en-US" smtClean="0"/>
              <a:t>Purchase (randomly select) 15 televisions from a production run of 500</a:t>
            </a:r>
          </a:p>
          <a:p>
            <a:pPr eaLnBrk="1" hangingPunct="1"/>
            <a:r>
              <a:rPr lang="en-US" smtClean="0"/>
              <a:t>450 destined to last at least five years without repair</a:t>
            </a:r>
          </a:p>
          <a:p>
            <a:pPr eaLnBrk="1" hangingPunct="1"/>
            <a:r>
              <a:rPr lang="en-US" smtClean="0"/>
              <a:t>Find the </a:t>
            </a:r>
            <a:r>
              <a:rPr lang="en-US" b="1" smtClean="0"/>
              <a:t>exact probability</a:t>
            </a:r>
            <a:r>
              <a:rPr lang="en-US" smtClean="0"/>
              <a:t> that at least 14 of the 15 televisions will last at least five years without needing a single repair: </a:t>
            </a:r>
          </a:p>
          <a:p>
            <a:pPr eaLnBrk="1" hangingPunct="1">
              <a:buFontTx/>
              <a:buNone/>
            </a:pPr>
            <a:r>
              <a:rPr lang="en-US" smtClean="0"/>
              <a:t>	P(X ≥ 14) = P(X=14) + P(X=15) = p(14) + p(15)  </a:t>
            </a:r>
          </a:p>
          <a:p>
            <a:pPr lvl="1" eaLnBrk="1" hangingPunct="1"/>
            <a:r>
              <a:rPr lang="en-US" smtClean="0"/>
              <a:t>X = the number of televisions that will last at least five years without needing a single repair</a:t>
            </a:r>
          </a:p>
        </p:txBody>
      </p:sp>
      <p:sp>
        <p:nvSpPr>
          <p:cNvPr id="26419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9AF488CA-1D60-486E-A800-6359C65EFA64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264196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Example 4.16: Big Screen Televisions</a:t>
            </a:r>
            <a:endParaRPr lang="en-US" dirty="0"/>
          </a:p>
        </p:txBody>
      </p:sp>
      <p:sp>
        <p:nvSpPr>
          <p:cNvPr id="23552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07B524BB-BBED-4184-BD3A-DDF67A8DE7F4}" type="slidenum">
              <a:rPr lang="en-US" smtClean="0"/>
              <a:pPr/>
              <a:t>37</a:t>
            </a:fld>
            <a:endParaRPr lang="en-US" smtClean="0"/>
          </a:p>
        </p:txBody>
      </p:sp>
      <p:graphicFrame>
        <p:nvGraphicFramePr>
          <p:cNvPr id="235522" name="Object 2"/>
          <p:cNvGraphicFramePr>
            <a:graphicFrameLocks noChangeAspect="1"/>
          </p:cNvGraphicFramePr>
          <p:nvPr>
            <p:ph idx="1"/>
          </p:nvPr>
        </p:nvGraphicFramePr>
        <p:xfrm>
          <a:off x="2916238" y="1052513"/>
          <a:ext cx="2633662" cy="1528762"/>
        </p:xfrm>
        <a:graphic>
          <a:graphicData uri="http://schemas.openxmlformats.org/presentationml/2006/ole">
            <p:oleObj spid="_x0000_s235522" name="Equation" r:id="rId3" imgW="1574640" imgH="914400" progId="Equation.3">
              <p:embed/>
            </p:oleObj>
          </a:graphicData>
        </a:graphic>
      </p:graphicFrame>
      <p:graphicFrame>
        <p:nvGraphicFramePr>
          <p:cNvPr id="235523" name="Object 3"/>
          <p:cNvGraphicFramePr>
            <a:graphicFrameLocks noChangeAspect="1"/>
          </p:cNvGraphicFramePr>
          <p:nvPr/>
        </p:nvGraphicFramePr>
        <p:xfrm>
          <a:off x="611188" y="3213100"/>
          <a:ext cx="3889375" cy="1163638"/>
        </p:xfrm>
        <a:graphic>
          <a:graphicData uri="http://schemas.openxmlformats.org/presentationml/2006/ole">
            <p:oleObj spid="_x0000_s235523" name="Equation" r:id="rId4" imgW="3047760" imgH="914400" progId="Equation.3">
              <p:embed/>
            </p:oleObj>
          </a:graphicData>
        </a:graphic>
      </p:graphicFrame>
      <p:graphicFrame>
        <p:nvGraphicFramePr>
          <p:cNvPr id="235524" name="Object 4"/>
          <p:cNvGraphicFramePr>
            <a:graphicFrameLocks noChangeAspect="1"/>
          </p:cNvGraphicFramePr>
          <p:nvPr/>
        </p:nvGraphicFramePr>
        <p:xfrm>
          <a:off x="4781550" y="3213100"/>
          <a:ext cx="3759200" cy="1120775"/>
        </p:xfrm>
        <a:graphic>
          <a:graphicData uri="http://schemas.openxmlformats.org/presentationml/2006/ole">
            <p:oleObj spid="_x0000_s235524" name="Equation" r:id="rId5" imgW="3060360" imgH="914400" progId="Equation.3">
              <p:embed/>
            </p:oleObj>
          </a:graphicData>
        </a:graphic>
      </p:graphicFrame>
      <p:graphicFrame>
        <p:nvGraphicFramePr>
          <p:cNvPr id="235525" name="Object 5"/>
          <p:cNvGraphicFramePr>
            <a:graphicFrameLocks noChangeAspect="1"/>
          </p:cNvGraphicFramePr>
          <p:nvPr/>
        </p:nvGraphicFramePr>
        <p:xfrm>
          <a:off x="611188" y="1052513"/>
          <a:ext cx="1871662" cy="1514475"/>
        </p:xfrm>
        <a:graphic>
          <a:graphicData uri="http://schemas.openxmlformats.org/presentationml/2006/ole">
            <p:oleObj spid="_x0000_s235525" name="Equation" r:id="rId6" imgW="1130040" imgH="91440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755650" y="5013325"/>
            <a:ext cx="7848600" cy="3968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P(X ≥ 14) = P(X=14) + P(X=15) = p(14) + p(15) = 0.3456+0.2010 = 0.5469</a:t>
            </a:r>
          </a:p>
        </p:txBody>
      </p:sp>
      <p:sp>
        <p:nvSpPr>
          <p:cNvPr id="235529" name="TextBox 9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Computational Formula</a:t>
            </a:r>
            <a:endParaRPr lang="en-US" dirty="0"/>
          </a:p>
        </p:txBody>
      </p:sp>
      <p:sp>
        <p:nvSpPr>
          <p:cNvPr id="236549" name="Content Placeholder 2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/>
            <a:r>
              <a:rPr lang="en-US" smtClean="0"/>
              <a:t>p = r/N = 450/500 = 0.9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Using x = 14 and x = 15 above we can find:</a:t>
            </a:r>
          </a:p>
          <a:p>
            <a:pPr eaLnBrk="1" hangingPunct="1">
              <a:buFontTx/>
              <a:buNone/>
            </a:pPr>
            <a:r>
              <a:rPr lang="en-US" smtClean="0"/>
              <a:t>	P(X≥14) = 0.5490</a:t>
            </a:r>
          </a:p>
        </p:txBody>
      </p:sp>
      <p:sp>
        <p:nvSpPr>
          <p:cNvPr id="2365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E40DC77A-9137-44D6-89CD-EE10B6143AE7}" type="slidenum">
              <a:rPr lang="en-US" smtClean="0"/>
              <a:pPr/>
              <a:t>38</a:t>
            </a:fld>
            <a:endParaRPr lang="en-US" smtClean="0"/>
          </a:p>
        </p:txBody>
      </p:sp>
      <p:graphicFrame>
        <p:nvGraphicFramePr>
          <p:cNvPr id="236546" name="Object 2"/>
          <p:cNvGraphicFramePr>
            <a:graphicFrameLocks noChangeAspect="1"/>
          </p:cNvGraphicFramePr>
          <p:nvPr/>
        </p:nvGraphicFramePr>
        <p:xfrm>
          <a:off x="1042988" y="1844675"/>
          <a:ext cx="6337300" cy="936625"/>
        </p:xfrm>
        <a:graphic>
          <a:graphicData uri="http://schemas.openxmlformats.org/presentationml/2006/ole">
            <p:oleObj spid="_x0000_s236546" name="Equation" r:id="rId3" imgW="3352680" imgH="495000" progId="Equation.3">
              <p:embed/>
            </p:oleObj>
          </a:graphicData>
        </a:graphic>
      </p:graphicFrame>
      <p:graphicFrame>
        <p:nvGraphicFramePr>
          <p:cNvPr id="236547" name="Object 3"/>
          <p:cNvGraphicFramePr>
            <a:graphicFrameLocks noChangeAspect="1"/>
          </p:cNvGraphicFramePr>
          <p:nvPr/>
        </p:nvGraphicFramePr>
        <p:xfrm>
          <a:off x="1042988" y="3068638"/>
          <a:ext cx="3552825" cy="792162"/>
        </p:xfrm>
        <a:graphic>
          <a:graphicData uri="http://schemas.openxmlformats.org/presentationml/2006/ole">
            <p:oleObj spid="_x0000_s236547" name="Equation" r:id="rId4" imgW="1879560" imgH="419040" progId="Equation.3">
              <p:embed/>
            </p:oleObj>
          </a:graphicData>
        </a:graphic>
      </p:graphicFrame>
      <p:sp>
        <p:nvSpPr>
          <p:cNvPr id="236551" name="TextBox 6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Summary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Random variables are uncertain numerical outcomes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Random outcomes can be classified as discrete (able to be listed) or continuous (any interval along the real number line) and assigned a variable to represent the value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 probability distribution is a table, graph or formula that that can give the value of the probability associated with each of the random variables possible values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mean or expected value (what is expected to happen over an infinite number of trials of an experiment), the variance and the standard deviation can be calculated for a discrete random value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Binomial and Poisson distributions are extremely useful for making statistical inferences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Hypergeometric distribution can be approximated by the Binomial distribution if say N is 20 times as large as n</a:t>
            </a:r>
          </a:p>
        </p:txBody>
      </p:sp>
      <p:sp>
        <p:nvSpPr>
          <p:cNvPr id="26931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11E575A8-53AA-45E5-A8BB-E0D694DAD8A5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 sz="4200" dirty="0"/>
              <a:t>Discrete Probability Distributions</a:t>
            </a:r>
          </a:p>
        </p:txBody>
      </p:sp>
      <p:sp>
        <p:nvSpPr>
          <p:cNvPr id="129035" name="Content Placeholder 6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>
              <a:spcAft>
                <a:spcPct val="10000"/>
              </a:spcAft>
              <a:tabLst>
                <a:tab pos="520700" algn="l"/>
              </a:tabLst>
            </a:pPr>
            <a:r>
              <a:rPr lang="en-US" smtClean="0"/>
              <a:t>The </a:t>
            </a:r>
            <a:r>
              <a:rPr lang="en-US" b="1" smtClean="0"/>
              <a:t>probability distribution</a:t>
            </a:r>
            <a:r>
              <a:rPr lang="en-US" smtClean="0"/>
              <a:t> of a discrete random variable is a table, graph, or formula that gives the probability associated with each possible value that the variable can assume</a:t>
            </a:r>
          </a:p>
          <a:p>
            <a:pPr eaLnBrk="1" hangingPunct="1">
              <a:lnSpc>
                <a:spcPct val="110000"/>
              </a:lnSpc>
              <a:spcAft>
                <a:spcPct val="10000"/>
              </a:spcAft>
              <a:tabLst>
                <a:tab pos="520700" algn="l"/>
              </a:tabLst>
            </a:pPr>
            <a:r>
              <a:rPr lang="en-US" b="1" u="sng" smtClean="0"/>
              <a:t>Notation</a:t>
            </a:r>
            <a:r>
              <a:rPr lang="en-US" smtClean="0"/>
              <a:t>: Denote the values of the random variable by </a:t>
            </a:r>
            <a:r>
              <a:rPr lang="en-US" i="1" smtClean="0"/>
              <a:t>x</a:t>
            </a:r>
            <a:r>
              <a:rPr lang="en-US" smtClean="0"/>
              <a:t> and the value’s associated probability by </a:t>
            </a:r>
            <a:r>
              <a:rPr lang="en-US" i="1" noProof="1" smtClean="0"/>
              <a:t>p</a:t>
            </a:r>
            <a:r>
              <a:rPr lang="en-US" noProof="1" smtClean="0"/>
              <a:t>(</a:t>
            </a:r>
            <a:r>
              <a:rPr lang="en-US" i="1" noProof="1" smtClean="0"/>
              <a:t>x</a:t>
            </a:r>
            <a:r>
              <a:rPr lang="en-US" smtClean="0"/>
              <a:t>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tabLst>
                <a:tab pos="520700" algn="l"/>
              </a:tabLst>
            </a:pPr>
            <a:endParaRPr lang="en-US" b="1" smtClean="0"/>
          </a:p>
          <a:p>
            <a:pPr eaLnBrk="1" hangingPunct="1">
              <a:tabLst>
                <a:tab pos="520700" algn="l"/>
              </a:tabLst>
            </a:pPr>
            <a:endParaRPr lang="en-US" smtClean="0"/>
          </a:p>
        </p:txBody>
      </p:sp>
      <p:sp>
        <p:nvSpPr>
          <p:cNvPr id="12903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691AA6D-968D-4798-864B-349671B76BA7}" type="slidenum">
              <a:rPr lang="en-US" smtClean="0"/>
              <a:pPr/>
              <a:t>4</a:t>
            </a:fld>
            <a:endParaRPr lang="en-US" smtClean="0"/>
          </a:p>
        </p:txBody>
      </p:sp>
      <p:graphicFrame>
        <p:nvGraphicFramePr>
          <p:cNvPr id="129033" name="Object 9"/>
          <p:cNvGraphicFramePr>
            <a:graphicFrameLocks noChangeAspect="1"/>
          </p:cNvGraphicFramePr>
          <p:nvPr/>
        </p:nvGraphicFramePr>
        <p:xfrm>
          <a:off x="4140200" y="5949950"/>
          <a:ext cx="1095375" cy="566738"/>
        </p:xfrm>
        <a:graphic>
          <a:graphicData uri="http://schemas.openxmlformats.org/presentationml/2006/ole">
            <p:oleObj spid="_x0000_s129033" name="Equation" r:id="rId4" imgW="711000" imgH="368280" progId="Equation.3">
              <p:embed/>
            </p:oleObj>
          </a:graphicData>
        </a:graphic>
      </p:graphicFrame>
      <p:sp>
        <p:nvSpPr>
          <p:cNvPr id="129034" name="Text Box 10"/>
          <p:cNvSpPr txBox="1">
            <a:spLocks noChangeArrowheads="1"/>
          </p:cNvSpPr>
          <p:nvPr/>
        </p:nvSpPr>
        <p:spPr bwMode="auto">
          <a:xfrm>
            <a:off x="971550" y="4581525"/>
            <a:ext cx="7437438" cy="1827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35000"/>
              </a:spcBef>
              <a:tabLst>
                <a:tab pos="341313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Properties</a:t>
            </a:r>
          </a:p>
          <a:p>
            <a:pPr eaLnBrk="0" hangingPunct="0">
              <a:spcBef>
                <a:spcPct val="35000"/>
              </a:spcBef>
              <a:tabLst>
                <a:tab pos="341313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1.	For any value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of the random variable,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(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 </a:t>
            </a:r>
            <a:r>
              <a:rPr lang="en-US" dirty="0">
                <a:solidFill>
                  <a:schemeClr val="tx1"/>
                </a:solidFill>
                <a:latin typeface="+mn-lt"/>
                <a:sym typeface="Symbol" pitchFamily="18" charset="2"/>
              </a:rPr>
              <a:t>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0 </a:t>
            </a:r>
          </a:p>
          <a:p>
            <a:pPr eaLnBrk="0" hangingPunct="0">
              <a:spcBef>
                <a:spcPct val="35000"/>
              </a:spcBef>
              <a:tabLst>
                <a:tab pos="341313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2.	The probabilities of all the events in the sample space 	must sum to 1, that is, </a:t>
            </a:r>
          </a:p>
        </p:txBody>
      </p:sp>
      <p:sp>
        <p:nvSpPr>
          <p:cNvPr id="129038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/>
              <a:t>Example 4.3: Number of Radios</a:t>
            </a:r>
            <a:br>
              <a:rPr lang="en-US" sz="3800"/>
            </a:br>
            <a:r>
              <a:rPr lang="en-US" sz="2400"/>
              <a:t>Sold at Sound City in a Week</a:t>
            </a:r>
          </a:p>
        </p:txBody>
      </p:sp>
      <p:sp>
        <p:nvSpPr>
          <p:cNvPr id="143362" name="Rectangle 3"/>
          <p:cNvSpPr>
            <a:spLocks noGrp="1" noChangeArrowheads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20000"/>
              </a:spcAft>
            </a:pPr>
            <a:r>
              <a:rPr lang="en-US" sz="2600" smtClean="0"/>
              <a:t>Let </a:t>
            </a:r>
            <a:r>
              <a:rPr lang="en-US" sz="2600" i="1" smtClean="0"/>
              <a:t>X</a:t>
            </a:r>
            <a:r>
              <a:rPr lang="en-US" sz="2600" smtClean="0"/>
              <a:t> be the random variable of the number of radios sold per week</a:t>
            </a:r>
          </a:p>
          <a:p>
            <a:pPr lvl="1">
              <a:spcBef>
                <a:spcPct val="0"/>
              </a:spcBef>
            </a:pPr>
            <a:r>
              <a:rPr lang="en-US" sz="2400" i="1" smtClean="0"/>
              <a:t>X</a:t>
            </a:r>
            <a:r>
              <a:rPr lang="en-US" sz="2400" smtClean="0"/>
              <a:t> has values </a:t>
            </a:r>
            <a:r>
              <a:rPr lang="en-US" sz="2400" i="1" smtClean="0"/>
              <a:t>x</a:t>
            </a:r>
            <a:r>
              <a:rPr lang="en-US" sz="2400" smtClean="0"/>
              <a:t> = 0, 1, 2, 3, 4, 5</a:t>
            </a:r>
          </a:p>
          <a:p>
            <a:pPr>
              <a:spcBef>
                <a:spcPct val="0"/>
              </a:spcBef>
            </a:pPr>
            <a:r>
              <a:rPr lang="en-US" sz="2600" smtClean="0"/>
              <a:t>Given: Frequency distribution of sales history over past 100 weeks</a:t>
            </a:r>
          </a:p>
          <a:p>
            <a:pPr lvl="1">
              <a:spcBef>
                <a:spcPct val="0"/>
              </a:spcBef>
              <a:buClr>
                <a:srgbClr val="663300"/>
              </a:buClr>
            </a:pPr>
            <a:r>
              <a:rPr lang="en-US" sz="2400" smtClean="0"/>
              <a:t>Let f(x) be the number of weeks (of the past 100) during which </a:t>
            </a:r>
            <a:r>
              <a:rPr lang="en-US" sz="2400" i="1" smtClean="0"/>
              <a:t>x</a:t>
            </a:r>
            <a:r>
              <a:rPr lang="en-US" sz="2400" smtClean="0"/>
              <a:t> number of radios were sold</a:t>
            </a:r>
            <a:endParaRPr lang="en-US" sz="2200" smtClean="0"/>
          </a:p>
        </p:txBody>
      </p:sp>
      <p:sp>
        <p:nvSpPr>
          <p:cNvPr id="14336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74D10E01-F406-484D-89E4-AC68F29A2330}" type="slidenum">
              <a:rPr lang="en-US" smtClean="0"/>
              <a:pPr/>
              <a:t>5</a:t>
            </a:fld>
            <a:endParaRPr lang="en-US" smtClean="0"/>
          </a:p>
        </p:txBody>
      </p:sp>
      <p:pic>
        <p:nvPicPr>
          <p:cNvPr id="143364" name="Picture 5" descr="table 4.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4005263"/>
            <a:ext cx="6769100" cy="227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65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Example 4.3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600" dirty="0"/>
              <a:t>Interpret the relative frequencies as probabilities</a:t>
            </a:r>
          </a:p>
          <a:p>
            <a:pPr lvl="1">
              <a:spcBef>
                <a:spcPct val="0"/>
              </a:spcBef>
              <a:buClr>
                <a:srgbClr val="663300"/>
              </a:buClr>
              <a:buFont typeface="Arial" pitchFamily="34" charset="0"/>
              <a:buChar char="•"/>
              <a:defRPr/>
            </a:pPr>
            <a:r>
              <a:rPr lang="en-US" sz="2400" dirty="0"/>
              <a:t>So for any value </a:t>
            </a:r>
            <a:r>
              <a:rPr lang="en-US" sz="2400" i="1" dirty="0"/>
              <a:t>x</a:t>
            </a:r>
            <a:r>
              <a:rPr lang="en-US" sz="2400" dirty="0"/>
              <a:t>, f(</a:t>
            </a:r>
            <a:r>
              <a:rPr lang="en-US" sz="2400" i="1" dirty="0"/>
              <a:t>x</a:t>
            </a:r>
            <a:r>
              <a:rPr lang="en-US" sz="2400" dirty="0"/>
              <a:t>)/</a:t>
            </a:r>
            <a:r>
              <a:rPr lang="en-US" sz="2400" i="1" dirty="0"/>
              <a:t>n</a:t>
            </a:r>
            <a:r>
              <a:rPr lang="en-US" sz="2400" dirty="0"/>
              <a:t> = </a:t>
            </a:r>
            <a:r>
              <a:rPr lang="en-US" sz="2400" i="1" noProof="1"/>
              <a:t>p</a:t>
            </a:r>
            <a:r>
              <a:rPr lang="en-US" sz="2400" noProof="1"/>
              <a:t>(</a:t>
            </a:r>
            <a:r>
              <a:rPr lang="en-US" sz="2400" i="1" noProof="1"/>
              <a:t>x</a:t>
            </a:r>
            <a:r>
              <a:rPr lang="en-US" sz="2400" dirty="0"/>
              <a:t>)</a:t>
            </a:r>
          </a:p>
          <a:p>
            <a:pPr marL="914400" lvl="1" indent="-457200">
              <a:spcBef>
                <a:spcPct val="0"/>
              </a:spcBef>
              <a:buClr>
                <a:srgbClr val="663300"/>
              </a:buClr>
              <a:buFont typeface="Arial" pitchFamily="34" charset="0"/>
              <a:buChar char="•"/>
              <a:defRPr/>
            </a:pPr>
            <a:r>
              <a:rPr lang="en-US" sz="2400" dirty="0"/>
              <a:t>Assuming that sales remain stable over time</a:t>
            </a:r>
            <a:endParaRPr lang="en-US" dirty="0"/>
          </a:p>
        </p:txBody>
      </p:sp>
      <p:sp>
        <p:nvSpPr>
          <p:cNvPr id="1320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427A2F2B-76F9-452B-B6EF-38B7A19A54A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539750" y="2492375"/>
            <a:ext cx="42481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tabLst>
                <a:tab pos="1495425" algn="l"/>
                <a:tab pos="1776413" algn="l"/>
                <a:tab pos="2462213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Number of Radios Sold at Sound City in a Week</a:t>
            </a:r>
          </a:p>
          <a:p>
            <a:pPr eaLnBrk="0" hangingPunct="0">
              <a:tabLst>
                <a:tab pos="1495425" algn="l"/>
                <a:tab pos="1776413" algn="l"/>
                <a:tab pos="2462213" algn="l"/>
              </a:tabLst>
              <a:defRPr/>
            </a:pP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eaLnBrk="0" hangingPunct="0">
              <a:tabLst>
                <a:tab pos="1495425" algn="l"/>
                <a:tab pos="1776413" algn="l"/>
                <a:tab pos="2462213" algn="l"/>
              </a:tabLst>
              <a:defRPr/>
            </a:pPr>
            <a:r>
              <a:rPr lang="en-US" sz="2000" i="1" dirty="0">
                <a:solidFill>
                  <a:schemeClr val="tx1"/>
                </a:solidFill>
                <a:latin typeface="+mn-lt"/>
              </a:rPr>
              <a:t>Radios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Probability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eaLnBrk="0" hangingPunct="0">
              <a:tabLst>
                <a:tab pos="1495425" algn="l"/>
                <a:tab pos="1776413" algn="l"/>
                <a:tab pos="2462213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0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(0) = 0.03</a:t>
            </a:r>
          </a:p>
          <a:p>
            <a:pPr eaLnBrk="0" hangingPunct="0">
              <a:tabLst>
                <a:tab pos="1495425" algn="l"/>
                <a:tab pos="1776413" algn="l"/>
                <a:tab pos="2462213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1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(1) = 0.20</a:t>
            </a:r>
          </a:p>
          <a:p>
            <a:pPr eaLnBrk="0" hangingPunct="0">
              <a:tabLst>
                <a:tab pos="1495425" algn="l"/>
                <a:tab pos="1776413" algn="l"/>
                <a:tab pos="2462213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2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(2) = 0.50</a:t>
            </a:r>
          </a:p>
          <a:p>
            <a:pPr eaLnBrk="0" hangingPunct="0">
              <a:tabLst>
                <a:tab pos="1495425" algn="l"/>
                <a:tab pos="1776413" algn="l"/>
                <a:tab pos="2462213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3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(3) = 0.20</a:t>
            </a:r>
          </a:p>
          <a:p>
            <a:pPr eaLnBrk="0" hangingPunct="0">
              <a:tabLst>
                <a:tab pos="1495425" algn="l"/>
                <a:tab pos="1776413" algn="l"/>
                <a:tab pos="2462213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4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(4) = 0.05</a:t>
            </a:r>
          </a:p>
          <a:p>
            <a:pPr eaLnBrk="0" hangingPunct="0">
              <a:tabLst>
                <a:tab pos="1495425" algn="l"/>
                <a:tab pos="1776413" algn="l"/>
                <a:tab pos="2462213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5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(5) = </a:t>
            </a:r>
            <a:r>
              <a:rPr lang="en-US" sz="2000" u="sng" dirty="0">
                <a:solidFill>
                  <a:schemeClr val="tx1"/>
                </a:solidFill>
                <a:latin typeface="+mn-lt"/>
              </a:rPr>
              <a:t>0.02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eaLnBrk="0" hangingPunct="0">
              <a:tabLst>
                <a:tab pos="1495425" algn="l"/>
                <a:tab pos="1776413" algn="l"/>
                <a:tab pos="2462213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			1.00</a:t>
            </a:r>
            <a:endParaRPr lang="en-US" sz="2000" u="sng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7" name="Picture 6" descr="figure 4.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3267075"/>
            <a:ext cx="5049837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2102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Example 4.3</a:t>
            </a:r>
          </a:p>
        </p:txBody>
      </p:sp>
      <p:sp>
        <p:nvSpPr>
          <p:cNvPr id="147458" name="Rectangle 3"/>
          <p:cNvSpPr>
            <a:spLocks noGrp="1" noChangeArrowheads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>
              <a:tabLst>
                <a:tab pos="2116138" algn="l"/>
              </a:tabLst>
            </a:pPr>
            <a:r>
              <a:rPr lang="en-US" sz="3000" smtClean="0"/>
              <a:t>What is the chance that two radios will be sold in a week?</a:t>
            </a:r>
          </a:p>
          <a:p>
            <a:pPr lvl="1" eaLnBrk="1" hangingPunct="1">
              <a:tabLst>
                <a:tab pos="2116138" algn="l"/>
              </a:tabLst>
            </a:pPr>
            <a:r>
              <a:rPr lang="en-US" sz="3000" i="1" smtClean="0"/>
              <a:t>p</a:t>
            </a:r>
            <a:r>
              <a:rPr lang="en-US" sz="3000" smtClean="0"/>
              <a:t>(</a:t>
            </a:r>
            <a:r>
              <a:rPr lang="en-US" sz="3000" i="1" smtClean="0"/>
              <a:t>x</a:t>
            </a:r>
            <a:r>
              <a:rPr lang="en-US" sz="3000" smtClean="0"/>
              <a:t> = 2) = 0.50</a:t>
            </a:r>
          </a:p>
        </p:txBody>
      </p:sp>
      <p:sp>
        <p:nvSpPr>
          <p:cNvPr id="1474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47836911-1458-404E-A442-A3928374AEB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47460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Example 4.3</a:t>
            </a:r>
            <a:r>
              <a:rPr lang="en-US" sz="2400"/>
              <a:t> Continued</a:t>
            </a:r>
          </a:p>
        </p:txBody>
      </p:sp>
      <p:sp>
        <p:nvSpPr>
          <p:cNvPr id="134146" name="Rectangle 3"/>
          <p:cNvSpPr>
            <a:spLocks noGrp="1" noChangeArrowheads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1" hangingPunct="1">
              <a:tabLst>
                <a:tab pos="2116138" algn="l"/>
              </a:tabLst>
            </a:pPr>
            <a:r>
              <a:rPr lang="en-US" smtClean="0"/>
              <a:t>What is the chance that fewer than 2 radios will be sold in a week?</a:t>
            </a:r>
          </a:p>
          <a:p>
            <a:pPr lvl="1" eaLnBrk="1" hangingPunct="1">
              <a:tabLst>
                <a:tab pos="2116138" algn="l"/>
              </a:tabLst>
            </a:pPr>
            <a:r>
              <a:rPr lang="en-US" sz="2400" smtClean="0"/>
              <a:t>p(x &lt; 2) = </a:t>
            </a:r>
            <a:r>
              <a:rPr lang="en-US" sz="2400" i="1" smtClean="0"/>
              <a:t>p</a:t>
            </a:r>
            <a:r>
              <a:rPr lang="en-US" sz="2400" smtClean="0"/>
              <a:t>(</a:t>
            </a:r>
            <a:r>
              <a:rPr lang="en-US" sz="2400" i="1" smtClean="0"/>
              <a:t>x</a:t>
            </a:r>
            <a:r>
              <a:rPr lang="en-US" sz="2400" smtClean="0"/>
              <a:t> = 0 or </a:t>
            </a:r>
            <a:r>
              <a:rPr lang="en-US" sz="2400" i="1" smtClean="0"/>
              <a:t>x</a:t>
            </a:r>
            <a:r>
              <a:rPr lang="en-US" sz="2400" smtClean="0"/>
              <a:t> = 1)</a:t>
            </a:r>
          </a:p>
          <a:p>
            <a:pPr lvl="2" eaLnBrk="1" hangingPunct="1">
              <a:buFontTx/>
              <a:buNone/>
              <a:tabLst>
                <a:tab pos="2116138" algn="l"/>
              </a:tabLst>
            </a:pPr>
            <a:r>
              <a:rPr lang="en-US" smtClean="0"/>
              <a:t>		= </a:t>
            </a:r>
            <a:r>
              <a:rPr lang="en-US" i="1" smtClean="0"/>
              <a:t>p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= 0) + </a:t>
            </a:r>
            <a:r>
              <a:rPr lang="en-US" i="1" smtClean="0"/>
              <a:t>p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= 1)</a:t>
            </a:r>
          </a:p>
          <a:p>
            <a:pPr lvl="2" eaLnBrk="1" hangingPunct="1">
              <a:buFontTx/>
              <a:buNone/>
              <a:tabLst>
                <a:tab pos="2116138" algn="l"/>
              </a:tabLst>
            </a:pPr>
            <a:r>
              <a:rPr lang="en-US" smtClean="0"/>
              <a:t>		= 0.03 + 0.20 = 0.23</a:t>
            </a:r>
          </a:p>
          <a:p>
            <a:pPr eaLnBrk="1" hangingPunct="1">
              <a:tabLst>
                <a:tab pos="2116138" algn="l"/>
              </a:tabLst>
            </a:pPr>
            <a:r>
              <a:rPr lang="en-US" smtClean="0"/>
              <a:t>What is the chance that three or more radios will be sold in a week?</a:t>
            </a:r>
          </a:p>
          <a:p>
            <a:pPr lvl="1" eaLnBrk="1" hangingPunct="1">
              <a:tabLst>
                <a:tab pos="2116138" algn="l"/>
              </a:tabLst>
            </a:pPr>
            <a:r>
              <a:rPr lang="en-US" sz="2400" i="1" smtClean="0"/>
              <a:t>p</a:t>
            </a:r>
            <a:r>
              <a:rPr lang="en-US" sz="2400" smtClean="0"/>
              <a:t>(</a:t>
            </a:r>
            <a:r>
              <a:rPr lang="en-US" sz="2400" i="1" smtClean="0"/>
              <a:t>x</a:t>
            </a:r>
            <a:r>
              <a:rPr lang="en-US" sz="2400" smtClean="0"/>
              <a:t> </a:t>
            </a:r>
            <a:r>
              <a:rPr lang="en-US" sz="2400" smtClean="0">
                <a:cs typeface="Arial" charset="0"/>
              </a:rPr>
              <a:t>≥</a:t>
            </a:r>
            <a:r>
              <a:rPr lang="en-US" sz="2400" smtClean="0"/>
              <a:t> 3) = </a:t>
            </a:r>
            <a:r>
              <a:rPr lang="en-US" sz="2400" i="1" smtClean="0"/>
              <a:t>p(x</a:t>
            </a:r>
            <a:r>
              <a:rPr lang="en-US" sz="2400" smtClean="0"/>
              <a:t> = 3, 4, or 5)</a:t>
            </a:r>
          </a:p>
          <a:p>
            <a:pPr lvl="2" eaLnBrk="1" hangingPunct="1">
              <a:buFontTx/>
              <a:buNone/>
              <a:tabLst>
                <a:tab pos="2116138" algn="l"/>
              </a:tabLst>
            </a:pPr>
            <a:r>
              <a:rPr lang="en-US" smtClean="0"/>
              <a:t>		= </a:t>
            </a:r>
            <a:r>
              <a:rPr lang="en-US" i="1" smtClean="0"/>
              <a:t>p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= 3) + </a:t>
            </a:r>
            <a:r>
              <a:rPr lang="en-US" i="1" smtClean="0"/>
              <a:t>p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= 4) + </a:t>
            </a:r>
            <a:r>
              <a:rPr lang="en-US" i="1" smtClean="0"/>
              <a:t>p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= 5)</a:t>
            </a:r>
          </a:p>
          <a:p>
            <a:pPr lvl="2" eaLnBrk="1" hangingPunct="1">
              <a:buFontTx/>
              <a:buNone/>
              <a:tabLst>
                <a:tab pos="2116138" algn="l"/>
              </a:tabLst>
            </a:pPr>
            <a:r>
              <a:rPr lang="en-US" smtClean="0"/>
              <a:t>		= 0.20 + 0.05 + 0.02 = 0.27</a:t>
            </a:r>
          </a:p>
        </p:txBody>
      </p:sp>
      <p:sp>
        <p:nvSpPr>
          <p:cNvPr id="134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0FCEA6BE-67F7-4F07-8D22-AE01E89675A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6840538" y="2133600"/>
            <a:ext cx="2303462" cy="1069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600" i="1" dirty="0">
                <a:solidFill>
                  <a:srgbClr val="660066"/>
                </a:solidFill>
                <a:latin typeface="+mn-lt"/>
              </a:rPr>
              <a:t>Using the addition rule</a:t>
            </a:r>
            <a:br>
              <a:rPr lang="en-US" sz="1600" i="1" dirty="0">
                <a:solidFill>
                  <a:srgbClr val="660066"/>
                </a:solidFill>
                <a:latin typeface="+mn-lt"/>
              </a:rPr>
            </a:br>
            <a:r>
              <a:rPr lang="en-US" sz="1600" i="1" dirty="0">
                <a:solidFill>
                  <a:srgbClr val="660066"/>
                </a:solidFill>
                <a:latin typeface="+mn-lt"/>
              </a:rPr>
              <a:t>for the mutually</a:t>
            </a:r>
            <a:br>
              <a:rPr lang="en-US" sz="1600" i="1" dirty="0">
                <a:solidFill>
                  <a:srgbClr val="660066"/>
                </a:solidFill>
                <a:latin typeface="+mn-lt"/>
              </a:rPr>
            </a:br>
            <a:r>
              <a:rPr lang="en-US" sz="1600" i="1" dirty="0">
                <a:solidFill>
                  <a:srgbClr val="660066"/>
                </a:solidFill>
                <a:latin typeface="+mn-lt"/>
              </a:rPr>
              <a:t>exclusive values of</a:t>
            </a:r>
            <a:br>
              <a:rPr lang="en-US" sz="1600" i="1" dirty="0">
                <a:solidFill>
                  <a:srgbClr val="660066"/>
                </a:solidFill>
                <a:latin typeface="+mn-lt"/>
              </a:rPr>
            </a:br>
            <a:r>
              <a:rPr lang="en-US" sz="1600" i="1" dirty="0">
                <a:solidFill>
                  <a:srgbClr val="660066"/>
                </a:solidFill>
                <a:latin typeface="+mn-lt"/>
              </a:rPr>
              <a:t>the random variable</a:t>
            </a:r>
          </a:p>
        </p:txBody>
      </p:sp>
      <p:sp>
        <p:nvSpPr>
          <p:cNvPr id="134149" name="Line 5"/>
          <p:cNvSpPr>
            <a:spLocks noChangeShapeType="1"/>
          </p:cNvSpPr>
          <p:nvPr/>
        </p:nvSpPr>
        <p:spPr bwMode="auto">
          <a:xfrm flipH="1" flipV="1">
            <a:off x="4932363" y="2997200"/>
            <a:ext cx="2016125" cy="21590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4150" name="Line 6"/>
          <p:cNvSpPr>
            <a:spLocks noChangeShapeType="1"/>
          </p:cNvSpPr>
          <p:nvPr/>
        </p:nvSpPr>
        <p:spPr bwMode="auto">
          <a:xfrm flipH="1">
            <a:off x="5724525" y="3213100"/>
            <a:ext cx="1223963" cy="1871663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4151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 sz="3800" dirty="0"/>
              <a:t>Expected Value of a Discrete</a:t>
            </a:r>
            <a:br>
              <a:rPr lang="en-US" sz="3800" dirty="0"/>
            </a:br>
            <a:r>
              <a:rPr lang="en-US" sz="2400" dirty="0"/>
              <a:t>Random Variable</a:t>
            </a:r>
          </a:p>
        </p:txBody>
      </p:sp>
      <p:graphicFrame>
        <p:nvGraphicFramePr>
          <p:cNvPr id="142340" name="Object 1028"/>
          <p:cNvGraphicFramePr>
            <a:graphicFrameLocks noChangeAspect="1"/>
          </p:cNvGraphicFramePr>
          <p:nvPr>
            <p:ph idx="1"/>
          </p:nvPr>
        </p:nvGraphicFramePr>
        <p:xfrm>
          <a:off x="3203575" y="1916113"/>
          <a:ext cx="2328863" cy="1008062"/>
        </p:xfrm>
        <a:graphic>
          <a:graphicData uri="http://schemas.openxmlformats.org/presentationml/2006/ole">
            <p:oleObj spid="_x0000_s142340" name="Equation" r:id="rId4" imgW="850680" imgH="368280" progId="Equation.3">
              <p:embed/>
            </p:oleObj>
          </a:graphicData>
        </a:graphic>
      </p:graphicFrame>
      <p:sp>
        <p:nvSpPr>
          <p:cNvPr id="1423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A9148197-50F2-433B-9A44-FC027D36C2E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611188" y="1296988"/>
            <a:ext cx="7453312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mean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or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expected value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of a discrete random variable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is:</a:t>
            </a:r>
          </a:p>
        </p:txBody>
      </p:sp>
      <p:sp>
        <p:nvSpPr>
          <p:cNvPr id="2" name="Text Box 1030"/>
          <p:cNvSpPr txBox="1">
            <a:spLocks noChangeArrowheads="1"/>
          </p:cNvSpPr>
          <p:nvPr/>
        </p:nvSpPr>
        <p:spPr bwMode="auto">
          <a:xfrm>
            <a:off x="1141413" y="3141663"/>
            <a:ext cx="678497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μ is the value expected to occur in the long run and on average</a:t>
            </a:r>
          </a:p>
        </p:txBody>
      </p:sp>
      <p:sp>
        <p:nvSpPr>
          <p:cNvPr id="142345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werman">
  <a:themeElements>
    <a:clrScheme name="Custom 3">
      <a:dk1>
        <a:srgbClr val="000000"/>
      </a:dk1>
      <a:lt1>
        <a:srgbClr val="FFFFFF"/>
      </a:lt1>
      <a:dk2>
        <a:srgbClr val="FFFFFF"/>
      </a:dk2>
      <a:lt2>
        <a:srgbClr val="00006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C00000"/>
      </a:hlink>
      <a:folHlink>
        <a:srgbClr val="663300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81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FFCC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81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FFCC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3">
        <a:dk1>
          <a:srgbClr val="000000"/>
        </a:dk1>
        <a:lt1>
          <a:srgbClr val="FFFFFF"/>
        </a:lt1>
        <a:dk2>
          <a:srgbClr val="FFFFFF"/>
        </a:dk2>
        <a:lt2>
          <a:srgbClr val="000066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Bowerman</Template>
  <TotalTime>5303</TotalTime>
  <Words>1789</Words>
  <Application>Microsoft Office PowerPoint</Application>
  <PresentationFormat>On-screen Show (4:3)</PresentationFormat>
  <Paragraphs>273</Paragraphs>
  <Slides>39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Arial</vt:lpstr>
      <vt:lpstr>Calibri</vt:lpstr>
      <vt:lpstr>Times New Roman</vt:lpstr>
      <vt:lpstr>Book Antiqua</vt:lpstr>
      <vt:lpstr>Symbol</vt:lpstr>
      <vt:lpstr>SimSun</vt:lpstr>
      <vt:lpstr>Bowerman</vt:lpstr>
      <vt:lpstr>Bowerman</vt:lpstr>
      <vt:lpstr>Equation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Manager>Wanda Zeman</Manager>
  <Company>McGraw-Hill/Irwin Companies,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04</dc:title>
  <dc:subject>Discrete Random Variables</dc:subject>
  <dc:creator>McGraw-Hill, edited and revised by Harvey Singer, George Mason University</dc:creator>
  <dc:description>Copyright 2006 McGraw-Hill/Irwin Companies, Inc.</dc:description>
  <cp:lastModifiedBy>amy_rydzanicz</cp:lastModifiedBy>
  <cp:revision>298</cp:revision>
  <dcterms:created xsi:type="dcterms:W3CDTF">2000-06-23T08:21:46Z</dcterms:created>
  <dcterms:modified xsi:type="dcterms:W3CDTF">2011-02-18T20:13:00Z</dcterms:modified>
</cp:coreProperties>
</file>