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3" r:id="rId1"/>
  </p:sldMasterIdLst>
  <p:notesMasterIdLst>
    <p:notesMasterId r:id="rId31"/>
  </p:notesMasterIdLst>
  <p:sldIdLst>
    <p:sldId id="266" r:id="rId2"/>
    <p:sldId id="320" r:id="rId3"/>
    <p:sldId id="285" r:id="rId4"/>
    <p:sldId id="286" r:id="rId5"/>
    <p:sldId id="309" r:id="rId6"/>
    <p:sldId id="310" r:id="rId7"/>
    <p:sldId id="311" r:id="rId8"/>
    <p:sldId id="287" r:id="rId9"/>
    <p:sldId id="289" r:id="rId10"/>
    <p:sldId id="302" r:id="rId11"/>
    <p:sldId id="290" r:id="rId12"/>
    <p:sldId id="329" r:id="rId13"/>
    <p:sldId id="294" r:id="rId14"/>
    <p:sldId id="313" r:id="rId15"/>
    <p:sldId id="321" r:id="rId16"/>
    <p:sldId id="296" r:id="rId17"/>
    <p:sldId id="317" r:id="rId18"/>
    <p:sldId id="330" r:id="rId19"/>
    <p:sldId id="305" r:id="rId20"/>
    <p:sldId id="331" r:id="rId21"/>
    <p:sldId id="298" r:id="rId22"/>
    <p:sldId id="316" r:id="rId23"/>
    <p:sldId id="304" r:id="rId24"/>
    <p:sldId id="332" r:id="rId25"/>
    <p:sldId id="333" r:id="rId26"/>
    <p:sldId id="326" r:id="rId27"/>
    <p:sldId id="327" r:id="rId28"/>
    <p:sldId id="334" r:id="rId29"/>
    <p:sldId id="323" r:id="rId30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CC66"/>
    <a:srgbClr val="000099"/>
    <a:srgbClr val="CC3300"/>
    <a:srgbClr val="006600"/>
    <a:srgbClr val="FFFF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684" autoAdjust="0"/>
  </p:normalViewPr>
  <p:slideViewPr>
    <p:cSldViewPr>
      <p:cViewPr varScale="1">
        <p:scale>
          <a:sx n="89" d="100"/>
          <a:sy n="89" d="100"/>
        </p:scale>
        <p:origin x="-96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FE7E4BD-169C-44F3-A83B-C170E481F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EDF6A-FA6C-4601-9B2D-3283D4522A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A534C0-EA93-4404-862C-AE0F35050E1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3012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020287-1641-49D0-923F-6D9E15F7B61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4036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510A1-22D1-42D1-9668-3D374808215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5060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34853-6C7B-4EA0-921E-6E2B3E58FE0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6084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9DB7E5-B6EB-4919-A9D0-B9766E31176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7108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6896F-F88C-4920-9DE4-D76535F9054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8132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DEA21-4A88-4F78-80E7-61A69B9FB04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9156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AF0B2-ECFA-42C5-A6EC-722AD475851C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50180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B7C392-E985-4015-B497-103633BA879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51204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F0F12-C4D1-4F5D-A147-FC1EDF26871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34820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C55057-711D-4447-AB2B-2004DD00CA9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35844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5E9C7-D8FC-4DA2-9CC8-4081A297415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36868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A78D8D-A83B-4170-BDFE-0C4A76AC242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37892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C3AC9-1A8F-4066-9535-B3CE7D8386F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38916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A693D5-9BC4-482E-AAF4-B815E377314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39940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7F7979-922C-41EA-B12F-A5E0CC5B157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0964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864B-D355-4B4C-B324-1EF18507AF8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CA" smtClean="0"/>
          </a:p>
        </p:txBody>
      </p:sp>
      <p:sp>
        <p:nvSpPr>
          <p:cNvPr id="41988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400800"/>
            <a:ext cx="883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</a:pPr>
            <a:r>
              <a:rPr lang="en-US" sz="1200" b="1" i="1">
                <a:latin typeface="Book Antiqua" pitchFamily="18" charset="0"/>
              </a:rPr>
              <a:t>McGraw-Hill Ryerson                                                                                                  Copyright</a:t>
            </a:r>
            <a:r>
              <a:rPr lang="en-US" sz="1200">
                <a:latin typeface="Book Antiqua" pitchFamily="18" charset="0"/>
              </a:rPr>
              <a:t> </a:t>
            </a:r>
            <a:r>
              <a:rPr lang="en-US" sz="1200" b="1" i="1">
                <a:latin typeface="Book Antiqua" pitchFamily="18" charset="0"/>
              </a:rPr>
              <a:t>© 2011 McGraw-Hill Ryerson Limited.</a:t>
            </a:r>
          </a:p>
        </p:txBody>
      </p:sp>
      <p:pic>
        <p:nvPicPr>
          <p:cNvPr id="5" name="Picture 6" descr="Bowerman 0002371 low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" y="352425"/>
            <a:ext cx="4552950" cy="5922963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100638" y="4953000"/>
            <a:ext cx="3713162" cy="3079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66667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 anchorCtr="1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Adapted by Peter Au, George Brown </a:t>
            </a:r>
            <a:r>
              <a:rPr lang="en-US" sz="1400" dirty="0">
                <a:solidFill>
                  <a:schemeClr val="tx1"/>
                </a:solidFill>
              </a:rPr>
              <a:t>College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895850" y="352425"/>
            <a:ext cx="4038600" cy="1238250"/>
          </a:xfrm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>
                <a:solidFill>
                  <a:srgbClr val="FFCC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924425" y="1828800"/>
            <a:ext cx="4038600" cy="3810000"/>
          </a:xfrm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cene3d>
              <a:camera prst="obliqueTopLeft"/>
              <a:lightRig rig="threePt" dir="t"/>
            </a:scene3d>
            <a:sp3d extrusionH="57150" contourW="12700">
              <a:extrusionClr>
                <a:srgbClr val="663300"/>
              </a:extrusionClr>
              <a:contourClr>
                <a:srgbClr val="663300"/>
              </a:contourClr>
            </a:sp3d>
          </a:bodyPr>
          <a:lstStyle>
            <a:lvl1pPr marL="0" indent="0" algn="ctr">
              <a:buFontTx/>
              <a:buNone/>
              <a:defRPr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4256D91F-84B4-40B8-BE8B-FA7C908BE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0"/>
            <a:ext cx="19812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57912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AEA3FBD1-0153-4D5C-8D97-D45BCBA19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80293" y="1225061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9994" y="1218028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7028" y="3870960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B475EF3C-D3E7-4EF8-B7D0-DE7DAEB45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8427" y="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1394" y="1210994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129" y="1210994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3259" y="3969434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129" y="3962400"/>
            <a:ext cx="3886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AE923B12-4744-4A14-8AFB-3CDDD3D89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462" y="0"/>
            <a:ext cx="7924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5461" y="1218028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63" y="1225062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05433276-33BD-4048-AEBB-B6CEDD5C9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63" y="1066800"/>
            <a:ext cx="7924800" cy="5410200"/>
          </a:xfrm>
        </p:spPr>
        <p:txBody>
          <a:bodyPr/>
          <a:lstStyle>
            <a:lvl1pPr>
              <a:defRPr sz="2800" baseline="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37D0FA0E-2073-4E62-A398-62BFD0D0D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F8D52E3F-8916-46AE-91C6-2AB27144C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394" y="1239129"/>
            <a:ext cx="3886200" cy="5181600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129" y="1246163"/>
            <a:ext cx="3886200" cy="5181600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F15911A6-F361-48D7-93CD-FA54F88DC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06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214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4B2B07F7-34DB-46A7-B968-ADF385716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22088FA2-FE34-4097-8A16-E319B762F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4B27A3D7-17AC-4798-9CBC-36D0D127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C7FB97B0-9704-4D86-8EB9-51B3AF9F2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BA15970B-C3A0-4F82-BFF4-19036CE19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A8486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8013" y="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0238" y="122555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3-</a:t>
            </a:r>
            <a:fld id="{399A4AB6-9CE4-4699-84A3-76A34A61A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3720" name="Text Box 8"/>
          <p:cNvSpPr txBox="1">
            <a:spLocks noChangeArrowheads="1"/>
          </p:cNvSpPr>
          <p:nvPr/>
        </p:nvSpPr>
        <p:spPr bwMode="auto">
          <a:xfrm>
            <a:off x="0" y="6583363"/>
            <a:ext cx="4987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Copyright </a:t>
            </a: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© </a:t>
            </a: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2011 </a:t>
            </a:r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McGraw-Hill Ryerson Limited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0" r:id="rId3"/>
    <p:sldLayoutId id="2147483789" r:id="rId4"/>
    <p:sldLayoutId id="2147483788" r:id="rId5"/>
    <p:sldLayoutId id="2147483787" r:id="rId6"/>
    <p:sldLayoutId id="2147483786" r:id="rId7"/>
    <p:sldLayoutId id="2147483785" r:id="rId8"/>
    <p:sldLayoutId id="2147483784" r:id="rId9"/>
    <p:sldLayoutId id="2147483783" r:id="rId10"/>
    <p:sldLayoutId id="2147483782" r:id="rId11"/>
    <p:sldLayoutId id="2147483781" r:id="rId12"/>
    <p:sldLayoutId id="2147483780" r:id="rId13"/>
    <p:sldLayoutId id="214748377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60007" dist="310007" dir="768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jpe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16.xml"/><Relationship Id="rId4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image" Target="../media/image29.png"/><Relationship Id="rId4" Type="http://schemas.openxmlformats.org/officeDocument/2006/relationships/oleObject" Target="../embeddings/oleObject2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/>
                </a:solidFill>
              </a:rPr>
              <a:t>Chapter 3</a:t>
            </a:r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Probability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640513" y="4713288"/>
            <a:ext cx="184150" cy="671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53882" dir="81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58826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3500" dirty="0"/>
              <a:t>Probabilities:  Equally Likely Outcomes</a:t>
            </a:r>
          </a:p>
        </p:txBody>
      </p:sp>
      <p:sp>
        <p:nvSpPr>
          <p:cNvPr id="102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29DCB769-4486-4952-A439-D67FECE1CEBD}" type="slidenum">
              <a:rPr lang="en-US"/>
              <a:pPr/>
              <a:t>10</a:t>
            </a:fld>
            <a:endParaRPr lang="en-US"/>
          </a:p>
        </p:txBody>
      </p:sp>
      <p:sp>
        <p:nvSpPr>
          <p:cNvPr id="1029" name="Rectangle 1029"/>
          <p:cNvSpPr>
            <a:spLocks noChangeArrowheads="1"/>
          </p:cNvSpPr>
          <p:nvPr/>
        </p:nvSpPr>
        <p:spPr bwMode="auto">
          <a:xfrm>
            <a:off x="827088" y="1296988"/>
            <a:ext cx="7313612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If the sample space outcomes (or experimental outcomes) are all equally likely, then the probability that an event will occur is equal to the ratio</a:t>
            </a:r>
          </a:p>
        </p:txBody>
      </p:sp>
      <p:graphicFrame>
        <p:nvGraphicFramePr>
          <p:cNvPr id="1026" name="Object 1031"/>
          <p:cNvGraphicFramePr>
            <a:graphicFrameLocks noChangeAspect="1"/>
          </p:cNvGraphicFramePr>
          <p:nvPr/>
        </p:nvGraphicFramePr>
        <p:xfrm>
          <a:off x="827088" y="2741613"/>
          <a:ext cx="7273925" cy="661987"/>
        </p:xfrm>
        <a:graphic>
          <a:graphicData uri="http://schemas.openxmlformats.org/presentationml/2006/ole">
            <p:oleObj spid="_x0000_s1026" name="Equation" r:id="rId4" imgW="4597200" imgH="419040" progId="Equation.3">
              <p:embed/>
            </p:oleObj>
          </a:graphicData>
        </a:graphic>
      </p:graphicFrame>
      <p:sp>
        <p:nvSpPr>
          <p:cNvPr id="1030" name="TextBox 5"/>
          <p:cNvSpPr txBox="1">
            <a:spLocks noChangeArrowheads="1"/>
          </p:cNvSpPr>
          <p:nvPr/>
        </p:nvSpPr>
        <p:spPr bwMode="auto">
          <a:xfrm>
            <a:off x="8458200" y="188913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L02</a:t>
            </a:r>
          </a:p>
        </p:txBody>
      </p:sp>
      <p:sp>
        <p:nvSpPr>
          <p:cNvPr id="1031" name="TextBox 6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1413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3800"/>
              <a:t>Some Elementary Probability Rules</a:t>
            </a:r>
          </a:p>
        </p:txBody>
      </p:sp>
      <p:sp>
        <p:nvSpPr>
          <p:cNvPr id="205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1A22F283-6846-449A-AA8E-53C231708B78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055" name="Group 19"/>
          <p:cNvGrpSpPr>
            <a:grpSpLocks/>
          </p:cNvGrpSpPr>
          <p:nvPr/>
        </p:nvGrpSpPr>
        <p:grpSpPr bwMode="auto">
          <a:xfrm>
            <a:off x="1187450" y="1052513"/>
            <a:ext cx="5561013" cy="1158875"/>
            <a:chOff x="2064" y="1207"/>
            <a:chExt cx="3503" cy="730"/>
          </a:xfrm>
        </p:grpSpPr>
        <p:sp>
          <p:nvSpPr>
            <p:cNvPr id="2063" name="Text Box 10"/>
            <p:cNvSpPr txBox="1">
              <a:spLocks noChangeArrowheads="1"/>
            </p:cNvSpPr>
            <p:nvPr/>
          </p:nvSpPr>
          <p:spPr bwMode="auto">
            <a:xfrm>
              <a:off x="2064" y="1207"/>
              <a:ext cx="3503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The </a:t>
              </a:r>
              <a:r>
                <a:rPr lang="en-US" sz="2000" b="1" dirty="0">
                  <a:solidFill>
                    <a:schemeClr val="tx1"/>
                  </a:solidFill>
                  <a:latin typeface="+mn-lt"/>
                </a:rPr>
                <a:t>complement</a:t>
              </a: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      of an event A is the set of all sample space outcomes not in A</a:t>
              </a:r>
            </a:p>
            <a:p>
              <a:pPr algn="l" eaLnBrk="0" hangingPunct="0"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Further, </a:t>
              </a:r>
            </a:p>
          </p:txBody>
        </p:sp>
        <p:graphicFrame>
          <p:nvGraphicFramePr>
            <p:cNvPr id="2050" name="Object 11"/>
            <p:cNvGraphicFramePr>
              <a:graphicFrameLocks noChangeAspect="1"/>
            </p:cNvGraphicFramePr>
            <p:nvPr/>
          </p:nvGraphicFramePr>
          <p:xfrm>
            <a:off x="2699" y="1703"/>
            <a:ext cx="841" cy="233"/>
          </p:xfrm>
          <a:graphic>
            <a:graphicData uri="http://schemas.openxmlformats.org/presentationml/2006/ole">
              <p:oleObj spid="_x0000_s2050" name="Equation" r:id="rId4" imgW="838080" imgH="215640" progId="Equation.3">
                <p:embed/>
              </p:oleObj>
            </a:graphicData>
          </a:graphic>
        </p:graphicFrame>
        <p:graphicFrame>
          <p:nvGraphicFramePr>
            <p:cNvPr id="2051" name="Object 12"/>
            <p:cNvGraphicFramePr>
              <a:graphicFrameLocks noChangeAspect="1"/>
            </p:cNvGraphicFramePr>
            <p:nvPr/>
          </p:nvGraphicFramePr>
          <p:xfrm>
            <a:off x="3287" y="1217"/>
            <a:ext cx="165" cy="205"/>
          </p:xfrm>
          <a:graphic>
            <a:graphicData uri="http://schemas.openxmlformats.org/presentationml/2006/ole">
              <p:oleObj spid="_x0000_s2051" name="Equation" r:id="rId5" imgW="164880" imgH="190440" progId="Equation.3">
                <p:embed/>
              </p:oleObj>
            </a:graphicData>
          </a:graphic>
        </p:graphicFrame>
      </p:grpSp>
      <p:pic>
        <p:nvPicPr>
          <p:cNvPr id="2056" name="Picture 15" descr="figure 3.3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58888" y="2420938"/>
            <a:ext cx="56102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Box 16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1413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3800"/>
              <a:t>Some Elementary Probability Rules</a:t>
            </a:r>
          </a:p>
        </p:txBody>
      </p:sp>
      <p:sp>
        <p:nvSpPr>
          <p:cNvPr id="307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3065972-0F9D-481E-9E2E-C61ED47E533C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39750" y="1052513"/>
            <a:ext cx="7416800" cy="2736850"/>
            <a:chOff x="3456" y="2203"/>
            <a:chExt cx="2304" cy="1536"/>
          </a:xfrm>
        </p:grpSpPr>
        <p:sp>
          <p:nvSpPr>
            <p:cNvPr id="2059" name="Rectangle 5"/>
            <p:cNvSpPr>
              <a:spLocks noChangeArrowheads="1"/>
            </p:cNvSpPr>
            <p:nvPr/>
          </p:nvSpPr>
          <p:spPr bwMode="auto">
            <a:xfrm>
              <a:off x="3456" y="2203"/>
              <a:ext cx="2304" cy="15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algn="l" eaLnBrk="0" hangingPunct="0">
                <a:spcBef>
                  <a:spcPct val="50000"/>
                </a:spcBef>
                <a:tabLst>
                  <a:tab pos="285750" algn="l"/>
                  <a:tab pos="342900" algn="l"/>
                  <a:tab pos="514350" algn="l"/>
                  <a:tab pos="628650" algn="l"/>
                  <a:tab pos="1200150" algn="l"/>
                  <a:tab pos="4171950" algn="l"/>
                </a:tabLst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+mn-lt"/>
                </a:rPr>
                <a:t>Union of A and B,</a:t>
              </a:r>
            </a:p>
            <a:p>
              <a:pPr algn="l" eaLnBrk="0" hangingPunct="0">
                <a:spcBef>
                  <a:spcPct val="50000"/>
                </a:spcBef>
                <a:spcAft>
                  <a:spcPct val="25000"/>
                </a:spcAft>
                <a:tabLst>
                  <a:tab pos="285750" algn="l"/>
                  <a:tab pos="342900" algn="l"/>
                  <a:tab pos="514350" algn="l"/>
                  <a:tab pos="628650" algn="l"/>
                  <a:tab pos="1200150" algn="l"/>
                  <a:tab pos="4171950" algn="l"/>
                </a:tabLst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Elementary events that belong to either </a:t>
              </a:r>
              <a:r>
                <a:rPr lang="en-US" sz="2000" b="1" dirty="0">
                  <a:solidFill>
                    <a:schemeClr val="tx1"/>
                  </a:solidFill>
                  <a:latin typeface="+mn-lt"/>
                </a:rPr>
                <a:t>A or B</a:t>
              </a: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 (or both)</a:t>
              </a:r>
            </a:p>
            <a:p>
              <a:pPr algn="l" eaLnBrk="0" hangingPunct="0">
                <a:spcBef>
                  <a:spcPct val="50000"/>
                </a:spcBef>
                <a:tabLst>
                  <a:tab pos="285750" algn="l"/>
                  <a:tab pos="342900" algn="l"/>
                  <a:tab pos="514350" algn="l"/>
                  <a:tab pos="628650" algn="l"/>
                  <a:tab pos="1200150" algn="l"/>
                  <a:tab pos="4171950" algn="l"/>
                </a:tabLst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+mn-lt"/>
                </a:rPr>
                <a:t>Intersection of A and B,</a:t>
              </a:r>
            </a:p>
            <a:p>
              <a:pPr algn="l" eaLnBrk="0" hangingPunct="0">
                <a:spcBef>
                  <a:spcPct val="50000"/>
                </a:spcBef>
                <a:tabLst>
                  <a:tab pos="285750" algn="l"/>
                  <a:tab pos="342900" algn="l"/>
                  <a:tab pos="514350" algn="l"/>
                  <a:tab pos="628650" algn="l"/>
                  <a:tab pos="1200150" algn="l"/>
                  <a:tab pos="4171950" algn="l"/>
                </a:tabLst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Elementary events that belong to both </a:t>
              </a:r>
              <a:r>
                <a:rPr lang="en-US" sz="2000" b="1" dirty="0">
                  <a:solidFill>
                    <a:schemeClr val="tx1"/>
                  </a:solidFill>
                  <a:latin typeface="+mn-lt"/>
                </a:rPr>
                <a:t>A and B</a:t>
              </a:r>
              <a:endParaRPr lang="en-US" sz="2000" dirty="0">
                <a:solidFill>
                  <a:schemeClr val="tx1"/>
                </a:solidFill>
                <a:latin typeface="+mn-lt"/>
              </a:endParaRPr>
            </a:p>
          </p:txBody>
        </p:sp>
        <p:graphicFrame>
          <p:nvGraphicFramePr>
            <p:cNvPr id="3074" name="Object 23"/>
            <p:cNvGraphicFramePr>
              <a:graphicFrameLocks noChangeAspect="1"/>
            </p:cNvGraphicFramePr>
            <p:nvPr/>
          </p:nvGraphicFramePr>
          <p:xfrm>
            <a:off x="4086" y="2203"/>
            <a:ext cx="461" cy="217"/>
          </p:xfrm>
          <a:graphic>
            <a:graphicData uri="http://schemas.openxmlformats.org/presentationml/2006/ole">
              <p:oleObj spid="_x0000_s3074" name="Equation" r:id="rId4" imgW="431640" imgH="203040" progId="Equation.3">
                <p:embed/>
              </p:oleObj>
            </a:graphicData>
          </a:graphic>
        </p:graphicFrame>
        <p:graphicFrame>
          <p:nvGraphicFramePr>
            <p:cNvPr id="3075" name="Object 24"/>
            <p:cNvGraphicFramePr>
              <a:graphicFrameLocks noChangeAspect="1"/>
            </p:cNvGraphicFramePr>
            <p:nvPr/>
          </p:nvGraphicFramePr>
          <p:xfrm>
            <a:off x="4288" y="2769"/>
            <a:ext cx="461" cy="217"/>
          </p:xfrm>
          <a:graphic>
            <a:graphicData uri="http://schemas.openxmlformats.org/presentationml/2006/ole">
              <p:oleObj spid="_x0000_s3075" name="Equation" r:id="rId5" imgW="431640" imgH="203040" progId="Equation.3">
                <p:embed/>
              </p:oleObj>
            </a:graphicData>
          </a:graphic>
        </p:graphicFrame>
      </p:grpSp>
      <p:pic>
        <p:nvPicPr>
          <p:cNvPr id="3080" name="Picture 14" descr="figure 3.5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63713" y="2997200"/>
            <a:ext cx="5545137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TextBox 16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/>
              <a:t>The Addition Rule</a:t>
            </a:r>
          </a:p>
        </p:txBody>
      </p:sp>
      <p:sp>
        <p:nvSpPr>
          <p:cNvPr id="41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308ACF7B-90EE-4B47-8964-AFD3894049C3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4104" name="Group 22"/>
          <p:cNvGrpSpPr>
            <a:grpSpLocks/>
          </p:cNvGrpSpPr>
          <p:nvPr/>
        </p:nvGrpSpPr>
        <p:grpSpPr bwMode="auto">
          <a:xfrm>
            <a:off x="682625" y="3429000"/>
            <a:ext cx="7313613" cy="1317625"/>
            <a:chOff x="949" y="2387"/>
            <a:chExt cx="4607" cy="830"/>
          </a:xfrm>
        </p:grpSpPr>
        <p:sp>
          <p:nvSpPr>
            <p:cNvPr id="3087" name="Rectangle 6"/>
            <p:cNvSpPr>
              <a:spLocks noChangeArrowheads="1"/>
            </p:cNvSpPr>
            <p:nvPr/>
          </p:nvSpPr>
          <p:spPr bwMode="auto">
            <a:xfrm>
              <a:off x="949" y="2387"/>
              <a:ext cx="4607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chemeClr val="tx1"/>
                  </a:solidFill>
                  <a:latin typeface="+mn-lt"/>
                </a:rPr>
                <a:t>A and B are </a:t>
              </a:r>
              <a:r>
                <a:rPr lang="en-US" sz="2400" b="1" dirty="0">
                  <a:solidFill>
                    <a:schemeClr val="tx1"/>
                  </a:solidFill>
                  <a:latin typeface="+mn-lt"/>
                </a:rPr>
                <a:t>mutually exclusive</a:t>
              </a:r>
              <a:r>
                <a:rPr lang="en-US" sz="2400" dirty="0">
                  <a:solidFill>
                    <a:schemeClr val="tx1"/>
                  </a:solidFill>
                  <a:latin typeface="+mn-lt"/>
                </a:rPr>
                <a:t> if they have no sample space outcomes in common, or equivalently, if </a:t>
              </a:r>
            </a:p>
          </p:txBody>
        </p:sp>
        <p:graphicFrame>
          <p:nvGraphicFramePr>
            <p:cNvPr id="4101" name="Object 7"/>
            <p:cNvGraphicFramePr>
              <a:graphicFrameLocks/>
            </p:cNvGraphicFramePr>
            <p:nvPr/>
          </p:nvGraphicFramePr>
          <p:xfrm>
            <a:off x="2171" y="2962"/>
            <a:ext cx="926" cy="255"/>
          </p:xfrm>
          <a:graphic>
            <a:graphicData uri="http://schemas.openxmlformats.org/presentationml/2006/ole">
              <p:oleObj spid="_x0000_s4101" name="Equation" r:id="rId4" imgW="736560" imgH="203040" progId="Equation.3">
                <p:embed/>
              </p:oleObj>
            </a:graphicData>
          </a:graphic>
        </p:graphicFrame>
      </p:grpSp>
      <p:grpSp>
        <p:nvGrpSpPr>
          <p:cNvPr id="4105" name="Group 24"/>
          <p:cNvGrpSpPr>
            <a:grpSpLocks/>
          </p:cNvGrpSpPr>
          <p:nvPr/>
        </p:nvGrpSpPr>
        <p:grpSpPr bwMode="auto">
          <a:xfrm>
            <a:off x="611188" y="5373688"/>
            <a:ext cx="4127500" cy="765175"/>
            <a:chOff x="1029" y="3383"/>
            <a:chExt cx="2600" cy="482"/>
          </a:xfrm>
        </p:grpSpPr>
        <p:sp>
          <p:nvSpPr>
            <p:cNvPr id="3084" name="Text Box 13"/>
            <p:cNvSpPr txBox="1">
              <a:spLocks noChangeArrowheads="1"/>
            </p:cNvSpPr>
            <p:nvPr/>
          </p:nvSpPr>
          <p:spPr bwMode="auto">
            <a:xfrm>
              <a:off x="1029" y="3383"/>
              <a:ext cx="26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If A and B are mutually exclusive, then</a:t>
              </a:r>
            </a:p>
          </p:txBody>
        </p:sp>
        <p:graphicFrame>
          <p:nvGraphicFramePr>
            <p:cNvPr id="4100" name="Object 14"/>
            <p:cNvGraphicFramePr>
              <a:graphicFrameLocks/>
            </p:cNvGraphicFramePr>
            <p:nvPr/>
          </p:nvGraphicFramePr>
          <p:xfrm>
            <a:off x="1611" y="3639"/>
            <a:ext cx="1445" cy="226"/>
          </p:xfrm>
          <a:graphic>
            <a:graphicData uri="http://schemas.openxmlformats.org/presentationml/2006/ole">
              <p:oleObj spid="_x0000_s4100" name="Equation" r:id="rId5" imgW="1269720" imgH="203040" progId="Equation.3">
                <p:embed/>
              </p:oleObj>
            </a:graphicData>
          </a:graphic>
        </p:graphicFrame>
      </p:grpSp>
      <p:grpSp>
        <p:nvGrpSpPr>
          <p:cNvPr id="4106" name="Group 20"/>
          <p:cNvGrpSpPr>
            <a:grpSpLocks/>
          </p:cNvGrpSpPr>
          <p:nvPr/>
        </p:nvGrpSpPr>
        <p:grpSpPr bwMode="auto">
          <a:xfrm>
            <a:off x="682625" y="1052513"/>
            <a:ext cx="7313613" cy="2232025"/>
            <a:chOff x="971" y="845"/>
            <a:chExt cx="4607" cy="1406"/>
          </a:xfrm>
        </p:grpSpPr>
        <p:sp>
          <p:nvSpPr>
            <p:cNvPr id="3083" name="Rectangle 8"/>
            <p:cNvSpPr>
              <a:spLocks noChangeArrowheads="1"/>
            </p:cNvSpPr>
            <p:nvPr/>
          </p:nvSpPr>
          <p:spPr bwMode="auto">
            <a:xfrm>
              <a:off x="971" y="845"/>
              <a:ext cx="4607" cy="14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algn="l" eaLnBrk="0" hangingPunct="0"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chemeClr val="tx1"/>
                  </a:solidFill>
                  <a:latin typeface="+mn-lt"/>
                </a:rPr>
                <a:t>The probability that A or B (the union of A and B) will occur is</a:t>
              </a:r>
            </a:p>
            <a:p>
              <a:pPr algn="l" eaLnBrk="0" hangingPunct="0">
                <a:spcBef>
                  <a:spcPct val="50000"/>
                </a:spcBef>
                <a:spcAft>
                  <a:spcPct val="15000"/>
                </a:spcAft>
                <a:defRPr/>
              </a:pPr>
              <a:endParaRPr lang="en-US" sz="2400" dirty="0">
                <a:solidFill>
                  <a:schemeClr val="tx1"/>
                </a:solidFill>
                <a:latin typeface="+mn-lt"/>
              </a:endParaRPr>
            </a:p>
            <a:p>
              <a:pPr algn="l" eaLnBrk="0" hangingPunct="0">
                <a:spcBef>
                  <a:spcPct val="50000"/>
                </a:spcBef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where                 the “joint” probability of A and B both occurring together</a:t>
              </a:r>
              <a:endParaRPr lang="en-US" sz="2400" dirty="0">
                <a:solidFill>
                  <a:schemeClr val="tx1"/>
                </a:solidFill>
                <a:latin typeface="+mn-lt"/>
              </a:endParaRPr>
            </a:p>
          </p:txBody>
        </p:sp>
        <p:graphicFrame>
          <p:nvGraphicFramePr>
            <p:cNvPr id="4098" name="Object 5"/>
            <p:cNvGraphicFramePr>
              <a:graphicFrameLocks/>
            </p:cNvGraphicFramePr>
            <p:nvPr/>
          </p:nvGraphicFramePr>
          <p:xfrm>
            <a:off x="2024" y="1433"/>
            <a:ext cx="2306" cy="255"/>
          </p:xfrm>
          <a:graphic>
            <a:graphicData uri="http://schemas.openxmlformats.org/presentationml/2006/ole">
              <p:oleObj spid="_x0000_s4098" name="Equation" r:id="rId6" imgW="1828800" imgH="203040" progId="Equation.3">
                <p:embed/>
              </p:oleObj>
            </a:graphicData>
          </a:graphic>
        </p:graphicFrame>
        <p:graphicFrame>
          <p:nvGraphicFramePr>
            <p:cNvPr id="4099" name="Object 15"/>
            <p:cNvGraphicFramePr>
              <a:graphicFrameLocks/>
            </p:cNvGraphicFramePr>
            <p:nvPr/>
          </p:nvGraphicFramePr>
          <p:xfrm>
            <a:off x="1470" y="1798"/>
            <a:ext cx="544" cy="227"/>
          </p:xfrm>
          <a:graphic>
            <a:graphicData uri="http://schemas.openxmlformats.org/presentationml/2006/ole">
              <p:oleObj spid="_x0000_s4099" name="Equation" r:id="rId7" imgW="520560" imgH="203040" progId="Equation.3">
                <p:embed/>
              </p:oleObj>
            </a:graphicData>
          </a:graphic>
        </p:graphicFrame>
      </p:grpSp>
      <p:pic>
        <p:nvPicPr>
          <p:cNvPr id="4107" name="Picture 15" descr="figure 3.6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3800" y="4365625"/>
            <a:ext cx="22669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TextBox 16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Example: </a:t>
            </a:r>
            <a:r>
              <a:rPr lang="en-US" sz="3600" dirty="0" smtClean="0"/>
              <a:t>Randomly selecting a card from a standard deck of 52 playing cards</a:t>
            </a:r>
            <a:endParaRPr lang="en-US" sz="36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196975"/>
            <a:ext cx="8027987" cy="4441825"/>
          </a:xfrm>
        </p:spPr>
        <p:txBody>
          <a:bodyPr/>
          <a:lstStyle/>
          <a:p>
            <a:pPr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3000" smtClean="0"/>
              <a:t>Define events:</a:t>
            </a:r>
          </a:p>
          <a:p>
            <a:pPr lvl="1"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2600" smtClean="0"/>
              <a:t>J =the randomly selected card is a jack</a:t>
            </a:r>
          </a:p>
          <a:p>
            <a:pPr lvl="1"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2600" smtClean="0"/>
              <a:t>Q = the randomly selected card is a queen</a:t>
            </a:r>
          </a:p>
          <a:p>
            <a:pPr lvl="1"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2600" smtClean="0"/>
              <a:t>R = the randomly selected card is a red card</a:t>
            </a:r>
          </a:p>
          <a:p>
            <a:pPr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3000" smtClean="0"/>
              <a:t>Given:</a:t>
            </a:r>
          </a:p>
          <a:p>
            <a:pPr lvl="1"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2600" smtClean="0"/>
              <a:t>total number of cards, n(S) = 52</a:t>
            </a:r>
          </a:p>
          <a:p>
            <a:pPr lvl="1"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2600" smtClean="0"/>
              <a:t>number of jacks, n(J) = 4</a:t>
            </a:r>
          </a:p>
          <a:p>
            <a:pPr lvl="1"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2600" smtClean="0"/>
              <a:t>number of queens, n(Q) = 4</a:t>
            </a:r>
          </a:p>
          <a:p>
            <a:pPr lvl="1">
              <a:spcBef>
                <a:spcPct val="15000"/>
              </a:spcBef>
              <a:tabLst>
                <a:tab pos="798513" algn="l"/>
                <a:tab pos="1262063" algn="l"/>
              </a:tabLst>
            </a:pPr>
            <a:r>
              <a:rPr lang="en-US" sz="2600" smtClean="0"/>
              <a:t>number of red cards, n(R) = 26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33370168-D7D8-4555-A3C8-A61686086B04}" type="slidenum">
              <a:rPr lang="en-US"/>
              <a:pPr/>
              <a:t>14</a:t>
            </a:fld>
            <a:endParaRPr lang="en-US"/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Example: </a:t>
            </a:r>
            <a:r>
              <a:rPr lang="en-US" sz="3600" dirty="0" smtClean="0"/>
              <a:t>Probabilities</a:t>
            </a:r>
            <a:endParaRPr lang="en-US" sz="3600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981075"/>
            <a:ext cx="7924800" cy="5410200"/>
          </a:xfrm>
        </p:spPr>
        <p:txBody>
          <a:bodyPr/>
          <a:lstStyle/>
          <a:p>
            <a:pPr>
              <a:spcBef>
                <a:spcPct val="15000"/>
              </a:spcBef>
            </a:pPr>
            <a:r>
              <a:rPr lang="en-US" sz="3000" smtClean="0"/>
              <a:t>Use the relative frequency method to assign probabilities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11FC2E56-CD63-43F1-97A2-B5756B5DF684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684213" y="2109788"/>
          <a:ext cx="7242175" cy="3340100"/>
        </p:xfrm>
        <a:graphic>
          <a:graphicData uri="http://schemas.openxmlformats.org/presentationml/2006/ole">
            <p:oleObj spid="_x0000_s5122" name="Equation" r:id="rId3" imgW="3632040" imgH="1676160" progId="Equation.3">
              <p:embed/>
            </p:oleObj>
          </a:graphicData>
        </a:graphic>
      </p:graphicFrame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Object 16"/>
          <p:cNvGraphicFramePr>
            <a:graphicFrameLocks/>
          </p:cNvGraphicFramePr>
          <p:nvPr/>
        </p:nvGraphicFramePr>
        <p:xfrm>
          <a:off x="3132138" y="4581525"/>
          <a:ext cx="757237" cy="360363"/>
        </p:xfrm>
        <a:graphic>
          <a:graphicData uri="http://schemas.openxmlformats.org/presentationml/2006/ole">
            <p:oleObj spid="_x0000_s6147" name="Equation" r:id="rId4" imgW="457200" imgH="203040" progId="Equation.3">
              <p:embed/>
            </p:oleObj>
          </a:graphicData>
        </a:graphic>
      </p:graphicFrame>
      <p:sp>
        <p:nvSpPr>
          <p:cNvPr id="7178" name="Text Box 17"/>
          <p:cNvSpPr txBox="1">
            <a:spLocks noChangeArrowheads="1"/>
          </p:cNvSpPr>
          <p:nvPr/>
        </p:nvSpPr>
        <p:spPr bwMode="auto">
          <a:xfrm>
            <a:off x="684213" y="4221163"/>
            <a:ext cx="708342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chemeClr val="tx1"/>
                </a:solidFill>
                <a:latin typeface="+mn-lt"/>
              </a:rPr>
              <a:t>Interpretation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: Restrict the sample space to just event B.  The conditional probability              is the chance of event A occurring in this new sample space</a:t>
            </a:r>
          </a:p>
          <a:p>
            <a:pPr marL="114300" lvl="1" indent="233363" algn="l" eaLnBrk="0" hangingPunct="0"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Furthermore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, P(B|A) asks “if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A occurred,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then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what is the chance of B occurring?”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84213" y="981075"/>
            <a:ext cx="7056437" cy="2663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probability of an event A, given that the event B has occurred, is called the “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conditional probability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of A given B” and is denoted as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Further,</a:t>
            </a:r>
          </a:p>
          <a:p>
            <a:pPr algn="l" eaLnBrk="0" hangingPunct="0">
              <a:spcBef>
                <a:spcPct val="50000"/>
              </a:spcBef>
              <a:defRPr/>
            </a:pP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algn="l" eaLnBrk="0" hangingPunct="0">
              <a:spcBef>
                <a:spcPct val="50000"/>
              </a:spcBef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 eaLnBrk="0" hangingPunct="0">
              <a:spcAft>
                <a:spcPct val="40000"/>
              </a:spcAft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Note: P(B) ≠ 0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>
          <a:xfrm>
            <a:off x="544928" y="635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/>
              <a:t>Conditional Probability</a:t>
            </a:r>
          </a:p>
        </p:txBody>
      </p:sp>
      <p:sp>
        <p:nvSpPr>
          <p:cNvPr id="615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A16CF8F9-3096-43C5-BC56-7AED6F869F1E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6153" name="Group 5"/>
          <p:cNvGrpSpPr>
            <a:grpSpLocks/>
          </p:cNvGrpSpPr>
          <p:nvPr/>
        </p:nvGrpSpPr>
        <p:grpSpPr bwMode="auto">
          <a:xfrm>
            <a:off x="2628900" y="2349500"/>
            <a:ext cx="2659063" cy="1295400"/>
            <a:chOff x="592" y="1360"/>
            <a:chExt cx="3088" cy="1600"/>
          </a:xfrm>
        </p:grpSpPr>
        <p:graphicFrame>
          <p:nvGraphicFramePr>
            <p:cNvPr id="6148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948" y="1678"/>
            <a:ext cx="2416" cy="1014"/>
          </p:xfrm>
          <a:graphic>
            <a:graphicData uri="http://schemas.openxmlformats.org/presentationml/2006/ole">
              <p:oleObj spid="_x0000_s6148" name="Equation" r:id="rId5" imgW="1091880" imgH="419040" progId="Equation.3">
                <p:embed/>
              </p:oleObj>
            </a:graphicData>
          </a:graphic>
        </p:graphicFrame>
        <p:sp>
          <p:nvSpPr>
            <p:cNvPr id="79879" name="Rectangle 7"/>
            <p:cNvSpPr>
              <a:spLocks noChangeArrowheads="1"/>
            </p:cNvSpPr>
            <p:nvPr/>
          </p:nvSpPr>
          <p:spPr bwMode="auto">
            <a:xfrm>
              <a:off x="592" y="1360"/>
              <a:ext cx="3088" cy="160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aphicFrame>
        <p:nvGraphicFramePr>
          <p:cNvPr id="6146" name="Object 10"/>
          <p:cNvGraphicFramePr>
            <a:graphicFrameLocks/>
          </p:cNvGraphicFramePr>
          <p:nvPr/>
        </p:nvGraphicFramePr>
        <p:xfrm>
          <a:off x="4140200" y="1773238"/>
          <a:ext cx="792163" cy="360362"/>
        </p:xfrm>
        <a:graphic>
          <a:graphicData uri="http://schemas.openxmlformats.org/presentationml/2006/ole">
            <p:oleObj spid="_x0000_s6146" name="Equation" r:id="rId6" imgW="457200" imgH="203040" progId="Equation.3">
              <p:embed/>
            </p:oleObj>
          </a:graphicData>
        </a:graphic>
      </p:graphicFrame>
      <p:sp>
        <p:nvSpPr>
          <p:cNvPr id="6154" name="TextBox 11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 sz="3800"/>
              <a:t>Example: Newspaper Subscribers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908050"/>
            <a:ext cx="7620000" cy="5373688"/>
          </a:xfrm>
        </p:spPr>
        <p:txBody>
          <a:bodyPr/>
          <a:lstStyle/>
          <a:p>
            <a:r>
              <a:rPr lang="en-US" sz="3000" smtClean="0"/>
              <a:t>Refer to the following contingency table regarding subscribers to the newspapers Canadian Chronicle (A) and News Matters (B)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6886812-84B4-4596-8E5F-35A4E4E0BC02}" type="slidenum">
              <a:rPr lang="en-US"/>
              <a:pPr/>
              <a:t>17</a:t>
            </a:fld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419475" y="3263900"/>
            <a:ext cx="2874963" cy="14224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  <p:pic>
        <p:nvPicPr>
          <p:cNvPr id="27655" name="Picture 7" descr="table 3.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565400"/>
            <a:ext cx="73342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 sz="3800"/>
              <a:t>Example: Newspaper Subscribers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908050"/>
            <a:ext cx="7620000" cy="5373688"/>
          </a:xfrm>
        </p:spPr>
        <p:txBody>
          <a:bodyPr/>
          <a:lstStyle/>
          <a:p>
            <a:r>
              <a:rPr lang="en-US" sz="3000" smtClean="0"/>
              <a:t>Of the households that subscribe to the </a:t>
            </a:r>
            <a:r>
              <a:rPr lang="en-US" sz="3000" i="1" smtClean="0"/>
              <a:t>Canadian Chronicle</a:t>
            </a:r>
            <a:r>
              <a:rPr lang="en-US" sz="3000" smtClean="0"/>
              <a:t>, what is the chance that they also subscribe to the </a:t>
            </a:r>
            <a:r>
              <a:rPr lang="en-US" sz="3000" i="1" smtClean="0"/>
              <a:t>News Matters</a:t>
            </a:r>
            <a:r>
              <a:rPr lang="en-US" sz="3000" smtClean="0"/>
              <a:t>?</a:t>
            </a:r>
          </a:p>
          <a:p>
            <a:r>
              <a:rPr lang="en-US" sz="3000" smtClean="0"/>
              <a:t>Want P(B|A), where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09F0A5C-D1AB-4C58-B3F0-0A3012BE9689}" type="slidenum">
              <a:rPr lang="en-US"/>
              <a:pPr/>
              <a:t>18</a:t>
            </a:fld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263900" y="3263900"/>
            <a:ext cx="2874963" cy="14224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744538" y="3068638"/>
          <a:ext cx="2882900" cy="2692400"/>
        </p:xfrm>
        <a:graphic>
          <a:graphicData uri="http://schemas.openxmlformats.org/presentationml/2006/ole">
            <p:oleObj spid="_x0000_s7170" name="Equation" r:id="rId3" imgW="1130040" imgH="1054080" progId="Equation.3">
              <p:embed/>
            </p:oleObj>
          </a:graphicData>
        </a:graphic>
      </p:graphicFrame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  <p:pic>
        <p:nvPicPr>
          <p:cNvPr id="7176" name="Picture 7" descr="table 3.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11600" y="3141663"/>
            <a:ext cx="4621213" cy="160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177" name="Straight Arrow Connector 9"/>
          <p:cNvCxnSpPr>
            <a:cxnSpLocks noChangeShapeType="1"/>
          </p:cNvCxnSpPr>
          <p:nvPr/>
        </p:nvCxnSpPr>
        <p:spPr bwMode="auto">
          <a:xfrm flipV="1">
            <a:off x="3695700" y="4149725"/>
            <a:ext cx="1800225" cy="287338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7178" name="Straight Arrow Connector 10"/>
          <p:cNvCxnSpPr>
            <a:cxnSpLocks noChangeShapeType="1"/>
          </p:cNvCxnSpPr>
          <p:nvPr/>
        </p:nvCxnSpPr>
        <p:spPr bwMode="auto">
          <a:xfrm flipV="1">
            <a:off x="3695700" y="4149725"/>
            <a:ext cx="4392613" cy="792163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4000"/>
              <a:t>Example:  Soft Drink Taste Test</a:t>
            </a:r>
          </a:p>
        </p:txBody>
      </p:sp>
      <p:sp>
        <p:nvSpPr>
          <p:cNvPr id="28675" name="Content Placeholder 7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r>
              <a:rPr lang="en-US" smtClean="0"/>
              <a:t>1,000 consumers choose between two colas C</a:t>
            </a:r>
            <a:r>
              <a:rPr lang="en-US" baseline="-25000" smtClean="0"/>
              <a:t>1</a:t>
            </a:r>
            <a:r>
              <a:rPr lang="en-US" smtClean="0"/>
              <a:t> and C</a:t>
            </a:r>
            <a:r>
              <a:rPr lang="en-US" baseline="-25000" smtClean="0"/>
              <a:t>2</a:t>
            </a:r>
            <a:r>
              <a:rPr lang="en-US" smtClean="0"/>
              <a:t> and state whether they like their colas sweet (S) or very sweet (V)</a:t>
            </a:r>
          </a:p>
          <a:p>
            <a:r>
              <a:rPr lang="en-US" smtClean="0"/>
              <a:t>What is the probability that a person who prefers very sweet colas (V) will choose cola 1 (C</a:t>
            </a:r>
            <a:r>
              <a:rPr lang="en-US" baseline="-25000" smtClean="0"/>
              <a:t>1</a:t>
            </a:r>
            <a:r>
              <a:rPr lang="en-US" smtClean="0"/>
              <a:t>) given the following contingency table?</a:t>
            </a:r>
          </a:p>
          <a:p>
            <a:endParaRPr lang="en-US" smtClean="0"/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77774D77-8A13-4AD8-B0E5-99A5D73B5DC0}" type="slidenum">
              <a:rPr lang="en-US"/>
              <a:pPr/>
              <a:t>19</a:t>
            </a:fld>
            <a:endParaRPr lang="en-US"/>
          </a:p>
        </p:txBody>
      </p:sp>
      <p:pic>
        <p:nvPicPr>
          <p:cNvPr id="28677" name="Picture 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3933825"/>
            <a:ext cx="7451725" cy="1439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/>
              <a:t>Probability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295400"/>
            <a:ext cx="7924800" cy="4221163"/>
          </a:xfrm>
        </p:spPr>
        <p:txBody>
          <a:bodyPr/>
          <a:lstStyle/>
          <a:p>
            <a:pPr marL="914400" indent="-914400">
              <a:buFontTx/>
              <a:buNone/>
            </a:pPr>
            <a:r>
              <a:rPr lang="en-US" smtClean="0"/>
              <a:t>3.1  	</a:t>
            </a:r>
            <a:r>
              <a:rPr lang="en-US" smtClean="0">
                <a:hlinkClick r:id="rId2" action="ppaction://hlinksldjump" tooltip="Click this link to go to the section"/>
              </a:rPr>
              <a:t>The Concept of Probability</a:t>
            </a:r>
            <a:endParaRPr lang="en-US" smtClean="0"/>
          </a:p>
          <a:p>
            <a:pPr marL="914400" indent="-914400">
              <a:buFontTx/>
              <a:buNone/>
            </a:pPr>
            <a:r>
              <a:rPr lang="en-US" smtClean="0"/>
              <a:t>3.2  	</a:t>
            </a:r>
            <a:r>
              <a:rPr lang="en-US" smtClean="0">
                <a:hlinkClick r:id="rId3" action="ppaction://hlinksldjump" tooltip="Click this link to go to the section"/>
              </a:rPr>
              <a:t>Sample Spaces and Events</a:t>
            </a:r>
            <a:endParaRPr lang="en-US" smtClean="0"/>
          </a:p>
          <a:p>
            <a:pPr marL="914400" indent="-914400">
              <a:buFontTx/>
              <a:buNone/>
            </a:pPr>
            <a:r>
              <a:rPr lang="en-US" smtClean="0"/>
              <a:t>3.3  	</a:t>
            </a:r>
            <a:r>
              <a:rPr lang="en-US" smtClean="0">
                <a:hlinkClick r:id="rId4" action="ppaction://hlinksldjump" tooltip="Click this link to go to the section"/>
              </a:rPr>
              <a:t>Some Elementary Probability Rules</a:t>
            </a:r>
            <a:endParaRPr lang="en-US" smtClean="0"/>
          </a:p>
          <a:p>
            <a:pPr marL="914400" indent="-914400">
              <a:buFontTx/>
              <a:buNone/>
            </a:pPr>
            <a:r>
              <a:rPr lang="en-US" smtClean="0"/>
              <a:t>3.4  	</a:t>
            </a:r>
            <a:r>
              <a:rPr lang="en-US" smtClean="0">
                <a:hlinkClick r:id="rId5" action="ppaction://hlinksldjump" tooltip="Click this link to go to the section"/>
              </a:rPr>
              <a:t>Conditional Probability and Independence</a:t>
            </a:r>
            <a:endParaRPr lang="en-US" smtClean="0"/>
          </a:p>
          <a:p>
            <a:pPr marL="914400" indent="-914400">
              <a:buFontTx/>
              <a:buNone/>
            </a:pPr>
            <a:r>
              <a:rPr lang="en-US" smtClean="0"/>
              <a:t>3.5  	</a:t>
            </a:r>
            <a:r>
              <a:rPr lang="en-US" u="sng" smtClean="0">
                <a:solidFill>
                  <a:schemeClr val="hlink"/>
                </a:solidFill>
                <a:hlinkClick r:id="rId6" action="ppaction://hlinksldjump" tooltip="Click this link to go to the section"/>
              </a:rPr>
              <a:t>Bayes’ Theorem</a:t>
            </a:r>
            <a:endParaRPr lang="en-US" u="sng" smtClean="0">
              <a:solidFill>
                <a:schemeClr val="hlink"/>
              </a:solidFill>
            </a:endParaRPr>
          </a:p>
          <a:p>
            <a:pPr marL="914400" indent="-914400">
              <a:buFontTx/>
              <a:buNone/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BB3BCF45-50FA-4703-A7B3-9899A406936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4000" dirty="0"/>
              <a:t>Example:  Soft Drink Taste Test</a:t>
            </a:r>
          </a:p>
        </p:txBody>
      </p:sp>
      <p:sp>
        <p:nvSpPr>
          <p:cNvPr id="8196" name="Content Placeholder 7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en-US" smtClean="0"/>
              <a:t>We would write:</a:t>
            </a:r>
          </a:p>
          <a:p>
            <a:pPr eaLnBrk="0" hangingPunct="0">
              <a:spcBef>
                <a:spcPct val="50000"/>
              </a:spcBef>
            </a:pPr>
            <a:endParaRPr lang="en-US" smtClean="0"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mtClean="0"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mtClean="0">
                <a:sym typeface="Symbol" pitchFamily="18" charset="2"/>
              </a:rPr>
              <a:t>There is a 41.05% chance that a person will choose cola 1 given that he/she prefers very sweet colas</a:t>
            </a:r>
            <a:endParaRPr lang="en-US" smtClean="0"/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783CC99A-1E36-4B2C-AD9E-1D5C252A26D1}" type="slidenum">
              <a:rPr lang="en-US"/>
              <a:pPr/>
              <a:t>20</a:t>
            </a:fld>
            <a:endParaRPr lang="en-US"/>
          </a:p>
        </p:txBody>
      </p:sp>
      <p:pic>
        <p:nvPicPr>
          <p:cNvPr id="8198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88" y="4652963"/>
            <a:ext cx="7451725" cy="14398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014413" y="1700213"/>
          <a:ext cx="6937375" cy="1008062"/>
        </p:xfrm>
        <a:graphic>
          <a:graphicData uri="http://schemas.openxmlformats.org/presentationml/2006/ole">
            <p:oleObj spid="_x0000_s8194" name="Equation" r:id="rId5" imgW="2971800" imgH="431640" progId="Equation.3">
              <p:embed/>
            </p:oleObj>
          </a:graphicData>
        </a:graphic>
      </p:graphicFrame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1029"/>
          <p:cNvSpPr>
            <a:spLocks noChangeArrowheads="1"/>
          </p:cNvSpPr>
          <p:nvPr/>
        </p:nvSpPr>
        <p:spPr bwMode="auto">
          <a:xfrm>
            <a:off x="684213" y="1296988"/>
            <a:ext cx="7315200" cy="5084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Two events A and B are said to be 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independent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if and only if: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P(A|B) = P(A) 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condition that B has or will occur will have no effect on the outcome of A</a:t>
            </a:r>
          </a:p>
          <a:p>
            <a:pPr eaLnBrk="0" hangingPunct="0">
              <a:spcBef>
                <a:spcPct val="50000"/>
              </a:spcBef>
              <a:defRPr/>
            </a:pP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or, equivalently,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P(B|A) = P(B)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condition that A has or will occur will have no effect on the outcome of B</a:t>
            </a:r>
          </a:p>
        </p:txBody>
      </p:sp>
      <p:sp>
        <p:nvSpPr>
          <p:cNvPr id="83972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dirty="0"/>
              <a:t>Independence of Events</a:t>
            </a:r>
          </a:p>
        </p:txBody>
      </p:sp>
      <p:sp>
        <p:nvSpPr>
          <p:cNvPr id="2970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98AB5E2-B6AB-4E8E-AECD-1423AC37684A}" type="slidenum">
              <a:rPr lang="en-US"/>
              <a:pPr/>
              <a:t>21</a:t>
            </a:fld>
            <a:endParaRPr lang="en-US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 sz="3800"/>
              <a:t>Example: Newspaper Subscribers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696913" y="1296988"/>
            <a:ext cx="7620000" cy="5373687"/>
          </a:xfrm>
        </p:spPr>
        <p:txBody>
          <a:bodyPr/>
          <a:lstStyle/>
          <a:p>
            <a:r>
              <a:rPr lang="en-US" sz="3400" smtClean="0"/>
              <a:t>Are events A and B independent?</a:t>
            </a:r>
          </a:p>
          <a:p>
            <a:pPr lvl="1"/>
            <a:r>
              <a:rPr lang="en-US" sz="3000" smtClean="0"/>
              <a:t>If independent, then P(B|A) = P(B)</a:t>
            </a:r>
          </a:p>
          <a:p>
            <a:r>
              <a:rPr lang="en-US" sz="3400" smtClean="0"/>
              <a:t>Is P(B|A) = P(B)?</a:t>
            </a:r>
          </a:p>
          <a:p>
            <a:pPr lvl="1"/>
            <a:r>
              <a:rPr lang="en-US" sz="3000" smtClean="0"/>
              <a:t>Know that </a:t>
            </a:r>
          </a:p>
          <a:p>
            <a:pPr lvl="1"/>
            <a:endParaRPr lang="en-US" sz="3000" smtClean="0"/>
          </a:p>
          <a:p>
            <a:pPr lvl="1"/>
            <a:r>
              <a:rPr lang="en-US" sz="3000" smtClean="0"/>
              <a:t>We just calculated  P(B|A) = 0.3846</a:t>
            </a:r>
          </a:p>
          <a:p>
            <a:pPr lvl="1"/>
            <a:r>
              <a:rPr lang="en-US" sz="3000" smtClean="0"/>
              <a:t>0.3846 </a:t>
            </a:r>
            <a:r>
              <a:rPr lang="en-US" sz="3000" smtClean="0">
                <a:cs typeface="Times New Roman" pitchFamily="18" charset="0"/>
              </a:rPr>
              <a:t>≠</a:t>
            </a:r>
            <a:r>
              <a:rPr lang="en-US" sz="3000" smtClean="0"/>
              <a:t> 0.50, so P(B|A) </a:t>
            </a:r>
            <a:r>
              <a:rPr lang="en-US" sz="3000" smtClean="0">
                <a:cs typeface="Times New Roman" pitchFamily="18" charset="0"/>
              </a:rPr>
              <a:t>≠</a:t>
            </a:r>
            <a:r>
              <a:rPr lang="en-US" sz="3000" smtClean="0"/>
              <a:t> P(B)</a:t>
            </a:r>
          </a:p>
          <a:p>
            <a:r>
              <a:rPr lang="en-US" sz="3400" smtClean="0"/>
              <a:t>Therefore A is not independent of B</a:t>
            </a:r>
          </a:p>
          <a:p>
            <a:pPr lvl="1"/>
            <a:r>
              <a:rPr lang="en-US" sz="3000" smtClean="0"/>
              <a:t>A and B are said to be dependent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7D32747-4BDF-4B0B-8BEA-86AAB6C28EC0}" type="slidenum">
              <a:rPr lang="en-US"/>
              <a:pPr/>
              <a:t>22</a:t>
            </a:fld>
            <a:endParaRPr lang="en-US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3419475" y="3263900"/>
            <a:ext cx="2874963" cy="14224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23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L05</a:t>
            </a:r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/>
        </p:nvGraphicFramePr>
        <p:xfrm>
          <a:off x="3708400" y="2852738"/>
          <a:ext cx="3119438" cy="1079500"/>
        </p:xfrm>
        <a:graphic>
          <a:graphicData uri="http://schemas.openxmlformats.org/presentationml/2006/ole">
            <p:oleObj spid="_x0000_s9218" name="Equation" r:id="rId3" imgW="13968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/>
              <a:t>The Multiplication Rule</a:t>
            </a:r>
          </a:p>
        </p:txBody>
      </p:sp>
      <p:sp>
        <p:nvSpPr>
          <p:cNvPr id="1024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7AD3F81-A4A7-410C-B5AA-62BF705B47F0}" type="slidenum">
              <a:rPr lang="en-US"/>
              <a:pPr/>
              <a:t>23</a:t>
            </a:fld>
            <a:endParaRPr lang="en-US"/>
          </a:p>
        </p:txBody>
      </p:sp>
      <p:graphicFrame>
        <p:nvGraphicFramePr>
          <p:cNvPr id="10242" name="Object 4"/>
          <p:cNvGraphicFramePr>
            <a:graphicFrameLocks/>
          </p:cNvGraphicFramePr>
          <p:nvPr/>
        </p:nvGraphicFramePr>
        <p:xfrm>
          <a:off x="2746375" y="2374900"/>
          <a:ext cx="2874963" cy="852488"/>
        </p:xfrm>
        <a:graphic>
          <a:graphicData uri="http://schemas.openxmlformats.org/presentationml/2006/ole">
            <p:oleObj spid="_x0000_s10242" name="Equation" r:id="rId4" imgW="1434960" imgH="431640" progId="Equation.3">
              <p:embed/>
            </p:oleObj>
          </a:graphicData>
        </a:graphic>
      </p:graphicFrame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1116013" y="1052513"/>
            <a:ext cx="7313612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joint probability that A and B (the intersection of A and B) will occur is</a:t>
            </a:r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1141413" y="3429000"/>
            <a:ext cx="7313612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If A and B are 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independent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, then the probability that A and B (the intersection of A and B) will occur is</a:t>
            </a:r>
          </a:p>
        </p:txBody>
      </p:sp>
      <p:graphicFrame>
        <p:nvGraphicFramePr>
          <p:cNvPr id="10243" name="Object 11"/>
          <p:cNvGraphicFramePr>
            <a:graphicFrameLocks/>
          </p:cNvGraphicFramePr>
          <p:nvPr/>
        </p:nvGraphicFramePr>
        <p:xfrm>
          <a:off x="2411413" y="4652963"/>
          <a:ext cx="3989387" cy="401637"/>
        </p:xfrm>
        <a:graphic>
          <a:graphicData uri="http://schemas.openxmlformats.org/presentationml/2006/ole">
            <p:oleObj spid="_x0000_s10243" name="Equation" r:id="rId5" imgW="1993680" imgH="203040" progId="Equation.3">
              <p:embed/>
            </p:oleObj>
          </a:graphicData>
        </a:graphic>
      </p:graphicFrame>
      <p:sp>
        <p:nvSpPr>
          <p:cNvPr id="10248" name="TextBox 7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4000" dirty="0" smtClean="0"/>
              <a:t>Recall: Soft </a:t>
            </a:r>
            <a:r>
              <a:rPr lang="en-US" sz="4000" dirty="0"/>
              <a:t>Drink Taste Test</a:t>
            </a:r>
          </a:p>
        </p:txBody>
      </p:sp>
      <p:sp>
        <p:nvSpPr>
          <p:cNvPr id="11268" name="Content Placeholder 7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r>
              <a:rPr lang="en-US" smtClean="0"/>
              <a:t>1,000 consumers choose between two colas C</a:t>
            </a:r>
            <a:r>
              <a:rPr lang="en-US" baseline="-25000" smtClean="0"/>
              <a:t>1</a:t>
            </a:r>
            <a:r>
              <a:rPr lang="en-US" smtClean="0"/>
              <a:t> and C</a:t>
            </a:r>
            <a:r>
              <a:rPr lang="en-US" baseline="-25000" smtClean="0"/>
              <a:t>2</a:t>
            </a:r>
            <a:r>
              <a:rPr lang="en-US" smtClean="0"/>
              <a:t> and state whether they like their colas sweet (S) or very sweet (V)</a:t>
            </a:r>
          </a:p>
          <a:p>
            <a:r>
              <a:rPr lang="en-US" smtClean="0"/>
              <a:t>Assume some of the information was lost. The following remains</a:t>
            </a:r>
          </a:p>
          <a:p>
            <a:pPr lvl="1"/>
            <a:r>
              <a:rPr lang="en-US" smtClean="0"/>
              <a:t>68.3% of the 683 consumers preferred Cola 1 to Cola 2</a:t>
            </a:r>
          </a:p>
          <a:p>
            <a:pPr lvl="1"/>
            <a:r>
              <a:rPr lang="en-US" smtClean="0"/>
              <a:t>62% of the 620 consumers preferred their Cola sweet</a:t>
            </a:r>
          </a:p>
          <a:p>
            <a:pPr lvl="1"/>
            <a:r>
              <a:rPr lang="en-US" smtClean="0"/>
              <a:t>85% of the consumers who said they liked their cola sweet preferred Cola 1 to Cola 2</a:t>
            </a:r>
          </a:p>
          <a:p>
            <a:pPr lvl="1"/>
            <a:r>
              <a:rPr lang="en-US" smtClean="0"/>
              <a:t>We know P(C</a:t>
            </a:r>
            <a:r>
              <a:rPr lang="en-US" baseline="-25000" smtClean="0"/>
              <a:t>1</a:t>
            </a:r>
            <a:r>
              <a:rPr lang="en-US" smtClean="0"/>
              <a:t>) = 0.0683, P(S) = 0.62, P(C</a:t>
            </a:r>
            <a:r>
              <a:rPr lang="en-US" baseline="-25000" smtClean="0"/>
              <a:t>1</a:t>
            </a:r>
            <a:r>
              <a:rPr lang="en-US" smtClean="0"/>
              <a:t>|S) = 0.85</a:t>
            </a:r>
          </a:p>
          <a:p>
            <a:r>
              <a:rPr lang="en-US" smtClean="0"/>
              <a:t>We can recover all of the lost information if we can find </a:t>
            </a:r>
          </a:p>
          <a:p>
            <a:endParaRPr lang="en-US" smtClean="0"/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81338D8-F1E2-4477-A91E-6BA01D5714A3}" type="slidenum">
              <a:rPr lang="en-US"/>
              <a:pPr/>
              <a:t>24</a:t>
            </a:fld>
            <a:endParaRPr lang="en-US"/>
          </a:p>
        </p:txBody>
      </p:sp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763713" y="5589588"/>
          <a:ext cx="1152525" cy="444500"/>
        </p:xfrm>
        <a:graphic>
          <a:graphicData uri="http://schemas.openxmlformats.org/presentationml/2006/ole">
            <p:oleObj spid="_x0000_s11266" name="Equation" r:id="rId4" imgW="558720" imgH="215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Recall: Soft Drink Taste Test</a:t>
            </a:r>
            <a:endParaRPr lang="en-US" dirty="0"/>
          </a:p>
        </p:txBody>
      </p:sp>
      <p:sp>
        <p:nvSpPr>
          <p:cNvPr id="12293" name="Content Placeholder 2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r>
              <a:rPr lang="en-US" smtClean="0"/>
              <a:t>Since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Therefore </a:t>
            </a:r>
          </a:p>
        </p:txBody>
      </p:sp>
      <p:sp>
        <p:nvSpPr>
          <p:cNvPr id="122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26C65181-1143-49D2-AF48-2A3B793411E1}" type="slidenum">
              <a:rPr lang="en-US"/>
              <a:pPr/>
              <a:t>25</a:t>
            </a:fld>
            <a:endParaRPr lang="en-US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2627313" y="1341438"/>
          <a:ext cx="3384550" cy="1524000"/>
        </p:xfrm>
        <a:graphic>
          <a:graphicData uri="http://schemas.openxmlformats.org/presentationml/2006/ole">
            <p:oleObj spid="_x0000_s12290" name="Equation" r:id="rId3" imgW="1396800" imgH="66024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187450" y="3213100"/>
          <a:ext cx="6913563" cy="487363"/>
        </p:xfrm>
        <a:graphic>
          <a:graphicData uri="http://schemas.openxmlformats.org/presentationml/2006/ole">
            <p:oleObj spid="_x0000_s12291" name="Equation" r:id="rId4" imgW="2730240" imgH="203040" progId="Equation.3">
              <p:embed/>
            </p:oleObj>
          </a:graphicData>
        </a:graphic>
      </p:graphicFrame>
      <p:sp>
        <p:nvSpPr>
          <p:cNvPr id="12296" name="TextBox 7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L04</a:t>
            </a:r>
          </a:p>
        </p:txBody>
      </p:sp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4652963"/>
            <a:ext cx="3671887" cy="1663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7900" y="4652963"/>
            <a:ext cx="3562350" cy="163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>
          <a:xfrm>
            <a:off x="619126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4000"/>
              <a:t>Introduction to Bayes’ Theorem</a:t>
            </a:r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6847120-C969-4984-B919-7D8CA61DFF43}" type="slidenum">
              <a:rPr lang="en-US"/>
              <a:pPr/>
              <a:t>26</a:t>
            </a:fld>
            <a:endParaRPr lang="en-US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" y="1676400"/>
            <a:ext cx="2111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755650" y="1052513"/>
            <a:ext cx="7313613" cy="2374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l" eaLnBrk="0" hangingPunct="0"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S</a:t>
            </a:r>
            <a:r>
              <a:rPr lang="en-US" sz="2000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S</a:t>
            </a:r>
            <a:r>
              <a:rPr lang="en-US" sz="2000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…, </a:t>
            </a:r>
            <a:r>
              <a:rPr lang="en-US" sz="2000" noProof="1">
                <a:solidFill>
                  <a:schemeClr val="tx1"/>
                </a:solidFill>
                <a:latin typeface="+mn-lt"/>
              </a:rPr>
              <a:t>S</a:t>
            </a:r>
            <a:r>
              <a:rPr lang="en-US" sz="2000" baseline="-25000" noProof="1">
                <a:solidFill>
                  <a:schemeClr val="tx1"/>
                </a:solidFill>
                <a:latin typeface="+mn-lt"/>
              </a:rPr>
              <a:t>k</a:t>
            </a:r>
            <a:r>
              <a:rPr lang="en-US" sz="2000" baseline="-25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represents k mutually exclusive possible states of nature, one of which must be true</a:t>
            </a:r>
          </a:p>
          <a:p>
            <a:pPr algn="l" eaLnBrk="0" hangingPunct="0"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P(S</a:t>
            </a:r>
            <a:r>
              <a:rPr lang="en-US" sz="2000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), P(S</a:t>
            </a:r>
            <a:r>
              <a:rPr lang="en-US" sz="2000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), …, </a:t>
            </a:r>
            <a:r>
              <a:rPr lang="en-US" sz="2000" noProof="1">
                <a:solidFill>
                  <a:schemeClr val="tx1"/>
                </a:solidFill>
                <a:latin typeface="+mn-lt"/>
              </a:rPr>
              <a:t>P(S</a:t>
            </a:r>
            <a:r>
              <a:rPr lang="en-US" sz="2000" baseline="-25000" noProof="1">
                <a:solidFill>
                  <a:schemeClr val="tx1"/>
                </a:solidFill>
                <a:latin typeface="+mn-lt"/>
              </a:rPr>
              <a:t>k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 represents the prior probabilities of the k possible states of nature</a:t>
            </a:r>
          </a:p>
          <a:p>
            <a:pPr algn="l" eaLnBrk="0" hangingPunct="0">
              <a:spcBef>
                <a:spcPct val="25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If E is a particular outcome of an experiment designed to determine which is the true state of nature, then the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posterior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(or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revised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probability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of a state </a:t>
            </a:r>
            <a:r>
              <a:rPr lang="en-US" sz="2000" noProof="1">
                <a:solidFill>
                  <a:schemeClr val="tx1"/>
                </a:solidFill>
                <a:latin typeface="+mn-lt"/>
              </a:rPr>
              <a:t>S</a:t>
            </a:r>
            <a:r>
              <a:rPr lang="en-US" sz="2000" baseline="-25000" noProof="1">
                <a:solidFill>
                  <a:schemeClr val="tx1"/>
                </a:solidFill>
                <a:latin typeface="+mn-lt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given the experimental outcome E, is:</a:t>
            </a:r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1260475" y="3860800"/>
          <a:ext cx="5949950" cy="1666875"/>
        </p:xfrm>
        <a:graphic>
          <a:graphicData uri="http://schemas.openxmlformats.org/presentationml/2006/ole">
            <p:oleObj spid="_x0000_s13314" name="Equation" r:id="rId4" imgW="3301920" imgH="863280" progId="Equation.3">
              <p:embed/>
            </p:oleObj>
          </a:graphicData>
        </a:graphic>
      </p:graphicFrame>
      <p:sp>
        <p:nvSpPr>
          <p:cNvPr id="13320" name="TextBox 7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3600" dirty="0"/>
              <a:t>Bayes’ Theorem</a:t>
            </a:r>
            <a:br>
              <a:rPr lang="en-US" sz="3600" dirty="0"/>
            </a:br>
            <a:r>
              <a:rPr lang="en-US" sz="2400" dirty="0" smtClean="0"/>
              <a:t>Driver’s Education</a:t>
            </a:r>
            <a:endParaRPr lang="en-US" sz="2400" dirty="0"/>
          </a:p>
        </p:txBody>
      </p:sp>
      <p:sp>
        <p:nvSpPr>
          <p:cNvPr id="30723" name="Content Placeholder 7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r>
              <a:rPr lang="en-US" smtClean="0"/>
              <a:t>In a certain area 60% of new drivers enroll in driver’s education classes</a:t>
            </a:r>
          </a:p>
          <a:p>
            <a:r>
              <a:rPr lang="en-US" smtClean="0"/>
              <a:t>The facts for the first year of driving:</a:t>
            </a:r>
          </a:p>
          <a:p>
            <a:pPr lvl="1"/>
            <a:r>
              <a:rPr lang="en-US" smtClean="0"/>
              <a:t>Without driver’s education, new drivers have an 8% chance of having an accident</a:t>
            </a:r>
          </a:p>
          <a:p>
            <a:pPr lvl="1"/>
            <a:r>
              <a:rPr lang="en-US" smtClean="0"/>
              <a:t>With driver’s education , new drivers have a 5% chance of having an accident</a:t>
            </a:r>
          </a:p>
          <a:p>
            <a:r>
              <a:rPr lang="en-US" smtClean="0"/>
              <a:t>Aiden, a first-year driver, has had no accidents. What is the probability that he has driver’s education?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3072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809C2F9-6275-4ECF-972E-0A6621923CEB}" type="slidenum">
              <a:rPr lang="en-US"/>
              <a:pPr/>
              <a:t>27</a:t>
            </a:fld>
            <a:endParaRPr lang="en-US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2400" y="1676400"/>
            <a:ext cx="2111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3600" dirty="0"/>
              <a:t>Bayes’ Theorem</a:t>
            </a:r>
            <a:br>
              <a:rPr lang="en-US" sz="3600" dirty="0"/>
            </a:br>
            <a:r>
              <a:rPr lang="en-US" sz="2400" dirty="0" smtClean="0"/>
              <a:t>Driver’s Education</a:t>
            </a:r>
            <a:endParaRPr lang="en-US" sz="2400" dirty="0"/>
          </a:p>
        </p:txBody>
      </p:sp>
      <p:sp>
        <p:nvSpPr>
          <p:cNvPr id="14342" name="Content Placeholder 7"/>
          <p:cNvSpPr>
            <a:spLocks noGrp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r>
              <a:rPr lang="en-US" smtClean="0"/>
              <a:t>Given:</a:t>
            </a:r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Find:</a:t>
            </a:r>
          </a:p>
          <a:p>
            <a:endParaRPr lang="en-US" smtClean="0"/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There is a 60.77% chance that Aiden has had driver’s education (if he has not had an accident in the first year)</a:t>
            </a:r>
          </a:p>
          <a:p>
            <a:pPr lvl="1"/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434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C0D09EC-D980-4A5A-8500-2D313A29A5C6}" type="slidenum">
              <a:rPr lang="en-US"/>
              <a:pPr/>
              <a:t>28</a:t>
            </a:fld>
            <a:endParaRPr lang="en-US"/>
          </a:p>
        </p:txBody>
      </p:sp>
      <p:sp>
        <p:nvSpPr>
          <p:cNvPr id="14344" name="Rectangle 2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4"/>
          <p:cNvSpPr>
            <a:spLocks noChangeArrowheads="1"/>
          </p:cNvSpPr>
          <p:nvPr/>
        </p:nvSpPr>
        <p:spPr bwMode="auto">
          <a:xfrm>
            <a:off x="152400" y="1676400"/>
            <a:ext cx="2111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268538" y="1052513"/>
          <a:ext cx="4349750" cy="1655762"/>
        </p:xfrm>
        <a:graphic>
          <a:graphicData uri="http://schemas.openxmlformats.org/presentationml/2006/ole">
            <p:oleObj spid="_x0000_s14338" name="Equation" r:id="rId4" imgW="1968480" imgH="749160" progId="Equation.3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908175" y="3141663"/>
          <a:ext cx="1008063" cy="517525"/>
        </p:xfrm>
        <a:graphic>
          <a:graphicData uri="http://schemas.openxmlformats.org/presentationml/2006/ole">
            <p:oleObj spid="_x0000_s14339" name="Equation" r:id="rId5" imgW="469800" imgH="24120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042988" y="3716338"/>
          <a:ext cx="7029450" cy="981075"/>
        </p:xfrm>
        <a:graphic>
          <a:graphicData uri="http://schemas.openxmlformats.org/presentationml/2006/ole">
            <p:oleObj spid="_x0000_s14340" name="Equation" r:id="rId6" imgW="3276360" imgH="457200" progId="Equation.3">
              <p:embed/>
            </p:oleObj>
          </a:graphicData>
        </a:graphic>
      </p:graphicFrame>
      <p:sp>
        <p:nvSpPr>
          <p:cNvPr id="14346" name="TextBox 9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/>
              <a:t>Summary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An event “E” is an experimental outcome that may or may not occur. A value is assigned to the number of times the outcome occurs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Dividing E by the total number of possibilities that can occur (sample space) gives a value called probability which is the likelihood an event will occur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Probability rules such as the addition (“OR”), multiplication (“AND”) and the complement (“NOT”) rules allow us to compute the probability of many types of events occurring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The conditional probability (“GIVEN”) rule is the probability an event occurs given that another even will occur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Independent events can be determined using the conditional probability rule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Bayes’ Theorem is used to revise prior probability to posterior probabilities (probabilities based on new information)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388E41E0-80E1-4B82-9F6E-509AD6DA58D8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/>
              <a:t>Probability Concepts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349B76FB-9922-41D1-B74D-1F6B28541748}" type="slidenum">
              <a:rPr lang="en-US"/>
              <a:pPr/>
              <a:t>3</a:t>
            </a:fld>
            <a:endParaRPr lang="en-US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141413" y="1296988"/>
            <a:ext cx="7237412" cy="394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lvl="1" algn="l" eaLnBrk="0" hangingPunct="0"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An </a:t>
            </a:r>
            <a:r>
              <a:rPr lang="en-US" sz="2400" b="1" i="1" dirty="0">
                <a:solidFill>
                  <a:schemeClr val="tx1"/>
                </a:solidFill>
                <a:latin typeface="+mn-lt"/>
              </a:rPr>
              <a:t>experiment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is any process of observation with an uncertain outcome</a:t>
            </a:r>
          </a:p>
          <a:p>
            <a:pPr algn="l" eaLnBrk="0" hangingPunct="0">
              <a:defRPr/>
            </a:pP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algn="l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possible outcomes for an experiment are called the </a:t>
            </a:r>
            <a:r>
              <a:rPr lang="en-US" sz="2400" b="1" i="1" dirty="0">
                <a:solidFill>
                  <a:schemeClr val="tx1"/>
                </a:solidFill>
                <a:latin typeface="+mn-lt"/>
              </a:rPr>
              <a:t>experimental outcomes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lvl="1" algn="l" eaLnBrk="0" hangingPunct="0">
              <a:defRPr/>
            </a:pP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algn="l" eaLnBrk="0" hangingPunct="0">
              <a:defRPr/>
            </a:pPr>
            <a:r>
              <a:rPr lang="en-US" sz="2400" b="1" i="1" dirty="0">
                <a:solidFill>
                  <a:schemeClr val="tx1"/>
                </a:solidFill>
                <a:latin typeface="+mn-lt"/>
              </a:rPr>
              <a:t>Probability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is a measure of the chance that an experimental outcome will occur when an experiment is carried out</a:t>
            </a: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/>
              <a:t>Probability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365F85B0-4DC9-46A0-B8D1-8D25F7C9EFFA}" type="slidenum">
              <a:rPr lang="en-US"/>
              <a:pPr/>
              <a:t>4</a:t>
            </a:fld>
            <a:endParaRPr lang="en-US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755650" y="908050"/>
            <a:ext cx="7694613" cy="434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7663" indent="-347663" algn="l" eaLnBrk="0" hangingPunct="0">
              <a:spcBef>
                <a:spcPct val="50000"/>
              </a:spcBef>
              <a:buClr>
                <a:schemeClr val="bg2"/>
              </a:buClr>
              <a:buFontTx/>
              <a:buChar char="•"/>
            </a:pPr>
            <a:r>
              <a:rPr lang="en-US" sz="2400">
                <a:solidFill>
                  <a:schemeClr val="tx1"/>
                </a:solidFill>
                <a:latin typeface="Calibri" pitchFamily="34" charset="0"/>
              </a:rPr>
              <a:t>If E is an experimental outcome, then P(E) denotes the probability that E will occur and</a:t>
            </a:r>
          </a:p>
          <a:p>
            <a:pPr marL="347663" indent="-347663" algn="l"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  <a:latin typeface="Calibri" pitchFamily="34" charset="0"/>
              </a:rPr>
              <a:t>Conditions</a:t>
            </a:r>
          </a:p>
          <a:p>
            <a:pPr marL="347663" indent="-347663" algn="l" eaLnBrk="0" hangingPunct="0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Calibri" pitchFamily="34" charset="0"/>
              </a:rPr>
              <a:t>1.	0 </a:t>
            </a:r>
            <a:r>
              <a:rPr lang="en-US" sz="2400">
                <a:solidFill>
                  <a:schemeClr val="tx1"/>
                </a:solidFill>
                <a:latin typeface="Calibri" pitchFamily="34" charset="0"/>
                <a:sym typeface="Symbol" pitchFamily="18" charset="2"/>
              </a:rPr>
              <a:t></a:t>
            </a:r>
            <a:r>
              <a:rPr lang="en-US" sz="2400">
                <a:solidFill>
                  <a:schemeClr val="tx1"/>
                </a:solidFill>
                <a:latin typeface="Calibri" pitchFamily="34" charset="0"/>
              </a:rPr>
              <a:t> P(E) </a:t>
            </a:r>
            <a:r>
              <a:rPr lang="en-US" sz="2400">
                <a:solidFill>
                  <a:schemeClr val="tx1"/>
                </a:solidFill>
                <a:latin typeface="Calibri" pitchFamily="34" charset="0"/>
                <a:sym typeface="Symbol" pitchFamily="18" charset="2"/>
              </a:rPr>
              <a:t></a:t>
            </a:r>
            <a:r>
              <a:rPr lang="en-US" sz="2400">
                <a:solidFill>
                  <a:schemeClr val="tx1"/>
                </a:solidFill>
                <a:latin typeface="Calibri" pitchFamily="34" charset="0"/>
              </a:rPr>
              <a:t> 1</a:t>
            </a:r>
          </a:p>
          <a:p>
            <a:pPr marL="347663" indent="-347663" algn="l" eaLnBrk="0" hangingPunct="0">
              <a:spcBef>
                <a:spcPct val="50000"/>
              </a:spcBef>
              <a:spcAft>
                <a:spcPct val="10000"/>
              </a:spcAft>
            </a:pPr>
            <a:r>
              <a:rPr lang="en-US" sz="2400">
                <a:solidFill>
                  <a:schemeClr val="tx1"/>
                </a:solidFill>
                <a:latin typeface="Calibri" pitchFamily="34" charset="0"/>
              </a:rPr>
              <a:t>	such that:</a:t>
            </a:r>
          </a:p>
          <a:p>
            <a:pPr marL="463550" lvl="1" indent="-1588" algn="l" eaLnBrk="0" hangingPunct="0"/>
            <a:r>
              <a:rPr lang="en-US" sz="2400">
                <a:solidFill>
                  <a:schemeClr val="tx1"/>
                </a:solidFill>
                <a:latin typeface="Calibri" pitchFamily="34" charset="0"/>
              </a:rPr>
              <a:t>If E can never occur, then P(E) = 0</a:t>
            </a:r>
          </a:p>
          <a:p>
            <a:pPr marL="463550" lvl="1" indent="-1588" algn="l" eaLnBrk="0" hangingPunct="0"/>
            <a:r>
              <a:rPr lang="en-US" sz="2400">
                <a:solidFill>
                  <a:schemeClr val="tx1"/>
                </a:solidFill>
                <a:latin typeface="Calibri" pitchFamily="34" charset="0"/>
              </a:rPr>
              <a:t>If E is certain to occur, then P(E) = 1</a:t>
            </a:r>
          </a:p>
          <a:p>
            <a:pPr marL="347663" indent="-347663" algn="l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Calibri" pitchFamily="34" charset="0"/>
              </a:rPr>
              <a:t>2.	The probabilities of all the experimental outcomes must sum to 1</a:t>
            </a:r>
            <a:endParaRPr lang="en-US" sz="2400" b="1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 sz="3800"/>
              <a:t>Assigning Probabilities to</a:t>
            </a:r>
            <a:br>
              <a:rPr lang="en-US" sz="3800"/>
            </a:br>
            <a:r>
              <a:rPr lang="en-US" sz="2400"/>
              <a:t>Experimental Outcomes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125538"/>
            <a:ext cx="7951788" cy="3714750"/>
          </a:xfrm>
        </p:spPr>
        <p:txBody>
          <a:bodyPr/>
          <a:lstStyle/>
          <a:p>
            <a:r>
              <a:rPr lang="en-US" smtClean="0"/>
              <a:t>Classical Method</a:t>
            </a:r>
          </a:p>
          <a:p>
            <a:pPr lvl="1"/>
            <a:r>
              <a:rPr lang="en-US" smtClean="0"/>
              <a:t>For equally likely outcomes</a:t>
            </a:r>
          </a:p>
          <a:p>
            <a:r>
              <a:rPr lang="en-US" smtClean="0"/>
              <a:t>Relative frequency</a:t>
            </a:r>
          </a:p>
          <a:p>
            <a:pPr lvl="1"/>
            <a:r>
              <a:rPr lang="en-US" smtClean="0"/>
              <a:t>In the long run</a:t>
            </a:r>
          </a:p>
          <a:p>
            <a:r>
              <a:rPr lang="en-US" smtClean="0"/>
              <a:t>Subjective</a:t>
            </a:r>
          </a:p>
          <a:p>
            <a:pPr lvl="1"/>
            <a:r>
              <a:rPr lang="en-US" smtClean="0"/>
              <a:t>Assessment based on experience, expertise, or intuition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606A2BD-05AE-43E9-BF1A-F215DB65D2F3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/>
              <a:t>Classical Method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r>
              <a:rPr lang="en-US" smtClean="0"/>
              <a:t>Classical Method</a:t>
            </a:r>
          </a:p>
          <a:p>
            <a:pPr lvl="1"/>
            <a:r>
              <a:rPr lang="en-US" smtClean="0"/>
              <a:t>All the experimental outcomes are equally likely to occur</a:t>
            </a:r>
          </a:p>
          <a:p>
            <a:pPr lvl="1"/>
            <a:r>
              <a:rPr lang="en-US" smtClean="0"/>
              <a:t>Example: tossing a “fair” coin</a:t>
            </a:r>
          </a:p>
          <a:p>
            <a:pPr lvl="2"/>
            <a:r>
              <a:rPr lang="en-US" smtClean="0"/>
              <a:t>Two outcomes: head (H) and tail (T)</a:t>
            </a:r>
          </a:p>
          <a:p>
            <a:pPr lvl="2"/>
            <a:r>
              <a:rPr lang="en-US" smtClean="0"/>
              <a:t>If the coin is fair, then H and T are equally likely to occur any time the coin is tossed</a:t>
            </a:r>
          </a:p>
          <a:p>
            <a:pPr lvl="2"/>
            <a:r>
              <a:rPr lang="en-US" smtClean="0"/>
              <a:t>So P(H) = 0.5, P(T) = 0.5</a:t>
            </a:r>
          </a:p>
          <a:p>
            <a:pPr lvl="3">
              <a:buFont typeface="Arial" charset="0"/>
              <a:buNone/>
            </a:pPr>
            <a:r>
              <a:rPr lang="en-US" smtClean="0"/>
              <a:t>0 &lt; P(H) &lt; 1, 0 &lt; P(T) &lt; 1</a:t>
            </a:r>
          </a:p>
          <a:p>
            <a:pPr lvl="3">
              <a:buFont typeface="Arial" charset="0"/>
              <a:buNone/>
            </a:pPr>
            <a:r>
              <a:rPr lang="en-US" smtClean="0"/>
              <a:t>P(H) + P(T) = 1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05C6D22-C688-4F86-9FB9-8839698F31F4}" type="slidenum">
              <a:rPr lang="en-US"/>
              <a:pPr/>
              <a:t>6</a:t>
            </a:fld>
            <a:endParaRPr lang="en-US"/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/>
          <a:lstStyle/>
          <a:p>
            <a:pPr>
              <a:defRPr/>
            </a:pPr>
            <a:r>
              <a:rPr lang="en-US"/>
              <a:t>Relative Frequency Method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1066800"/>
            <a:ext cx="7924800" cy="5410200"/>
          </a:xfrm>
        </p:spPr>
        <p:txBody>
          <a:bodyPr/>
          <a:lstStyle/>
          <a:p>
            <a:r>
              <a:rPr lang="en-US" smtClean="0"/>
              <a:t>Let E be an outcome of an experiment</a:t>
            </a:r>
          </a:p>
          <a:p>
            <a:r>
              <a:rPr lang="en-US" smtClean="0"/>
              <a:t>If the experiment is performed many times, P(E) is the relative frequency of E</a:t>
            </a:r>
          </a:p>
          <a:p>
            <a:pPr lvl="1"/>
            <a:r>
              <a:rPr lang="en-US" smtClean="0"/>
              <a:t>P(E) is the percentage of times E occurs in many repetitions of the experiment</a:t>
            </a:r>
          </a:p>
          <a:p>
            <a:pPr lvl="2"/>
            <a:r>
              <a:rPr lang="en-US" smtClean="0"/>
              <a:t>Use sampled or historical data to calculate probabilities</a:t>
            </a:r>
          </a:p>
          <a:p>
            <a:pPr lvl="2"/>
            <a:r>
              <a:rPr lang="en-US" smtClean="0"/>
              <a:t>Example: Of 1,000 randomly selected consumers, 140 preferred brand X</a:t>
            </a:r>
          </a:p>
          <a:p>
            <a:pPr lvl="2"/>
            <a:r>
              <a:rPr lang="en-US" smtClean="0"/>
              <a:t>The probability of randomly picking a person who prefers brand X is 140/1,000 = 0.14 or 14%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4BF7324-F7E0-4F49-8301-093EAE074DB0}" type="slidenum">
              <a:rPr lang="en-US"/>
              <a:pPr/>
              <a:t>7</a:t>
            </a:fld>
            <a:endParaRPr lang="en-US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08428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dirty="0"/>
              <a:t>The Sample Space</a:t>
            </a: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1E22346D-35D3-4D02-8F12-1093ECE86F66}" type="slidenum">
              <a:rPr lang="en-US"/>
              <a:pPr/>
              <a:t>8</a:t>
            </a:fld>
            <a:endParaRPr lang="en-US"/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898525" y="1125538"/>
            <a:ext cx="7705725" cy="1438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400" b="1" i="1" dirty="0">
                <a:solidFill>
                  <a:schemeClr val="tx1"/>
                </a:solidFill>
                <a:latin typeface="+mn-lt"/>
              </a:rPr>
              <a:t>sample space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of an experiment is the set of all possible experimental outcomes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Example 3.3:  Student rolls a six sided fair die three times</a:t>
            </a: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1141413" y="2695575"/>
            <a:ext cx="5995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Let: E be the outcome of rolling an even number</a:t>
            </a:r>
          </a:p>
          <a:p>
            <a:pPr algn="l" eaLnBrk="0" hangingPunct="0"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       O be the outcome of rolling an odd number</a:t>
            </a:r>
          </a:p>
        </p:txBody>
      </p:sp>
      <p:sp>
        <p:nvSpPr>
          <p:cNvPr id="22534" name="Text Box 11"/>
          <p:cNvSpPr txBox="1">
            <a:spLocks noChangeArrowheads="1"/>
          </p:cNvSpPr>
          <p:nvPr/>
        </p:nvSpPr>
        <p:spPr bwMode="auto">
          <a:xfrm>
            <a:off x="4643438" y="3422650"/>
            <a:ext cx="4500562" cy="310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tabLst>
                <a:tab pos="3532188" algn="r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Sample space 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S:</a:t>
            </a:r>
          </a:p>
          <a:p>
            <a:pPr algn="l" eaLnBrk="0" hangingPunct="0">
              <a:tabLst>
                <a:tab pos="3532188" algn="r"/>
              </a:tabLst>
              <a:defRPr/>
            </a:pPr>
            <a:r>
              <a:rPr lang="en-US" sz="2000" i="1" dirty="0">
                <a:solidFill>
                  <a:schemeClr val="tx1"/>
                </a:solidFill>
                <a:latin typeface="+mn-lt"/>
              </a:rPr>
              <a:t>S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= {EEE, EEO, EOE, EOO, OEE, OEO, OOE, OOO}    </a:t>
            </a:r>
            <a:endParaRPr lang="en-US" sz="2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 eaLnBrk="0" hangingPunct="0">
              <a:spcAft>
                <a:spcPct val="20000"/>
              </a:spcAft>
              <a:tabLst>
                <a:tab pos="3532188" algn="r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Rolling an E and O are equally likely , therefore P(E) = P(O) =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½ </a:t>
            </a:r>
          </a:p>
          <a:p>
            <a:pPr algn="l" eaLnBrk="0" hangingPunct="0">
              <a:spcAft>
                <a:spcPct val="20000"/>
              </a:spcAft>
              <a:tabLst>
                <a:tab pos="3532188" algn="r"/>
              </a:tabLst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algn="l" eaLnBrk="0" hangingPunct="0">
              <a:spcAft>
                <a:spcPct val="20000"/>
              </a:spcAft>
              <a:tabLst>
                <a:tab pos="3532188" algn="r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P(EEE) = P(EEO) = P(EOE) = P(EOO) =  </a:t>
            </a:r>
          </a:p>
          <a:p>
            <a:pPr algn="l" eaLnBrk="0" hangingPunct="0">
              <a:spcAft>
                <a:spcPct val="20000"/>
              </a:spcAft>
              <a:tabLst>
                <a:tab pos="3532188" algn="r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P(OEE) = P(OEO) = P(OOE) = P(OOO)  = 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algn="l" eaLnBrk="0" hangingPunct="0">
              <a:spcAft>
                <a:spcPct val="20000"/>
              </a:spcAft>
              <a:tabLst>
                <a:tab pos="3532188" algn="r"/>
              </a:tabLst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½ 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× ½ × ½ = 1/8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 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1384300" y="4137025"/>
            <a:ext cx="184150" cy="6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53882" dir="81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endParaRPr lang="en-CA"/>
          </a:p>
        </p:txBody>
      </p:sp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L01</a:t>
            </a:r>
          </a:p>
        </p:txBody>
      </p:sp>
      <p:pic>
        <p:nvPicPr>
          <p:cNvPr id="24585" name="Picture 9" descr="figure 3.1.JPG"/>
          <p:cNvPicPr>
            <a:picLocks noChangeAspect="1"/>
          </p:cNvPicPr>
          <p:nvPr/>
        </p:nvPicPr>
        <p:blipFill>
          <a:blip r:embed="rId3"/>
          <a:srcRect l="7397" t="9785" r="7315" b="4892"/>
          <a:stretch>
            <a:fillRect/>
          </a:stretch>
        </p:blipFill>
        <p:spPr bwMode="auto">
          <a:xfrm>
            <a:off x="395288" y="3351213"/>
            <a:ext cx="4176712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1141413" y="0"/>
            <a:ext cx="7924800" cy="914400"/>
          </a:xfrm>
        </p:spPr>
        <p:txBody>
          <a:bodyPr lIns="90488" tIns="44450" rIns="90488" bIns="44450" anchor="b"/>
          <a:lstStyle/>
          <a:p>
            <a:pPr>
              <a:defRPr/>
            </a:pPr>
            <a:r>
              <a:rPr lang="en-US" sz="3800"/>
              <a:t>Example:  Computing Probabilities</a:t>
            </a: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A990FA64-C9F2-4B26-AFD7-2419494EF730}" type="slidenum">
              <a:rPr lang="en-US"/>
              <a:pPr/>
              <a:t>9</a:t>
            </a:fld>
            <a:endParaRPr lang="en-US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1187450" y="1052513"/>
            <a:ext cx="7699375" cy="573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Example 3.4: Student rolls a six sided fair die three times</a:t>
            </a:r>
          </a:p>
        </p:txBody>
      </p:sp>
      <p:sp>
        <p:nvSpPr>
          <p:cNvPr id="23557" name="Text Box 11"/>
          <p:cNvSpPr txBox="1">
            <a:spLocks noChangeArrowheads="1"/>
          </p:cNvSpPr>
          <p:nvPr/>
        </p:nvSpPr>
        <p:spPr bwMode="auto">
          <a:xfrm>
            <a:off x="1116013" y="4292600"/>
            <a:ext cx="802798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tx1"/>
                </a:solidFill>
                <a:latin typeface="+mn-lt"/>
              </a:rPr>
              <a:t>Events</a:t>
            </a:r>
          </a:p>
          <a:p>
            <a:pPr algn="l" eaLnBrk="0" hangingPunct="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Find the probability that exactly two even numbers will be rolled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	P(EEO) + P(EOE) = P(OEE) =  1/8  + 1/8 + 1/8  = 3/8</a:t>
            </a:r>
          </a:p>
          <a:p>
            <a:pPr algn="l" eaLnBrk="0" hangingPunct="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P(at most one even number is rolled) is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	P(CCI) + P(ICC) + P(CIC) + P(CCC) = 1/8 + 1/8 + 1/8 + 1/8 = 4/8 = 1/2</a:t>
            </a:r>
          </a:p>
        </p:txBody>
      </p:sp>
      <p:pic>
        <p:nvPicPr>
          <p:cNvPr id="25606" name="Picture 6" descr="figure 3.1.JPG"/>
          <p:cNvPicPr>
            <a:picLocks noChangeAspect="1"/>
          </p:cNvPicPr>
          <p:nvPr/>
        </p:nvPicPr>
        <p:blipFill>
          <a:blip r:embed="rId3"/>
          <a:srcRect l="7735" t="10123" r="7437" b="3635"/>
          <a:stretch>
            <a:fillRect/>
          </a:stretch>
        </p:blipFill>
        <p:spPr bwMode="auto">
          <a:xfrm>
            <a:off x="2627313" y="1620838"/>
            <a:ext cx="3889375" cy="300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400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werman">
  <a:themeElements>
    <a:clrScheme name="Custom 3">
      <a:dk1>
        <a:srgbClr val="000000"/>
      </a:dk1>
      <a:lt1>
        <a:srgbClr val="FFFFFF"/>
      </a:lt1>
      <a:dk2>
        <a:srgbClr val="FFFFFF"/>
      </a:dk2>
      <a:lt2>
        <a:srgbClr val="00006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00000"/>
      </a:hlink>
      <a:folHlink>
        <a:srgbClr val="663300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81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81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13">
        <a:dk1>
          <a:srgbClr val="000000"/>
        </a:dk1>
        <a:lt1>
          <a:srgbClr val="FFFFFF"/>
        </a:lt1>
        <a:dk2>
          <a:srgbClr val="FFFFFF"/>
        </a:dk2>
        <a:lt2>
          <a:srgbClr val="00006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4123</TotalTime>
  <Words>1317</Words>
  <Application>Microsoft PowerPoint</Application>
  <PresentationFormat>On-screen Show (4:3)</PresentationFormat>
  <Paragraphs>224</Paragraphs>
  <Slides>29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Times New Roman</vt:lpstr>
      <vt:lpstr>Book Antiqua</vt:lpstr>
      <vt:lpstr>Symbol</vt:lpstr>
      <vt:lpstr>Bowerman</vt:lpstr>
      <vt:lpstr>1_Bowerman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Manager>Wanda Zeman</Manager>
  <Company>McGraw-Hill/Irwin Companies,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03</dc:title>
  <dc:subject>Probability</dc:subject>
  <dc:creator>McGraw-Hill, edited and revised by Harvey Singer, George Mason University</dc:creator>
  <dc:description>Copyright 2006 McGraw-Hill/Irwin Companies, Inc.</dc:description>
  <cp:lastModifiedBy>amy_rydzanicz</cp:lastModifiedBy>
  <cp:revision>227</cp:revision>
  <dcterms:created xsi:type="dcterms:W3CDTF">2000-06-23T08:21:46Z</dcterms:created>
  <dcterms:modified xsi:type="dcterms:W3CDTF">2010-11-01T18:38:29Z</dcterms:modified>
</cp:coreProperties>
</file>