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258" r:id="rId4"/>
    <p:sldId id="259" r:id="rId5"/>
    <p:sldId id="268" r:id="rId6"/>
    <p:sldId id="269" r:id="rId7"/>
    <p:sldId id="270" r:id="rId8"/>
    <p:sldId id="271" r:id="rId9"/>
    <p:sldId id="272" r:id="rId10"/>
    <p:sldId id="273" r:id="rId11"/>
    <p:sldId id="260" r:id="rId12"/>
    <p:sldId id="261" r:id="rId13"/>
    <p:sldId id="274" r:id="rId14"/>
    <p:sldId id="275" r:id="rId15"/>
    <p:sldId id="276" r:id="rId16"/>
    <p:sldId id="277" r:id="rId17"/>
    <p:sldId id="263" r:id="rId18"/>
    <p:sldId id="278" r:id="rId19"/>
    <p:sldId id="279" r:id="rId20"/>
    <p:sldId id="280" r:id="rId21"/>
    <p:sldId id="281" r:id="rId22"/>
    <p:sldId id="282" r:id="rId23"/>
    <p:sldId id="264" r:id="rId24"/>
    <p:sldId id="283" r:id="rId25"/>
    <p:sldId id="284" r:id="rId26"/>
    <p:sldId id="300" r:id="rId27"/>
    <p:sldId id="285" r:id="rId28"/>
    <p:sldId id="286" r:id="rId29"/>
    <p:sldId id="266" r:id="rId30"/>
    <p:sldId id="287" r:id="rId31"/>
    <p:sldId id="288" r:id="rId32"/>
    <p:sldId id="289" r:id="rId33"/>
    <p:sldId id="295" r:id="rId34"/>
    <p:sldId id="296" r:id="rId35"/>
    <p:sldId id="290" r:id="rId36"/>
    <p:sldId id="291" r:id="rId37"/>
    <p:sldId id="292" r:id="rId38"/>
    <p:sldId id="293" r:id="rId39"/>
    <p:sldId id="294" r:id="rId40"/>
    <p:sldId id="297" r:id="rId4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996633"/>
    <a:srgbClr val="333300"/>
    <a:srgbClr val="777777"/>
    <a:srgbClr val="FFCC66"/>
    <a:srgbClr val="CC3300"/>
    <a:srgbClr val="B5CAE9"/>
    <a:srgbClr val="B6CFE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5" autoAdjust="0"/>
    <p:restoredTop sz="97616" autoAdjust="0"/>
  </p:normalViewPr>
  <p:slideViewPr>
    <p:cSldViewPr>
      <p:cViewPr varScale="1">
        <p:scale>
          <a:sx n="92" d="100"/>
          <a:sy n="92" d="100"/>
        </p:scale>
        <p:origin x="-110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-3480" y="-108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buClrTx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buClrTx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buClrTx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buClrTx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A4DDCBC-D015-4D1E-8975-0FEF5C0088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buClrTx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buClrTx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buClrTx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buClrTx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27BE38C-C43E-4011-9210-EDE57E56DD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8D26BE-8BEA-40FA-9109-085ED3F52C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D5582A-1A6A-4270-92F0-12711AF3CE40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629CC8-4F7B-46E5-B880-F4165EABB03A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08D6F5-1494-4178-A686-EC1C0C89989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9BDB0-4FA4-4468-8B90-CF9AB0B860DC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E50D50-4975-49E7-A57E-721E4A43BA7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49405A-4D88-43EC-AA94-130B4163E2D1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050F3D-2871-45D6-B717-E61D121CE58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2D8E49-3768-4F1F-A8F4-8DB2143BA271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1580FA-9369-42B6-82A3-AEAF4424A526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37E408-F97E-4B79-B568-9E529215E5D5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2FC74B-9EA6-4B72-9B0F-A68C867EB04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AAFB28-7365-4F6A-B5A8-CC34D06FC4E3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BA2B36-6F64-4371-9CED-D715ED754E1E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99EFDE-ED4D-4263-866B-8CCD5308774B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112A48-AC36-45E0-AB09-80DFB6832EB3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6D5B87-96B6-42F0-B965-813F6B42509D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7BB71-8CE9-4124-87D3-3626B15282F7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4F788D-8132-46F5-9DFA-A2DE6D4AF5CA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11DE16-1E96-42C6-B586-C98B2AA4358C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6062B-48E6-4BB0-B1E1-F391B513E67D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1914F4-E229-41A3-BA06-84A752C773EE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B82C62-221A-4113-A1A1-91A4936AFDA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8CF580-D350-443E-8CD3-85B1C0810F73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A8E815-A22C-4C78-8220-CE9A3296C0C3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E7F176-8113-4808-8008-30E22943EA79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7B350A-76BD-4762-88F7-97C0D3911B49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441314-82D7-418D-93A4-9451A1D6CD39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0BDAC9-BD59-4FB0-A582-25E92FA0A957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8EF557-0E43-4FE8-BE8D-B9B926F862F3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7A72CC-031F-41BC-97F6-07DA968C01BF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6B7016-1D48-497D-89E2-0AB1458283AA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A9A3AB-9032-4061-9AA9-960CAF3E27F1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6B21B0-9576-40CA-8611-154B8265F88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985B0E-C369-4BDB-8EE2-83C24E504B1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6C5873-B713-4B51-9892-7CF4CD9735F8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5E21B7-D3F1-4308-8183-B110154348FD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B80D5E-7896-418D-AC10-0738D65ECB6F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A819F3-7D7D-484D-9F78-47BEDB84C513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381000" y="6400800"/>
            <a:ext cx="2667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b="1" i="1">
                <a:latin typeface="Book Antiqua" pitchFamily="18" charset="0"/>
              </a:rPr>
              <a:t>McGraw-Hill Ryerson</a:t>
            </a:r>
          </a:p>
        </p:txBody>
      </p:sp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3429000" y="6400800"/>
            <a:ext cx="5410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r" eaLnBrk="0" hangingPunct="0">
              <a:spcBef>
                <a:spcPct val="50000"/>
              </a:spcBef>
            </a:pPr>
            <a:r>
              <a:rPr lang="en-US" sz="1200" b="1" i="1">
                <a:latin typeface="Book Antiqua" pitchFamily="18" charset="0"/>
              </a:rPr>
              <a:t>Copyright</a:t>
            </a:r>
            <a:r>
              <a:rPr lang="en-US" sz="1200">
                <a:latin typeface="Book Antiqua" pitchFamily="18" charset="0"/>
              </a:rPr>
              <a:t> </a:t>
            </a:r>
            <a:r>
              <a:rPr lang="en-US" sz="1200" b="1" i="1">
                <a:latin typeface="Book Antiqua" pitchFamily="18" charset="0"/>
              </a:rPr>
              <a:t>© 2011 McGraw-Hill Ryerson Limited.</a:t>
            </a:r>
          </a:p>
        </p:txBody>
      </p:sp>
      <p:sp>
        <p:nvSpPr>
          <p:cNvPr id="6" name="Text Box 18"/>
          <p:cNvSpPr txBox="1">
            <a:spLocks noChangeArrowheads="1"/>
          </p:cNvSpPr>
          <p:nvPr userDrawn="1"/>
        </p:nvSpPr>
        <p:spPr bwMode="auto">
          <a:xfrm>
            <a:off x="4568825" y="6491288"/>
            <a:ext cx="184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endParaRPr lang="en-US" sz="18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pic>
        <p:nvPicPr>
          <p:cNvPr id="7" name="Picture 7" descr="Bowerman 0002371 low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"/>
            <a:ext cx="4419600" cy="596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2057400"/>
            <a:ext cx="4038600" cy="3810000"/>
          </a:xfrm>
          <a:effectLst>
            <a:outerShdw dist="35921" dir="8100000" algn="ctr" rotWithShape="0">
              <a:schemeClr val="bg2">
                <a:alpha val="50000"/>
              </a:schemeClr>
            </a:outerShdw>
          </a:effectLst>
        </p:spPr>
        <p:txBody>
          <a:bodyPr anchor="ctr" anchorCtr="1">
            <a:scene3d>
              <a:camera prst="obliqueTopLeft"/>
              <a:lightRig rig="threePt" dir="t"/>
            </a:scene3d>
          </a:bodyPr>
          <a:lstStyle>
            <a:lvl1pPr marL="0" indent="0" algn="ctr">
              <a:buFontTx/>
              <a:buNone/>
              <a:defRPr baseline="0"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161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4876800" y="381000"/>
            <a:ext cx="4038600" cy="1238250"/>
          </a:xfrm>
          <a:effectLst>
            <a:outerShdw dist="35921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>
              <a:defRPr sz="3600">
                <a:solidFill>
                  <a:srgbClr val="FFCC66"/>
                </a:solidFill>
              </a:defRPr>
            </a:lvl1pPr>
          </a:lstStyle>
          <a:p>
            <a:r>
              <a:rPr lang="en-US" dirty="0"/>
              <a:t>Chapter  ##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0FE28D02-596A-4FBC-A6EB-89B896BB7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0"/>
            <a:ext cx="1981200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0"/>
            <a:ext cx="579120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F2FAA28-458C-4593-B1A7-00C77EFA2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914400"/>
          </a:xfr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>
            <a:scene3d>
              <a:camera prst="obliqueTopLeft"/>
              <a:lightRig rig="threePt" dir="t"/>
            </a:scene3d>
          </a:bodyPr>
          <a:lstStyle>
            <a:lvl1pPr>
              <a:defRPr baseline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219200"/>
            <a:ext cx="7924800" cy="51816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7011CF4F-6E35-4F79-9F1A-D75DB7676A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60F84A3A-F259-4EDD-A9CB-F050E72A7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1A39019A-98E4-4E18-AC15-F548F94ACB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192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68C0A68A-75E2-4301-8789-99E410BA8D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DA82564D-33AB-4A7D-B680-A55EEF4EF7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CCCAC988-1B1F-4C82-B322-7CB88AB4C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AC33C724-3225-4FEE-B6DF-683C05D7A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31048821-756F-4FAE-A75C-A85A708A0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D4046CD-24D1-45DD-82F2-8BEE1C94F0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0"/>
            <a:ext cx="7924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bliqueTopLeft"/>
            <a:lightRig rig="threePt" dir="t"/>
          </a:scene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defRPr sz="1200" b="1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D727E69A-D76D-4764-B3CD-D1363B65C5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4" name="Text Box 10"/>
          <p:cNvSpPr txBox="1">
            <a:spLocks noChangeArrowheads="1"/>
          </p:cNvSpPr>
          <p:nvPr userDrawn="1"/>
        </p:nvSpPr>
        <p:spPr bwMode="auto">
          <a:xfrm>
            <a:off x="0" y="6583363"/>
            <a:ext cx="4987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Copyright </a:t>
            </a:r>
            <a:r>
              <a:rPr lang="en-US" sz="1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© 2011 McGraw-Hill Ryerson Limited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effectLst>
            <a:outerShdw blurRad="60007" dist="310007" dir="768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5.xml"/><Relationship Id="rId3" Type="http://schemas.openxmlformats.org/officeDocument/2006/relationships/slide" Target="slide3.xml"/><Relationship Id="rId7" Type="http://schemas.openxmlformats.org/officeDocument/2006/relationships/slide" Target="slide3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9.xml"/><Relationship Id="rId5" Type="http://schemas.openxmlformats.org/officeDocument/2006/relationships/slide" Target="slide17.xml"/><Relationship Id="rId4" Type="http://schemas.openxmlformats.org/officeDocument/2006/relationships/slide" Target="slide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sp3d extrusionH="57150" contourW="12700">
              <a:contourClr>
                <a:srgbClr val="663300"/>
              </a:contourClr>
            </a:sp3d>
          </a:bodyPr>
          <a:lstStyle/>
          <a:p>
            <a:pPr eaLnBrk="1" hangingPunct="1">
              <a:defRPr/>
            </a:pPr>
            <a:r>
              <a:rPr lang="en-US" sz="3600" dirty="0"/>
              <a:t>An Introduction to </a:t>
            </a:r>
            <a:br>
              <a:rPr lang="en-US" sz="3600" dirty="0"/>
            </a:br>
            <a:r>
              <a:rPr lang="en-US" sz="3600" dirty="0"/>
              <a:t>Business Statistics</a:t>
            </a:r>
            <a:endParaRPr lang="en-US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tx2"/>
                </a:solidFill>
              </a:rPr>
              <a:t>Chapter 1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461125" y="5116513"/>
            <a:ext cx="18415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8100000" algn="ctr" rotWithShape="0">
              <a:schemeClr val="bg2">
                <a:alpha val="50000"/>
              </a:schemeClr>
            </a:outerShdw>
          </a:effectLst>
        </p:spPr>
        <p:txBody>
          <a:bodyPr wrap="none" anchorCtr="1"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  <a:defRPr/>
            </a:pPr>
            <a:endParaRPr lang="en-US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100638" y="4953000"/>
            <a:ext cx="3713162" cy="3079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66667"/>
                  <a:invGamma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>
            <a:outerShdw dist="35921" dir="8100000" algn="ctr" rotWithShape="0">
              <a:schemeClr val="bg2">
                <a:alpha val="50000"/>
              </a:schemeClr>
            </a:outerShdw>
          </a:effectLst>
        </p:spPr>
        <p:txBody>
          <a:bodyPr anchorCtr="1"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dirty="0">
                <a:solidFill>
                  <a:schemeClr val="tx1"/>
                </a:solidFill>
              </a:rPr>
              <a:t>Adapted by Peter Au, George Brown </a:t>
            </a:r>
            <a:r>
              <a:rPr lang="en-US" dirty="0">
                <a:solidFill>
                  <a:schemeClr val="tx1"/>
                </a:solidFill>
              </a:rPr>
              <a:t>College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924800" cy="8445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Terminology 6</a:t>
            </a:r>
          </a:p>
        </p:txBody>
      </p:sp>
      <p:graphicFrame>
        <p:nvGraphicFramePr>
          <p:cNvPr id="37905" name="Group 17"/>
          <p:cNvGraphicFramePr>
            <a:graphicFrameLocks noGrp="1"/>
          </p:cNvGraphicFramePr>
          <p:nvPr>
            <p:ph type="tbl" idx="1"/>
          </p:nvPr>
        </p:nvGraphicFramePr>
        <p:xfrm>
          <a:off x="609600" y="1066800"/>
          <a:ext cx="7924800" cy="2895600"/>
        </p:xfrm>
        <a:graphic>
          <a:graphicData uri="http://schemas.openxmlformats.org/drawingml/2006/table">
            <a:tbl>
              <a:tblPr/>
              <a:tblGrid>
                <a:gridCol w="792163"/>
                <a:gridCol w="7132637"/>
              </a:tblGrid>
              <a:tr h="4572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Statistical Inference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54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science of using a sample of measurements to make generalizations about the important aspects of a population of measurements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 example, use a sample of starting salaries to estimate the important aspects of the population of starting salaries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87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6DBE95AF-ECF1-445D-9D56-D7292170913C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6873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924800" cy="8445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Uses of Statistics</a:t>
            </a:r>
          </a:p>
        </p:txBody>
      </p:sp>
      <p:graphicFrame>
        <p:nvGraphicFramePr>
          <p:cNvPr id="16414" name="Group 30"/>
          <p:cNvGraphicFramePr>
            <a:graphicFrameLocks noGrp="1"/>
          </p:cNvGraphicFramePr>
          <p:nvPr>
            <p:ph type="tbl" idx="1"/>
          </p:nvPr>
        </p:nvGraphicFramePr>
        <p:xfrm>
          <a:off x="609600" y="914400"/>
          <a:ext cx="7924800" cy="4475163"/>
        </p:xfrm>
        <a:graphic>
          <a:graphicData uri="http://schemas.openxmlformats.org/drawingml/2006/table">
            <a:tbl>
              <a:tblPr/>
              <a:tblGrid>
                <a:gridCol w="2209800"/>
                <a:gridCol w="5715000"/>
              </a:tblGrid>
              <a:tr h="160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Descriptive Statistics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science of describing important aspects of a set of measurements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Statistical Inference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science of using a sample of measurements to make generalizations about important aspects of a population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1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8183BB82-78AE-4AC9-AF53-58372BC214C8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8920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924800" cy="84455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dirty="0"/>
              <a:t>Sampling a Population of</a:t>
            </a:r>
            <a:br>
              <a:rPr lang="en-US" sz="3800" dirty="0"/>
            </a:br>
            <a:r>
              <a:rPr lang="en-US" sz="2400" dirty="0"/>
              <a:t>Existing Units</a:t>
            </a:r>
          </a:p>
        </p:txBody>
      </p:sp>
      <p:graphicFrame>
        <p:nvGraphicFramePr>
          <p:cNvPr id="18521" name="Group 89"/>
          <p:cNvGraphicFramePr>
            <a:graphicFrameLocks noGrp="1"/>
          </p:cNvGraphicFramePr>
          <p:nvPr>
            <p:ph type="tbl" idx="1"/>
          </p:nvPr>
        </p:nvGraphicFramePr>
        <p:xfrm>
          <a:off x="685800" y="1143000"/>
          <a:ext cx="7924800" cy="4968875"/>
        </p:xfrm>
        <a:graphic>
          <a:graphicData uri="http://schemas.openxmlformats.org/drawingml/2006/table">
            <a:tbl>
              <a:tblPr/>
              <a:tblGrid>
                <a:gridCol w="609600"/>
                <a:gridCol w="7315200"/>
              </a:tblGrid>
              <a:tr h="43866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Random sample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895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random sample is a sample selected from a population so that: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34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Each population unit has the same chance of being selected as every other unit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9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 example, randomly pick two different people from a group of 15:</a:t>
                      </a:r>
                    </a:p>
                    <a:p>
                      <a:pPr marL="9144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Number the people from 1 to 15; and write their numbers on 15 different slips of paper</a:t>
                      </a:r>
                    </a:p>
                    <a:p>
                      <a:pPr marL="9144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Thoroughly mix the papers and randomly pick two of them</a:t>
                      </a:r>
                    </a:p>
                    <a:p>
                      <a:pPr marL="9144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numbers on the slips identifies the people for the sample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09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34C743C4-C91C-429F-BB9E-5131FA5A525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0971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924800" cy="8445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How to Pick?</a:t>
            </a:r>
          </a:p>
        </p:txBody>
      </p:sp>
      <p:graphicFrame>
        <p:nvGraphicFramePr>
          <p:cNvPr id="38949" name="Group 37"/>
          <p:cNvGraphicFramePr>
            <a:graphicFrameLocks noGrp="1"/>
          </p:cNvGraphicFramePr>
          <p:nvPr>
            <p:ph type="tbl" idx="1"/>
          </p:nvPr>
        </p:nvGraphicFramePr>
        <p:xfrm>
          <a:off x="609600" y="990600"/>
          <a:ext cx="7924800" cy="5465763"/>
        </p:xfrm>
        <a:graphic>
          <a:graphicData uri="http://schemas.openxmlformats.org/drawingml/2006/table">
            <a:tbl>
              <a:tblPr/>
              <a:tblGrid>
                <a:gridCol w="609600"/>
                <a:gridCol w="7315200"/>
              </a:tblGrid>
              <a:tr h="4572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Sample with replacement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Replace each sampled unit before picking next unit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unit is placed back into the population for possible reselection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However, the same unit in the sample does not contribute new information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Sample without replacement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sampled unit is withheld from possibly being selected again in the same sample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Guarantees a sample of different units</a:t>
                      </a:r>
                    </a:p>
                    <a:p>
                      <a:pPr marL="9144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Each sampled unit contributes different information</a:t>
                      </a:r>
                    </a:p>
                    <a:p>
                      <a:pPr marL="9144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Sampling without replacement is the usual and customary sampling method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0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AD03BA09-F2C4-4478-9D4D-2E848362B354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3022" name="TextBox 5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924800" cy="8445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Drawing the Random Sample</a:t>
            </a:r>
          </a:p>
        </p:txBody>
      </p:sp>
      <p:graphicFrame>
        <p:nvGraphicFramePr>
          <p:cNvPr id="39975" name="Group 39"/>
          <p:cNvGraphicFramePr>
            <a:graphicFrameLocks noGrp="1"/>
          </p:cNvGraphicFramePr>
          <p:nvPr>
            <p:ph type="tbl" idx="1"/>
          </p:nvPr>
        </p:nvGraphicFramePr>
        <p:xfrm>
          <a:off x="609600" y="990600"/>
          <a:ext cx="7924800" cy="4840288"/>
        </p:xfrm>
        <a:graphic>
          <a:graphicData uri="http://schemas.openxmlformats.org/drawingml/2006/table">
            <a:tbl>
              <a:tblPr/>
              <a:tblGrid>
                <a:gridCol w="609600"/>
                <a:gridCol w="7315200"/>
              </a:tblGrid>
              <a:tr h="4572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If the population is large, use a table of random numbers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1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large sampling projects, tables of random numbers are often used to automate the sample selection process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See Table 1.1 in the textbook for a table of random numbers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 a demonstration of the use of random numbers, read Example 1.1, “Cell Phone Case: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Random numbers can be computer-generated using any of the statistical software packages available such as Excel (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MegaStat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), Minitab, or SPSS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0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2731EC44-7F8B-4A12-97F3-11E05E8E6B11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5065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924800" cy="84455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Approximately Random Samples</a:t>
            </a:r>
          </a:p>
        </p:txBody>
      </p:sp>
      <p:graphicFrame>
        <p:nvGraphicFramePr>
          <p:cNvPr id="40997" name="Group 37"/>
          <p:cNvGraphicFramePr>
            <a:graphicFrameLocks noGrp="1"/>
          </p:cNvGraphicFramePr>
          <p:nvPr>
            <p:ph type="tbl" idx="1"/>
          </p:nvPr>
        </p:nvGraphicFramePr>
        <p:xfrm>
          <a:off x="609600" y="990600"/>
          <a:ext cx="7924800" cy="4052888"/>
        </p:xfrm>
        <a:graphic>
          <a:graphicData uri="http://schemas.openxmlformats.org/drawingml/2006/table">
            <a:tbl>
              <a:tblPr/>
              <a:tblGrid>
                <a:gridCol w="609600"/>
                <a:gridCol w="7315200"/>
              </a:tblGrid>
              <a:tr h="4572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general, we must make a list identifying each and every individual population unit (called a </a:t>
                      </a: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frame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05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If the population is very large, it may not be possible to list every individual population unit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 instead draw a “systematic” sample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Randomly enter the population and systematically  sample every </a:t>
                      </a:r>
                      <a:r>
                        <a:rPr kumimoji="0" lang="en-US" sz="24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2400" b="0" i="0" u="none" strike="noStrike" cap="none" normalizeH="0" baseline="3000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unit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This usually approximates a random sample</a:t>
                      </a:r>
                    </a:p>
                    <a:p>
                      <a:pPr marL="9144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Read Example 1.2, “Marketing Research Case: Rating a New Bottle Design,” in the textbook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11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6B88147E-A9A5-4AC6-9FC4-0D3F3D4CEA9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7114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Another Sampling Method</a:t>
            </a:r>
          </a:p>
        </p:txBody>
      </p:sp>
      <p:graphicFrame>
        <p:nvGraphicFramePr>
          <p:cNvPr id="42016" name="Group 32"/>
          <p:cNvGraphicFramePr>
            <a:graphicFrameLocks noGrp="1"/>
          </p:cNvGraphicFramePr>
          <p:nvPr>
            <p:ph type="tbl" idx="1"/>
          </p:nvPr>
        </p:nvGraphicFramePr>
        <p:xfrm>
          <a:off x="609600" y="990600"/>
          <a:ext cx="7924800" cy="4799013"/>
        </p:xfrm>
        <a:graphic>
          <a:graphicData uri="http://schemas.openxmlformats.org/drawingml/2006/table">
            <a:tbl>
              <a:tblPr/>
              <a:tblGrid>
                <a:gridCol w="609600"/>
                <a:gridCol w="7315200"/>
              </a:tblGrid>
              <a:tr h="4572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Voluntary response sample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Participants select themselves to be in the sample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Participants “self-select”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 example, calling in to vote on </a:t>
                      </a: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 You Think You can Dance Canada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or responding to a online vote at the </a:t>
                      </a: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Globe and Mail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Commonly referred to as a “non-scientific” sample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Usually not representative of the population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Over-represent individuals with strong opinions</a:t>
                      </a:r>
                    </a:p>
                    <a:p>
                      <a:pPr marL="9144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Usually, but not always, negative opinions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91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520A99EF-0FAF-472E-BABF-A7E95CB454E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9165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2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Sampling a Process</a:t>
            </a:r>
          </a:p>
        </p:txBody>
      </p:sp>
      <p:sp>
        <p:nvSpPr>
          <p:cNvPr id="51202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F31CD9CC-E23D-40CA-B6FF-4F792122249C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1203" name="Rectangle 4"/>
          <p:cNvSpPr>
            <a:spLocks noChangeArrowheads="1"/>
          </p:cNvSpPr>
          <p:nvPr/>
        </p:nvSpPr>
        <p:spPr bwMode="auto">
          <a:xfrm>
            <a:off x="3276600" y="61722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endParaRPr lang="en-US"/>
          </a:p>
        </p:txBody>
      </p:sp>
      <p:sp>
        <p:nvSpPr>
          <p:cNvPr id="51204" name="Rectangle 5"/>
          <p:cNvSpPr>
            <a:spLocks noChangeArrowheads="1"/>
          </p:cNvSpPr>
          <p:nvPr/>
        </p:nvSpPr>
        <p:spPr bwMode="auto">
          <a:xfrm>
            <a:off x="1547813" y="1412875"/>
            <a:ext cx="7219950" cy="2052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</a:rPr>
              <a:t>Process</a:t>
            </a:r>
          </a:p>
          <a:p>
            <a:pPr eaLnBrk="0" hangingPunct="0">
              <a:spcBef>
                <a:spcPct val="50000"/>
              </a:spcBef>
            </a:pPr>
            <a:r>
              <a:rPr lang="en-US" sz="2300">
                <a:solidFill>
                  <a:schemeClr val="tx1"/>
                </a:solidFill>
              </a:rPr>
              <a:t>A sequence of operations that takes </a:t>
            </a:r>
            <a:r>
              <a:rPr lang="en-US" sz="2300" i="1">
                <a:solidFill>
                  <a:schemeClr val="tx1"/>
                </a:solidFill>
              </a:rPr>
              <a:t>inputs</a:t>
            </a:r>
            <a:r>
              <a:rPr lang="en-US" sz="2300">
                <a:solidFill>
                  <a:schemeClr val="tx1"/>
                </a:solidFill>
              </a:rPr>
              <a:t> (labour, raw materials, methods, machines, and so on) and turns them into </a:t>
            </a:r>
            <a:r>
              <a:rPr lang="en-US" sz="2300" i="1">
                <a:solidFill>
                  <a:schemeClr val="tx1"/>
                </a:solidFill>
              </a:rPr>
              <a:t>outputs</a:t>
            </a:r>
            <a:r>
              <a:rPr lang="en-US" sz="2300">
                <a:solidFill>
                  <a:schemeClr val="tx1"/>
                </a:solidFill>
              </a:rPr>
              <a:t> (products, services, and the like)</a:t>
            </a:r>
          </a:p>
        </p:txBody>
      </p:sp>
      <p:grpSp>
        <p:nvGrpSpPr>
          <p:cNvPr id="21510" name="Group 6"/>
          <p:cNvGrpSpPr>
            <a:grpSpLocks/>
          </p:cNvGrpSpPr>
          <p:nvPr/>
        </p:nvGrpSpPr>
        <p:grpSpPr bwMode="auto">
          <a:xfrm>
            <a:off x="3581400" y="3746500"/>
            <a:ext cx="2273300" cy="1282700"/>
            <a:chOff x="2256" y="2360"/>
            <a:chExt cx="1432" cy="808"/>
          </a:xfrm>
        </p:grpSpPr>
        <p:sp>
          <p:nvSpPr>
            <p:cNvPr id="51214" name="Rectangle 7"/>
            <p:cNvSpPr>
              <a:spLocks noChangeArrowheads="1"/>
            </p:cNvSpPr>
            <p:nvPr/>
          </p:nvSpPr>
          <p:spPr bwMode="auto">
            <a:xfrm>
              <a:off x="2256" y="2360"/>
              <a:ext cx="1432" cy="808"/>
            </a:xfrm>
            <a:prstGeom prst="rect">
              <a:avLst/>
            </a:prstGeom>
            <a:solidFill>
              <a:srgbClr val="6699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</a:pPr>
              <a:endParaRPr lang="en-US"/>
            </a:p>
          </p:txBody>
        </p:sp>
        <p:sp>
          <p:nvSpPr>
            <p:cNvPr id="51215" name="Rectangle 8"/>
            <p:cNvSpPr>
              <a:spLocks noChangeArrowheads="1"/>
            </p:cNvSpPr>
            <p:nvPr/>
          </p:nvSpPr>
          <p:spPr bwMode="auto">
            <a:xfrm>
              <a:off x="2541" y="2597"/>
              <a:ext cx="1006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/>
                <a:t>Process</a:t>
              </a:r>
            </a:p>
          </p:txBody>
        </p:sp>
      </p:grpSp>
      <p:grpSp>
        <p:nvGrpSpPr>
          <p:cNvPr id="21513" name="Group 9"/>
          <p:cNvGrpSpPr>
            <a:grpSpLocks/>
          </p:cNvGrpSpPr>
          <p:nvPr/>
        </p:nvGrpSpPr>
        <p:grpSpPr bwMode="auto">
          <a:xfrm>
            <a:off x="1828800" y="4051300"/>
            <a:ext cx="1511300" cy="673100"/>
            <a:chOff x="1152" y="2552"/>
            <a:chExt cx="952" cy="424"/>
          </a:xfrm>
        </p:grpSpPr>
        <p:sp>
          <p:nvSpPr>
            <p:cNvPr id="51212" name="AutoShape 10"/>
            <p:cNvSpPr>
              <a:spLocks noChangeArrowheads="1"/>
            </p:cNvSpPr>
            <p:nvPr/>
          </p:nvSpPr>
          <p:spPr bwMode="auto">
            <a:xfrm>
              <a:off x="1152" y="2552"/>
              <a:ext cx="952" cy="424"/>
            </a:xfrm>
            <a:prstGeom prst="rightArrow">
              <a:avLst>
                <a:gd name="adj1" fmla="val 50000"/>
                <a:gd name="adj2" fmla="val 117222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</a:pPr>
              <a:endParaRPr lang="en-US"/>
            </a:p>
          </p:txBody>
        </p:sp>
        <p:sp>
          <p:nvSpPr>
            <p:cNvPr id="51213" name="Rectangle 11"/>
            <p:cNvSpPr>
              <a:spLocks noChangeArrowheads="1"/>
            </p:cNvSpPr>
            <p:nvPr/>
          </p:nvSpPr>
          <p:spPr bwMode="auto">
            <a:xfrm>
              <a:off x="1197" y="2598"/>
              <a:ext cx="862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/>
                <a:t>Inputs</a:t>
              </a:r>
            </a:p>
          </p:txBody>
        </p:sp>
      </p:grpSp>
      <p:grpSp>
        <p:nvGrpSpPr>
          <p:cNvPr id="21516" name="Group 12"/>
          <p:cNvGrpSpPr>
            <a:grpSpLocks/>
          </p:cNvGrpSpPr>
          <p:nvPr/>
        </p:nvGrpSpPr>
        <p:grpSpPr bwMode="auto">
          <a:xfrm>
            <a:off x="6019800" y="4038600"/>
            <a:ext cx="1516063" cy="673100"/>
            <a:chOff x="3789" y="2552"/>
            <a:chExt cx="955" cy="424"/>
          </a:xfrm>
        </p:grpSpPr>
        <p:sp>
          <p:nvSpPr>
            <p:cNvPr id="51210" name="AutoShape 13"/>
            <p:cNvSpPr>
              <a:spLocks noChangeArrowheads="1"/>
            </p:cNvSpPr>
            <p:nvPr/>
          </p:nvSpPr>
          <p:spPr bwMode="auto">
            <a:xfrm>
              <a:off x="3792" y="2552"/>
              <a:ext cx="952" cy="424"/>
            </a:xfrm>
            <a:prstGeom prst="rightArrow">
              <a:avLst>
                <a:gd name="adj1" fmla="val 50000"/>
                <a:gd name="adj2" fmla="val 117222"/>
              </a:avLst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</a:pPr>
              <a:endParaRPr lang="en-US"/>
            </a:p>
          </p:txBody>
        </p:sp>
        <p:sp>
          <p:nvSpPr>
            <p:cNvPr id="51211" name="Rectangle 14"/>
            <p:cNvSpPr>
              <a:spLocks noChangeArrowheads="1"/>
            </p:cNvSpPr>
            <p:nvPr/>
          </p:nvSpPr>
          <p:spPr bwMode="auto">
            <a:xfrm>
              <a:off x="3789" y="2597"/>
              <a:ext cx="76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/>
                <a:t>Outputs</a:t>
              </a:r>
            </a:p>
          </p:txBody>
        </p:sp>
      </p:grpSp>
      <p:sp>
        <p:nvSpPr>
          <p:cNvPr id="51208" name="Rectangle 16"/>
          <p:cNvSpPr>
            <a:spLocks noChangeArrowheads="1"/>
          </p:cNvSpPr>
          <p:nvPr/>
        </p:nvSpPr>
        <p:spPr bwMode="auto">
          <a:xfrm>
            <a:off x="1524000" y="1371600"/>
            <a:ext cx="7620000" cy="515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r>
              <a:rPr lang="en-US" sz="32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1209" name="TextBox 15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Process “Population”</a:t>
            </a:r>
          </a:p>
        </p:txBody>
      </p:sp>
      <p:graphicFrame>
        <p:nvGraphicFramePr>
          <p:cNvPr id="53262" name="Group 14"/>
          <p:cNvGraphicFramePr>
            <a:graphicFrameLocks noGrp="1"/>
          </p:cNvGraphicFramePr>
          <p:nvPr/>
        </p:nvGraphicFramePr>
        <p:xfrm>
          <a:off x="609600" y="990600"/>
          <a:ext cx="7924800" cy="5057775"/>
        </p:xfrm>
        <a:graphic>
          <a:graphicData uri="http://schemas.openxmlformats.org/drawingml/2006/table">
            <a:tbl>
              <a:tblPr/>
              <a:tblGrid>
                <a:gridCol w="609600"/>
                <a:gridCol w="7315200"/>
              </a:tblGrid>
              <a:tr h="4572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“population” from a process is all output produced in the past, present, and the future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31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 example, all automobiles of a particular make and model, for instance, the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Honda Civic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 all cans of chicken noodle soup canned at the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Campbell’s Soup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factory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Cars will continue to be made over time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Soup will continue to be canned over time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25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805BDF93-E02A-474C-B84E-70FAA568E80F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3260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Population Size</a:t>
            </a:r>
          </a:p>
        </p:txBody>
      </p:sp>
      <p:graphicFrame>
        <p:nvGraphicFramePr>
          <p:cNvPr id="55311" name="Group 15"/>
          <p:cNvGraphicFramePr>
            <a:graphicFrameLocks noGrp="1"/>
          </p:cNvGraphicFramePr>
          <p:nvPr/>
        </p:nvGraphicFramePr>
        <p:xfrm>
          <a:off x="609600" y="1066800"/>
          <a:ext cx="7924800" cy="5260975"/>
        </p:xfrm>
        <a:graphic>
          <a:graphicData uri="http://schemas.openxmlformats.org/drawingml/2006/table">
            <a:tbl>
              <a:tblPr/>
              <a:tblGrid>
                <a:gridCol w="609600"/>
                <a:gridCol w="7315200"/>
              </a:tblGrid>
              <a:tr h="4572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population may be “finite” or “infinite”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Finite if it is of fixed and limited size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Finite if it can be counted</a:t>
                      </a:r>
                    </a:p>
                    <a:p>
                      <a:pPr marL="9144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Even if very large</a:t>
                      </a:r>
                    </a:p>
                    <a:p>
                      <a:pPr marL="9144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 example, all the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Honda Civic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cars </a:t>
                      </a:r>
                      <a:r>
                        <a:rPr kumimoji="0" 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actually made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during just this model year is a finite population</a:t>
                      </a:r>
                    </a:p>
                    <a:p>
                      <a:pPr marL="1371600" marR="0" lvl="2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Because a specific number of cars was made between the start and end of the model year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Infinite if it is unlimited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Infinite if listing or counting every element is impossible</a:t>
                      </a:r>
                    </a:p>
                    <a:p>
                      <a:pPr marL="9144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 example, all the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Honda Civics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' that </a:t>
                      </a:r>
                      <a:r>
                        <a:rPr kumimoji="0" 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could have possibly been made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this model year is an infinite population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530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91A20F32-5FDE-4CCD-B375-C2538E07EFE8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5309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924800" cy="844550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 dirty="0"/>
              <a:t>An Introduction to Business Statistics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914400" indent="-914400" eaLnBrk="1" hangingPunct="1">
              <a:buFontTx/>
              <a:buNone/>
            </a:pPr>
            <a:r>
              <a:rPr lang="en-US" smtClean="0"/>
              <a:t>1.1	</a:t>
            </a:r>
            <a:r>
              <a:rPr lang="en-US" smtClean="0">
                <a:hlinkClick r:id="rId3" action="ppaction://hlinksldjump" tooltip="Click this link to go to the section"/>
              </a:rPr>
              <a:t>Populations and Samples</a:t>
            </a:r>
            <a:endParaRPr lang="en-US" smtClean="0"/>
          </a:p>
          <a:p>
            <a:pPr marL="914400" indent="-914400" eaLnBrk="1" hangingPunct="1">
              <a:buFontTx/>
              <a:buNone/>
            </a:pPr>
            <a:r>
              <a:rPr lang="en-US" smtClean="0"/>
              <a:t>1.2	</a:t>
            </a:r>
            <a:r>
              <a:rPr lang="en-US" smtClean="0">
                <a:hlinkClick r:id="rId4" action="ppaction://hlinksldjump" tooltip="Click this link to go to the section"/>
              </a:rPr>
              <a:t>Sampling a Population of Existing</a:t>
            </a:r>
            <a:br>
              <a:rPr lang="en-US" smtClean="0">
                <a:hlinkClick r:id="rId4" action="ppaction://hlinksldjump" tooltip="Click this link to go to the section"/>
              </a:rPr>
            </a:br>
            <a:r>
              <a:rPr lang="en-US" smtClean="0">
                <a:hlinkClick r:id="rId4" action="ppaction://hlinksldjump" tooltip="Click this link to go to the section"/>
              </a:rPr>
              <a:t>Units</a:t>
            </a:r>
            <a:endParaRPr lang="en-US" smtClean="0"/>
          </a:p>
          <a:p>
            <a:pPr marL="914400" indent="-914400" eaLnBrk="1" hangingPunct="1">
              <a:buFontTx/>
              <a:buNone/>
            </a:pPr>
            <a:r>
              <a:rPr lang="en-US" smtClean="0"/>
              <a:t>1.3	</a:t>
            </a:r>
            <a:r>
              <a:rPr lang="en-US" smtClean="0">
                <a:hlinkClick r:id="rId5" action="ppaction://hlinksldjump" tooltip="Click this link to go to the section"/>
              </a:rPr>
              <a:t>Sampling a Process</a:t>
            </a:r>
            <a:endParaRPr lang="en-US" smtClean="0"/>
          </a:p>
          <a:p>
            <a:pPr marL="914400" indent="-914400" eaLnBrk="1" hangingPunct="1">
              <a:buFontTx/>
              <a:buNone/>
            </a:pPr>
            <a:r>
              <a:rPr lang="en-US" smtClean="0"/>
              <a:t>1.4	</a:t>
            </a:r>
            <a:r>
              <a:rPr lang="en-US" smtClean="0">
                <a:hlinkClick r:id="rId6" action="ppaction://hlinksldjump" tooltip="Click this link to go to the section"/>
              </a:rPr>
              <a:t>Levels of Measurement: Nominal, Ordinal, Interval, and Ratio</a:t>
            </a:r>
            <a:endParaRPr lang="en-US" smtClean="0"/>
          </a:p>
          <a:p>
            <a:pPr marL="914400" indent="-914400" eaLnBrk="1" hangingPunct="1">
              <a:buFontTx/>
              <a:buNone/>
            </a:pPr>
            <a:r>
              <a:rPr lang="en-US" smtClean="0"/>
              <a:t>1.5	</a:t>
            </a:r>
            <a:r>
              <a:rPr lang="en-US" u="sng" smtClean="0">
                <a:solidFill>
                  <a:schemeClr val="hlink"/>
                </a:solidFill>
                <a:hlinkClick r:id="rId7" action="ppaction://hlinksldjump" tooltip="Click this link to go to the section"/>
              </a:rPr>
              <a:t>Brief introduction to Surveys</a:t>
            </a:r>
            <a:endParaRPr lang="en-US" u="sng" smtClean="0">
              <a:solidFill>
                <a:schemeClr val="hlink"/>
              </a:solidFill>
            </a:endParaRPr>
          </a:p>
          <a:p>
            <a:pPr marL="914400" indent="-914400" eaLnBrk="1" hangingPunct="1">
              <a:buFontTx/>
              <a:buNone/>
            </a:pPr>
            <a:r>
              <a:rPr lang="en-US" smtClean="0"/>
              <a:t>1.6	</a:t>
            </a:r>
            <a:r>
              <a:rPr lang="en-US" u="sng" smtClean="0">
                <a:solidFill>
                  <a:schemeClr val="hlink"/>
                </a:solidFill>
                <a:hlinkClick r:id="rId8" action="ppaction://hlinksldjump" tooltip="Click this link to go to the section"/>
              </a:rPr>
              <a:t>An introduction to Survey Sampling</a:t>
            </a:r>
            <a:endParaRPr lang="en-US" u="sng" smtClean="0">
              <a:solidFill>
                <a:schemeClr val="hlink"/>
              </a:solidFill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076F8E8F-C66F-46E0-9B21-E106FE318B71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9248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Statistical Control</a:t>
            </a:r>
          </a:p>
        </p:txBody>
      </p:sp>
      <p:graphicFrame>
        <p:nvGraphicFramePr>
          <p:cNvPr id="45088" name="Group 32"/>
          <p:cNvGraphicFramePr>
            <a:graphicFrameLocks noGrp="1"/>
          </p:cNvGraphicFramePr>
          <p:nvPr>
            <p:ph type="tbl" idx="1"/>
          </p:nvPr>
        </p:nvGraphicFramePr>
        <p:xfrm>
          <a:off x="609600" y="990600"/>
          <a:ext cx="7924800" cy="5500688"/>
        </p:xfrm>
        <a:graphic>
          <a:graphicData uri="http://schemas.openxmlformats.org/drawingml/2006/table">
            <a:tbl>
              <a:tblPr/>
              <a:tblGrid>
                <a:gridCol w="609600"/>
                <a:gridCol w="7315200"/>
              </a:tblGrid>
              <a:tr h="8540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process is in statistical control if it does not exhibit any unusual process variations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70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process in statistical control displays a constant amount of variation around a constant level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process not in statistical control is “out of control”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58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 determine if a process is in control or not, sample the process often enough to detect unusual variations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9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Issue: How often to sample?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See Example 1.3, “The Coffee Temperature Case: Monitoring Coffee Temperature” in the textbook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73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F950B3A1-C600-47A6-B651-513CF58A248A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7354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Runs Chart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000" smtClean="0"/>
              <a:t>A runs chart is a graph of actual individual measurements of process output over time</a:t>
            </a:r>
          </a:p>
          <a:p>
            <a:pPr lvl="1" eaLnBrk="1" hangingPunct="1"/>
            <a:r>
              <a:rPr lang="en-US" sz="2600" smtClean="0"/>
              <a:t>Process output (the variable of interest) is plotted on the vertical axis against time plotted on the horizontal axis</a:t>
            </a:r>
          </a:p>
          <a:p>
            <a:pPr lvl="2" eaLnBrk="1" hangingPunct="1"/>
            <a:r>
              <a:rPr lang="en-US" smtClean="0"/>
              <a:t>The constant process level is plotted as a horizontal line</a:t>
            </a:r>
          </a:p>
          <a:p>
            <a:pPr lvl="2" eaLnBrk="1" hangingPunct="1"/>
            <a:r>
              <a:rPr lang="en-US" smtClean="0"/>
              <a:t>The variation is plotted as an up and down movement as time goes by of the individual measurements, relative to the constant level</a:t>
            </a:r>
          </a:p>
          <a:p>
            <a:pPr eaLnBrk="1" hangingPunct="1"/>
            <a:endParaRPr lang="en-US" smtClean="0"/>
          </a:p>
        </p:txBody>
      </p:sp>
      <p:sp>
        <p:nvSpPr>
          <p:cNvPr id="5939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1C4565AF-0CE2-46B9-AD5C-B4EB2C18C09A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9396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Temperature of Coffee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900" smtClean="0"/>
              <a:t>The coffee temperature case of Example 1.3</a:t>
            </a:r>
          </a:p>
          <a:p>
            <a:pPr eaLnBrk="1" hangingPunct="1"/>
            <a:r>
              <a:rPr lang="en-US" sz="2900" smtClean="0"/>
              <a:t>Coffee made by a fast-food restaurant was sampled every half hour from 10:00 AM to 9:30 PM, and its temperature measured</a:t>
            </a:r>
          </a:p>
          <a:p>
            <a:pPr lvl="1" eaLnBrk="1" hangingPunct="1"/>
            <a:r>
              <a:rPr lang="en-US" sz="2600" smtClean="0"/>
              <a:t>The 24 timed measurements are graphed in the runs plot on the next slide</a:t>
            </a:r>
          </a:p>
          <a:p>
            <a:pPr lvl="2" eaLnBrk="1" hangingPunct="1"/>
            <a:r>
              <a:rPr lang="en-US" smtClean="0"/>
              <a:t>Note that the sample index is the number of half hours since 10:00 AM</a:t>
            </a:r>
          </a:p>
          <a:p>
            <a:pPr eaLnBrk="1" hangingPunct="1"/>
            <a:endParaRPr lang="en-US" smtClean="0"/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CF30DD33-1E45-4F00-922F-AEF7BC4B96A4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61444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Runs Plot</a:t>
            </a:r>
          </a:p>
        </p:txBody>
      </p:sp>
      <p:sp>
        <p:nvSpPr>
          <p:cNvPr id="634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D1A876CC-DCEF-4586-A1CA-96CF6C38595F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63491" name="Rectangle 5"/>
          <p:cNvSpPr>
            <a:spLocks noChangeArrowheads="1"/>
          </p:cNvSpPr>
          <p:nvPr/>
        </p:nvSpPr>
        <p:spPr bwMode="auto">
          <a:xfrm>
            <a:off x="609600" y="990600"/>
            <a:ext cx="7620000" cy="515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r>
              <a:rPr lang="en-US" sz="3200">
                <a:solidFill>
                  <a:schemeClr val="tx1"/>
                </a:solidFill>
              </a:rPr>
              <a:t>	A </a:t>
            </a:r>
            <a:r>
              <a:rPr lang="en-US" sz="3200" i="1">
                <a:solidFill>
                  <a:schemeClr val="tx1"/>
                </a:solidFill>
              </a:rPr>
              <a:t>runs plot</a:t>
            </a:r>
            <a:r>
              <a:rPr lang="en-US" sz="3200">
                <a:solidFill>
                  <a:schemeClr val="tx1"/>
                </a:solidFill>
              </a:rPr>
              <a:t> is a graph of individual process measurements over time</a:t>
            </a:r>
          </a:p>
        </p:txBody>
      </p:sp>
      <p:pic>
        <p:nvPicPr>
          <p:cNvPr id="63492" name="Picture 6" descr="statistical control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2362200"/>
            <a:ext cx="7391400" cy="358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493" name="TextBox 5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Results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Over time, temperatures appear to have a fairly constant amount of variation around a fairly constant level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The temperature is expected to be at the constant level at about 72</a:t>
            </a:r>
            <a:r>
              <a:rPr lang="en-US" sz="2400" smtClean="0">
                <a:cs typeface="Arial" charset="0"/>
              </a:rPr>
              <a:t>°C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Sometimes the temperature is higher and sometimes lower than the constant level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About the same amount of spread of the values (data points) around the constant level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The points are as far above the line as below it 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The data points appear to form a horizontal band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So, the process is in statistical control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Coffee-making process is operating “consistently”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308B26B2-B7E2-4B78-9473-B2AB7ADDC808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5540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Outcome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Because the coffee temperature has been and is presently in control, it will likely stay in control in the future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If the coffee making process stays in control, then coffee temperature is predicted to be between 67</a:t>
            </a:r>
            <a:r>
              <a:rPr lang="en-US" sz="2400" baseline="40000" smtClean="0"/>
              <a:t>o</a:t>
            </a:r>
            <a:r>
              <a:rPr lang="en-US" sz="2400" smtClean="0"/>
              <a:t> and 77</a:t>
            </a:r>
            <a:r>
              <a:rPr lang="en-US" sz="2400" baseline="40000" smtClean="0"/>
              <a:t>o</a:t>
            </a:r>
            <a:r>
              <a:rPr lang="en-US" sz="2400" smtClean="0"/>
              <a:t> C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In general, if the process appears from the runs plot to be in control, then it will probably remain in control in the future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The sample of measurements was approximately random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Future process performance is predictable</a:t>
            </a:r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B8FCF897-D450-4D8A-BBCA-373E03566B71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67588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Out of Control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If, instead of a constant level, there is a trend in the process performance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Following the trend, future performance of the process will be outside established limits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See Figure 1.4 below</a:t>
            </a:r>
          </a:p>
          <a:p>
            <a:pPr lvl="2" eaLnBrk="1" hangingPunct="1">
              <a:lnSpc>
                <a:spcPct val="90000"/>
              </a:lnSpc>
            </a:pPr>
            <a:endParaRPr lang="en-US" smtClean="0"/>
          </a:p>
        </p:txBody>
      </p:sp>
      <p:sp>
        <p:nvSpPr>
          <p:cNvPr id="6963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675E0B95-A2FC-4317-82E6-04A48B5A5BC2}" type="slidenum">
              <a:rPr lang="en-US" smtClean="0"/>
              <a:pPr/>
              <a:t>26</a:t>
            </a:fld>
            <a:endParaRPr lang="en-US" smtClean="0"/>
          </a:p>
        </p:txBody>
      </p:sp>
      <p:pic>
        <p:nvPicPr>
          <p:cNvPr id="69636" name="Picture 4" descr="figure 1.4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3505200"/>
            <a:ext cx="4191000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Out of Control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If there is a constant level, but the amount of the variation is varying as time goes by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Data points fan out from or neck down to the constant level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See Figure 1.5 below</a:t>
            </a:r>
          </a:p>
          <a:p>
            <a:pPr lvl="2" eaLnBrk="1" hangingPunct="1">
              <a:lnSpc>
                <a:spcPct val="90000"/>
              </a:lnSpc>
            </a:pPr>
            <a:endParaRPr lang="en-US" smtClean="0"/>
          </a:p>
        </p:txBody>
      </p:sp>
      <p:sp>
        <p:nvSpPr>
          <p:cNvPr id="7168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BB8F1E11-6BDD-472E-B191-74071AC3A2E8}" type="slidenum">
              <a:rPr lang="en-US" smtClean="0"/>
              <a:pPr/>
              <a:t>27</a:t>
            </a:fld>
            <a:endParaRPr lang="en-US" smtClean="0"/>
          </a:p>
        </p:txBody>
      </p:sp>
      <p:pic>
        <p:nvPicPr>
          <p:cNvPr id="71684" name="Picture 4" descr="figure 1.5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3352800"/>
            <a:ext cx="4495800" cy="322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5" name="TextBox 5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Statistical Process Control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real purpose is to see if the process is out of control so that corrective action can be taken if necessary</a:t>
            </a:r>
          </a:p>
          <a:p>
            <a:pPr eaLnBrk="1" hangingPunct="1"/>
            <a:r>
              <a:rPr lang="en-US" smtClean="0"/>
              <a:t>If the process is out of control, we must investigate further to find out why it is so</a:t>
            </a:r>
          </a:p>
        </p:txBody>
      </p:sp>
      <p:sp>
        <p:nvSpPr>
          <p:cNvPr id="7373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63561E91-AC71-43BF-9DD5-063CB6E2C54B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73732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Scales of Measurement</a:t>
            </a:r>
          </a:p>
        </p:txBody>
      </p:sp>
      <p:sp>
        <p:nvSpPr>
          <p:cNvPr id="75778" name="Rectangle 3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Qualitative variables</a:t>
            </a:r>
          </a:p>
          <a:p>
            <a:pPr lvl="1" eaLnBrk="1" hangingPunct="1"/>
            <a:r>
              <a:rPr lang="en-US" sz="2400" smtClean="0"/>
              <a:t>Descriptive categorization of population or sample units</a:t>
            </a:r>
          </a:p>
          <a:p>
            <a:pPr lvl="1" eaLnBrk="1" hangingPunct="1"/>
            <a:r>
              <a:rPr lang="en-US" sz="2400" smtClean="0"/>
              <a:t>Two types:</a:t>
            </a:r>
          </a:p>
          <a:p>
            <a:pPr lvl="2" eaLnBrk="1" hangingPunct="1"/>
            <a:r>
              <a:rPr lang="en-US" sz="2000" smtClean="0"/>
              <a:t>Nominative</a:t>
            </a:r>
          </a:p>
          <a:p>
            <a:pPr lvl="2" eaLnBrk="1" hangingPunct="1"/>
            <a:r>
              <a:rPr lang="en-US" sz="2000" smtClean="0"/>
              <a:t>Ordinal</a:t>
            </a:r>
          </a:p>
          <a:p>
            <a:pPr eaLnBrk="1" hangingPunct="1"/>
            <a:r>
              <a:rPr lang="en-US" sz="2800" smtClean="0"/>
              <a:t>Quantitative variables</a:t>
            </a:r>
          </a:p>
          <a:p>
            <a:pPr lvl="1" eaLnBrk="1" hangingPunct="1"/>
            <a:r>
              <a:rPr lang="en-US" sz="2400" smtClean="0"/>
              <a:t>Numerical values represent quantities measured with a fixed or standard unit of measure</a:t>
            </a:r>
          </a:p>
          <a:p>
            <a:pPr lvl="1" eaLnBrk="1" hangingPunct="1"/>
            <a:r>
              <a:rPr lang="en-US" sz="2400" smtClean="0"/>
              <a:t>Two types:</a:t>
            </a:r>
          </a:p>
          <a:p>
            <a:pPr lvl="2" eaLnBrk="1" hangingPunct="1"/>
            <a:r>
              <a:rPr lang="en-US" sz="2000" smtClean="0"/>
              <a:t>Interval</a:t>
            </a:r>
          </a:p>
          <a:p>
            <a:pPr lvl="2" eaLnBrk="1" hangingPunct="1"/>
            <a:r>
              <a:rPr lang="en-US" sz="2000" smtClean="0"/>
              <a:t>Ratio</a:t>
            </a:r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78FCBFB0-4ACB-4549-92F0-279003491501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75780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924800" cy="8445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Populations and Samples</a:t>
            </a:r>
          </a:p>
        </p:txBody>
      </p:sp>
      <p:graphicFrame>
        <p:nvGraphicFramePr>
          <p:cNvPr id="12335" name="Group 47"/>
          <p:cNvGraphicFramePr>
            <a:graphicFrameLocks noGrp="1"/>
          </p:cNvGraphicFramePr>
          <p:nvPr>
            <p:ph type="tbl" idx="1"/>
          </p:nvPr>
        </p:nvGraphicFramePr>
        <p:xfrm>
          <a:off x="609600" y="914400"/>
          <a:ext cx="7924800" cy="5257800"/>
        </p:xfrm>
        <a:graphic>
          <a:graphicData uri="http://schemas.openxmlformats.org/drawingml/2006/table">
            <a:tbl>
              <a:tblPr/>
              <a:tblGrid>
                <a:gridCol w="1981200"/>
                <a:gridCol w="5943600"/>
              </a:tblGrid>
              <a:tr h="1295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Population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set of existing units (people, objects, or events)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Variable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measurable characteristic of the population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Census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 examination of the entire population of measurements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Sample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selected subset of the units of a population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1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A24C5F81-F36F-4502-9090-E358ACBD1FE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1516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Qualitative Variables</a:t>
            </a:r>
          </a:p>
        </p:txBody>
      </p:sp>
      <p:sp>
        <p:nvSpPr>
          <p:cNvPr id="778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ct val="25000"/>
              </a:spcBef>
            </a:pPr>
            <a:r>
              <a:rPr lang="en-US" sz="3100" smtClean="0"/>
              <a:t>Nominative:</a:t>
            </a:r>
          </a:p>
          <a:p>
            <a:pPr lvl="1" eaLnBrk="1" hangingPunct="1">
              <a:lnSpc>
                <a:spcPct val="80000"/>
              </a:lnSpc>
              <a:spcBef>
                <a:spcPct val="25000"/>
              </a:spcBef>
            </a:pPr>
            <a:r>
              <a:rPr lang="en-US" smtClean="0"/>
              <a:t>Identifier or name</a:t>
            </a:r>
          </a:p>
          <a:p>
            <a:pPr lvl="1" eaLnBrk="1" hangingPunct="1">
              <a:lnSpc>
                <a:spcPct val="80000"/>
              </a:lnSpc>
              <a:spcBef>
                <a:spcPct val="25000"/>
              </a:spcBef>
            </a:pPr>
            <a:r>
              <a:rPr lang="en-US" smtClean="0"/>
              <a:t>Unranked categorization</a:t>
            </a:r>
          </a:p>
          <a:p>
            <a:pPr lvl="2" eaLnBrk="1" hangingPunct="1">
              <a:lnSpc>
                <a:spcPct val="80000"/>
              </a:lnSpc>
              <a:spcBef>
                <a:spcPct val="25000"/>
              </a:spcBef>
            </a:pPr>
            <a:r>
              <a:rPr lang="en-US" smtClean="0"/>
              <a:t>Example: sex, eye colour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</a:pPr>
            <a:r>
              <a:rPr lang="en-US" sz="3100" smtClean="0"/>
              <a:t>Ordinal:</a:t>
            </a:r>
          </a:p>
          <a:p>
            <a:pPr lvl="1" eaLnBrk="1" hangingPunct="1">
              <a:lnSpc>
                <a:spcPct val="80000"/>
              </a:lnSpc>
              <a:spcBef>
                <a:spcPct val="25000"/>
              </a:spcBef>
            </a:pPr>
            <a:r>
              <a:rPr lang="en-US" smtClean="0"/>
              <a:t>All characteristics of nominative plus the following;</a:t>
            </a:r>
          </a:p>
          <a:p>
            <a:pPr lvl="2" eaLnBrk="1" hangingPunct="1">
              <a:lnSpc>
                <a:spcPct val="80000"/>
              </a:lnSpc>
              <a:spcBef>
                <a:spcPct val="25000"/>
              </a:spcBef>
            </a:pPr>
            <a:r>
              <a:rPr lang="en-US" smtClean="0"/>
              <a:t>Rank-order categories</a:t>
            </a:r>
          </a:p>
          <a:p>
            <a:pPr lvl="2" eaLnBrk="1" hangingPunct="1">
              <a:lnSpc>
                <a:spcPct val="80000"/>
              </a:lnSpc>
              <a:spcBef>
                <a:spcPct val="25000"/>
              </a:spcBef>
            </a:pPr>
            <a:r>
              <a:rPr lang="en-US" smtClean="0"/>
              <a:t>Ranks are relative to each other</a:t>
            </a:r>
          </a:p>
          <a:p>
            <a:pPr lvl="2" eaLnBrk="1" hangingPunct="1">
              <a:lnSpc>
                <a:spcPct val="80000"/>
              </a:lnSpc>
              <a:spcBef>
                <a:spcPct val="25000"/>
              </a:spcBef>
            </a:pPr>
            <a:r>
              <a:rPr lang="en-US" smtClean="0"/>
              <a:t>Example: small (1), medium (2), large (3) or </a:t>
            </a:r>
          </a:p>
          <a:p>
            <a:pPr lvl="2" eaLnBrk="1" hangingPunct="1">
              <a:lnSpc>
                <a:spcPct val="80000"/>
              </a:lnSpc>
              <a:spcBef>
                <a:spcPct val="25000"/>
              </a:spcBef>
            </a:pPr>
            <a:r>
              <a:rPr lang="en-US" smtClean="0"/>
              <a:t>very useful (1), useful (2), moderately useful (3), not very useful (4)</a:t>
            </a:r>
          </a:p>
        </p:txBody>
      </p:sp>
      <p:sp>
        <p:nvSpPr>
          <p:cNvPr id="7782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9F0DB577-0C44-45A5-80D8-28D79E017F04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77828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Interval Variable </a:t>
            </a:r>
          </a:p>
        </p:txBody>
      </p:sp>
      <p:sp>
        <p:nvSpPr>
          <p:cNvPr id="798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All of the characteristics of ordinal plus the following;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Measurements are on a numerical scale with an arbitrary zero point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The “zero” is assigned: it is unphysical and not meaningful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Zero does not mean the absence of the quantity that we are trying to measure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Can only meaningfully compare values in terms of the interval between them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Cannot compare values by taking their ratios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“Interval” is the mathematical difference between the values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Example: temperature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0</a:t>
            </a:r>
            <a:r>
              <a:rPr lang="en-US" sz="2200" smtClean="0">
                <a:sym typeface="Symbol" pitchFamily="18" charset="2"/>
              </a:rPr>
              <a:t></a:t>
            </a:r>
            <a:r>
              <a:rPr lang="en-US" sz="2200" smtClean="0"/>
              <a:t> C means “cold,” not “no heat”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20</a:t>
            </a:r>
            <a:r>
              <a:rPr lang="en-US" sz="2200" smtClean="0">
                <a:sym typeface="Symbol" pitchFamily="18" charset="2"/>
              </a:rPr>
              <a:t></a:t>
            </a:r>
            <a:r>
              <a:rPr lang="en-US" sz="2200" smtClean="0"/>
              <a:t> C is NOT twice as warm as 10</a:t>
            </a:r>
            <a:r>
              <a:rPr lang="en-US" sz="2200" smtClean="0">
                <a:sym typeface="Symbol" pitchFamily="18" charset="2"/>
              </a:rPr>
              <a:t></a:t>
            </a:r>
            <a:r>
              <a:rPr lang="en-US" sz="2200" smtClean="0"/>
              <a:t> C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200" smtClean="0"/>
              <a:t>But 20</a:t>
            </a:r>
            <a:r>
              <a:rPr lang="en-US" sz="2200" smtClean="0">
                <a:sym typeface="Symbol" pitchFamily="18" charset="2"/>
              </a:rPr>
              <a:t></a:t>
            </a:r>
            <a:r>
              <a:rPr lang="en-US" sz="2200" smtClean="0"/>
              <a:t> C is 10</a:t>
            </a:r>
            <a:r>
              <a:rPr lang="en-US" sz="2200" smtClean="0">
                <a:sym typeface="Symbol" pitchFamily="18" charset="2"/>
              </a:rPr>
              <a:t></a:t>
            </a:r>
            <a:r>
              <a:rPr lang="en-US" sz="2200" smtClean="0"/>
              <a:t> warmer than 10</a:t>
            </a:r>
            <a:r>
              <a:rPr lang="en-US" sz="2200" smtClean="0">
                <a:sym typeface="Symbol" pitchFamily="18" charset="2"/>
              </a:rPr>
              <a:t></a:t>
            </a:r>
            <a:r>
              <a:rPr lang="en-US" sz="2200" smtClean="0"/>
              <a:t> C</a:t>
            </a:r>
            <a:endParaRPr lang="en-US" sz="1800" smtClean="0"/>
          </a:p>
        </p:txBody>
      </p:sp>
      <p:sp>
        <p:nvSpPr>
          <p:cNvPr id="7987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6577EE5D-22B6-4557-9841-D0BF3E00D184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79876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Ratio Variable</a:t>
            </a:r>
          </a:p>
        </p:txBody>
      </p:sp>
      <p:sp>
        <p:nvSpPr>
          <p:cNvPr id="81922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990600"/>
            <a:ext cx="7924800" cy="54086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All the characteristics of interval plus the following;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Measurements are on a numerical scale with a meaningful zero point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smtClean="0"/>
              <a:t>Zero means “none” or “nothing”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Values can be compared in terms of their interval and ratio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smtClean="0"/>
              <a:t>$30 is $20 more than $10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smtClean="0"/>
              <a:t>$30 is 3 times as much as $10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smtClean="0"/>
              <a:t>$0 means no money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In business and finance, most quantitative variables are ratio variables, such as anything to do with money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600" smtClean="0"/>
              <a:t>Examples: Earnings, profit, loss, age, distance, height, weight</a:t>
            </a:r>
          </a:p>
        </p:txBody>
      </p:sp>
      <p:sp>
        <p:nvSpPr>
          <p:cNvPr id="8192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DD00D1CB-960C-41B2-A096-738F3CAF0AD8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81924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Surveys</a:t>
            </a:r>
          </a:p>
        </p:txBody>
      </p:sp>
      <p:sp>
        <p:nvSpPr>
          <p:cNvPr id="839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sz="2800" smtClean="0"/>
              <a:t>Surveys are questionnaires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smtClean="0"/>
              <a:t>The purpose?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smtClean="0"/>
              <a:t>To elicit a response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smtClean="0"/>
              <a:t>Four Step Process for Creating a Survey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smtClean="0"/>
              <a:t>Decide what is being studied and how to ask the questions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smtClean="0"/>
              <a:t>Generate questions that are either open or closed (choice of answers). Questions should be short and easy to read and understand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smtClean="0"/>
              <a:t>Compile or put together the survey. Order of questions is important as the previous question may influence answers to the next one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smtClean="0"/>
              <a:t>Test Pilot the survey for reliability and validity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endParaRPr lang="en-US" sz="2400" smtClean="0"/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endParaRPr lang="en-US" sz="2400" smtClean="0"/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endParaRPr lang="en-US" sz="2400" smtClean="0"/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endParaRPr lang="en-US" sz="2400" smtClean="0"/>
          </a:p>
        </p:txBody>
      </p:sp>
      <p:sp>
        <p:nvSpPr>
          <p:cNvPr id="8397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75274CDE-9601-47DA-9880-C0547A30135B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83972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Delivery of Survey</a:t>
            </a:r>
          </a:p>
        </p:txBody>
      </p:sp>
      <p:sp>
        <p:nvSpPr>
          <p:cNvPr id="860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Mailed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Direct or mass/bulk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Telephone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Telephone directories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RDD – random digit dialing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In-person (face to face) interview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Structured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Respondents given same questions in same order in which answers are rated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Intensive Interview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Informal unstructured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Focus Group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Usually used for market research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Involving 4-15 people and approximately 10 issues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Discuss the pros and the cons of each of these methods </a:t>
            </a:r>
          </a:p>
        </p:txBody>
      </p:sp>
      <p:sp>
        <p:nvSpPr>
          <p:cNvPr id="8601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00F0CEE4-4052-44F6-B978-E3D27962F65D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86020" name="TextBox 5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Survey Sampling</a:t>
            </a:r>
          </a:p>
        </p:txBody>
      </p:sp>
      <p:sp>
        <p:nvSpPr>
          <p:cNvPr id="880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en-US" smtClean="0"/>
              <a:t>Already know some sampling methods</a:t>
            </a:r>
          </a:p>
          <a:p>
            <a:pPr lvl="1" eaLnBrk="1" hangingPunct="1">
              <a:lnSpc>
                <a:spcPct val="75000"/>
              </a:lnSpc>
            </a:pPr>
            <a:r>
              <a:rPr lang="en-US" smtClean="0"/>
              <a:t>Also called sampling designs, they are:</a:t>
            </a:r>
          </a:p>
          <a:p>
            <a:pPr lvl="1" eaLnBrk="1" hangingPunct="1">
              <a:lnSpc>
                <a:spcPct val="75000"/>
              </a:lnSpc>
            </a:pPr>
            <a:r>
              <a:rPr lang="en-US" smtClean="0"/>
              <a:t>Random sampling</a:t>
            </a:r>
          </a:p>
          <a:p>
            <a:pPr lvl="2" eaLnBrk="1" hangingPunct="1">
              <a:lnSpc>
                <a:spcPct val="75000"/>
              </a:lnSpc>
            </a:pPr>
            <a:r>
              <a:rPr lang="en-US" sz="2600" smtClean="0"/>
              <a:t>The focus of this book</a:t>
            </a:r>
          </a:p>
          <a:p>
            <a:pPr lvl="1" eaLnBrk="1" hangingPunct="1">
              <a:lnSpc>
                <a:spcPct val="75000"/>
              </a:lnSpc>
            </a:pPr>
            <a:r>
              <a:rPr lang="en-US" smtClean="0"/>
              <a:t>Systematic sampling</a:t>
            </a:r>
          </a:p>
          <a:p>
            <a:pPr lvl="1" eaLnBrk="1" hangingPunct="1">
              <a:lnSpc>
                <a:spcPct val="75000"/>
              </a:lnSpc>
            </a:pPr>
            <a:r>
              <a:rPr lang="en-US" smtClean="0"/>
              <a:t>Voluntary response sampling</a:t>
            </a:r>
          </a:p>
          <a:p>
            <a:pPr eaLnBrk="1" hangingPunct="1">
              <a:lnSpc>
                <a:spcPct val="75000"/>
              </a:lnSpc>
            </a:pPr>
            <a:r>
              <a:rPr lang="en-US" smtClean="0"/>
              <a:t>But there are other sample designs:</a:t>
            </a:r>
          </a:p>
          <a:p>
            <a:pPr lvl="1" eaLnBrk="1" hangingPunct="1">
              <a:lnSpc>
                <a:spcPct val="75000"/>
              </a:lnSpc>
            </a:pPr>
            <a:r>
              <a:rPr lang="en-US" smtClean="0"/>
              <a:t>Stratified random sampling</a:t>
            </a:r>
          </a:p>
          <a:p>
            <a:pPr lvl="1" eaLnBrk="1" hangingPunct="1">
              <a:lnSpc>
                <a:spcPct val="75000"/>
              </a:lnSpc>
            </a:pPr>
            <a:r>
              <a:rPr lang="en-US" smtClean="0"/>
              <a:t>Cluster sampling</a:t>
            </a:r>
          </a:p>
        </p:txBody>
      </p:sp>
      <p:sp>
        <p:nvSpPr>
          <p:cNvPr id="8806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73A4F41E-13A1-42A1-BB41-347647F1F4AC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88068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Stratified Random Sample</a:t>
            </a:r>
          </a:p>
        </p:txBody>
      </p:sp>
      <p:sp>
        <p:nvSpPr>
          <p:cNvPr id="901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Divide the population into non-overlapping groups, called </a:t>
            </a:r>
            <a:r>
              <a:rPr lang="en-US" sz="2400" i="1" smtClean="0"/>
              <a:t>strata</a:t>
            </a:r>
            <a:r>
              <a:rPr lang="en-US" sz="2400" smtClean="0"/>
              <a:t>, of similar units (people, objects, etc.)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Separately, select a random sample from each and every stratum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Combine the random samples from each stratum to make the full sample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Appropriate when the population consists of two or more different groups so that: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smtClean="0"/>
              <a:t>The groups differ from each other with respect to the variable of interest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smtClean="0"/>
              <a:t>Units within a group are similar to each other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200" smtClean="0"/>
              <a:t>For example, divide population into strata by age, sex, income, etc</a:t>
            </a:r>
          </a:p>
        </p:txBody>
      </p:sp>
      <p:sp>
        <p:nvSpPr>
          <p:cNvPr id="9011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26D392AE-0AD2-44A5-BF08-409C3D89D1DD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90116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Cluster Sampling</a:t>
            </a:r>
          </a:p>
        </p:txBody>
      </p:sp>
      <p:sp>
        <p:nvSpPr>
          <p:cNvPr id="921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“Cluster” or group a population into subpopulations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Cluster by geography, time, and so 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Each cluster is a representative small-scale version of the population (i.e. heterogeneous group)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 simple random sample is chosen from each cluster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Combine the random samples from each cluster to make the full sample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Appropriate for populations spread over a large geographic area so that;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There are different sections or regions in the area with respect to the variable of interest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There is a random sample of the cluster </a:t>
            </a:r>
          </a:p>
        </p:txBody>
      </p:sp>
      <p:sp>
        <p:nvSpPr>
          <p:cNvPr id="9216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6A81373D-797A-4C90-834E-E67DEB56DBBF}" type="slidenum">
              <a:rPr lang="en-US" smtClean="0"/>
              <a:pPr/>
              <a:t>37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More on  Systematic Sampling</a:t>
            </a:r>
          </a:p>
        </p:txBody>
      </p:sp>
      <p:sp>
        <p:nvSpPr>
          <p:cNvPr id="942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Want a sample containing </a:t>
            </a:r>
            <a:r>
              <a:rPr lang="en-US" sz="2800" i="1" smtClean="0"/>
              <a:t>n</a:t>
            </a:r>
            <a:r>
              <a:rPr lang="en-US" sz="2800" smtClean="0"/>
              <a:t> units from a population containing </a:t>
            </a:r>
            <a:r>
              <a:rPr lang="en-US" sz="2800" i="1" smtClean="0"/>
              <a:t>N</a:t>
            </a:r>
            <a:r>
              <a:rPr lang="en-US" sz="2800" smtClean="0"/>
              <a:t> units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Take the ratio </a:t>
            </a:r>
            <a:r>
              <a:rPr lang="en-US" sz="2800" i="1" smtClean="0"/>
              <a:t>N</a:t>
            </a:r>
            <a:r>
              <a:rPr lang="en-US" sz="2800" smtClean="0"/>
              <a:t>/</a:t>
            </a:r>
            <a:r>
              <a:rPr lang="en-US" sz="2800" i="1" smtClean="0"/>
              <a:t>n</a:t>
            </a:r>
            <a:r>
              <a:rPr lang="en-US" sz="2800" smtClean="0"/>
              <a:t> and round down to the nearest whole number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700" smtClean="0"/>
              <a:t>Call the rounded result </a:t>
            </a:r>
            <a:r>
              <a:rPr lang="en-US" sz="2700" i="1" smtClean="0"/>
              <a:t>k</a:t>
            </a:r>
            <a:endParaRPr lang="en-US" sz="27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Randomly select one of the first </a:t>
            </a:r>
            <a:r>
              <a:rPr lang="en-US" sz="2800" i="1" smtClean="0"/>
              <a:t>k</a:t>
            </a:r>
            <a:r>
              <a:rPr lang="en-US" sz="2800" smtClean="0"/>
              <a:t> elements from the population list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Step through the population from the first chosen unit and select every </a:t>
            </a:r>
            <a:r>
              <a:rPr lang="en-US" sz="2800" i="1" noProof="1" smtClean="0"/>
              <a:t>k</a:t>
            </a:r>
            <a:r>
              <a:rPr lang="en-US" sz="2800" baseline="30000" noProof="1" smtClean="0"/>
              <a:t>th</a:t>
            </a:r>
            <a:r>
              <a:rPr lang="en-US" sz="2800" smtClean="0"/>
              <a:t> unit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This method has the properties of a simple random sample, especially if the list of the population elements is a random ordering</a:t>
            </a:r>
          </a:p>
        </p:txBody>
      </p:sp>
      <p:sp>
        <p:nvSpPr>
          <p:cNvPr id="9421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548825F2-96FA-4081-94E5-7C3F81129995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94212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Sampling Problems</a:t>
            </a:r>
          </a:p>
        </p:txBody>
      </p:sp>
      <p:sp>
        <p:nvSpPr>
          <p:cNvPr id="962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Random sampling should eliminate bias</a:t>
            </a:r>
          </a:p>
          <a:p>
            <a:pPr eaLnBrk="1" hangingPunct="1"/>
            <a:r>
              <a:rPr lang="en-US" sz="2800" smtClean="0"/>
              <a:t>But even a random sample may not be representative because of:</a:t>
            </a:r>
          </a:p>
          <a:p>
            <a:pPr lvl="1" eaLnBrk="1" hangingPunct="1"/>
            <a:r>
              <a:rPr lang="en-US" sz="2400" smtClean="0"/>
              <a:t>Under-coverage</a:t>
            </a:r>
          </a:p>
          <a:p>
            <a:pPr lvl="2" eaLnBrk="1" hangingPunct="1"/>
            <a:r>
              <a:rPr lang="en-US" sz="2200" smtClean="0"/>
              <a:t>Too few sampled units or some of the population was excluded</a:t>
            </a:r>
          </a:p>
          <a:p>
            <a:pPr lvl="1" eaLnBrk="1" hangingPunct="1"/>
            <a:r>
              <a:rPr lang="en-US" sz="2400" smtClean="0"/>
              <a:t>Non-response</a:t>
            </a:r>
          </a:p>
          <a:p>
            <a:pPr lvl="2" eaLnBrk="1" hangingPunct="1"/>
            <a:r>
              <a:rPr lang="en-US" sz="2200" smtClean="0"/>
              <a:t>When a sampled unit cannot be contacted or refuses to participate</a:t>
            </a:r>
          </a:p>
          <a:p>
            <a:pPr lvl="1" eaLnBrk="1" hangingPunct="1"/>
            <a:r>
              <a:rPr lang="en-US" sz="2400" smtClean="0"/>
              <a:t>Response bias</a:t>
            </a:r>
          </a:p>
          <a:p>
            <a:pPr lvl="2" eaLnBrk="1" hangingPunct="1"/>
            <a:r>
              <a:rPr lang="en-US" sz="2200" smtClean="0"/>
              <a:t>Responses of selected units are not truthful</a:t>
            </a:r>
          </a:p>
        </p:txBody>
      </p:sp>
      <p:sp>
        <p:nvSpPr>
          <p:cNvPr id="9625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E7409E9D-21D6-4204-9BD8-D6120D9AD9A0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96260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924800" cy="17526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dirty="0" smtClean="0"/>
              <a:t>Samples are subsets of a population</a:t>
            </a:r>
            <a:endParaRPr lang="en-US" dirty="0"/>
          </a:p>
        </p:txBody>
      </p:sp>
      <p:sp>
        <p:nvSpPr>
          <p:cNvPr id="1434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99DF42E5-F8CE-4823-ABEC-D3BDF88C383B}" type="slidenum">
              <a:rPr lang="en-US" smtClean="0"/>
              <a:pPr/>
              <a:t>4</a:t>
            </a:fld>
            <a:endParaRPr lang="en-US" smtClean="0"/>
          </a:p>
        </p:txBody>
      </p:sp>
      <p:grpSp>
        <p:nvGrpSpPr>
          <p:cNvPr id="14346" name="Group 6"/>
          <p:cNvGrpSpPr>
            <a:grpSpLocks/>
          </p:cNvGrpSpPr>
          <p:nvPr/>
        </p:nvGrpSpPr>
        <p:grpSpPr bwMode="auto">
          <a:xfrm>
            <a:off x="381000" y="2133600"/>
            <a:ext cx="3429000" cy="3263900"/>
            <a:chOff x="205" y="1773"/>
            <a:chExt cx="2298" cy="1535"/>
          </a:xfrm>
        </p:grpSpPr>
        <p:graphicFrame>
          <p:nvGraphicFramePr>
            <p:cNvPr id="14343" name="Object 7"/>
            <p:cNvGraphicFramePr>
              <a:graphicFrameLocks/>
            </p:cNvGraphicFramePr>
            <p:nvPr/>
          </p:nvGraphicFramePr>
          <p:xfrm>
            <a:off x="205" y="2024"/>
            <a:ext cx="2298" cy="1284"/>
          </p:xfrm>
          <a:graphic>
            <a:graphicData uri="http://schemas.openxmlformats.org/presentationml/2006/ole">
              <p:oleObj spid="_x0000_s14343" name="Clip" r:id="rId4" imgW="3657600" imgH="2046240" progId="">
                <p:embed/>
              </p:oleObj>
            </a:graphicData>
          </a:graphic>
        </p:graphicFrame>
        <p:sp>
          <p:nvSpPr>
            <p:cNvPr id="14352" name="Rectangle 8"/>
            <p:cNvSpPr>
              <a:spLocks noChangeArrowheads="1"/>
            </p:cNvSpPr>
            <p:nvPr/>
          </p:nvSpPr>
          <p:spPr bwMode="auto">
            <a:xfrm>
              <a:off x="765" y="1773"/>
              <a:ext cx="1342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solidFill>
                    <a:schemeClr val="tx1"/>
                  </a:solidFill>
                  <a:latin typeface="Times New Roman" pitchFamily="18" charset="0"/>
                </a:rPr>
                <a:t>Population</a:t>
              </a:r>
            </a:p>
          </p:txBody>
        </p:sp>
      </p:grp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114800" y="3581400"/>
            <a:ext cx="4495800" cy="673100"/>
            <a:chOff x="1920" y="2256"/>
            <a:chExt cx="3497" cy="424"/>
          </a:xfrm>
        </p:grpSpPr>
        <p:sp>
          <p:nvSpPr>
            <p:cNvPr id="14350" name="AutoShape 10"/>
            <p:cNvSpPr>
              <a:spLocks noChangeArrowheads="1"/>
            </p:cNvSpPr>
            <p:nvPr/>
          </p:nvSpPr>
          <p:spPr bwMode="auto">
            <a:xfrm>
              <a:off x="1920" y="2256"/>
              <a:ext cx="2440" cy="424"/>
            </a:xfrm>
            <a:prstGeom prst="rightArrow">
              <a:avLst>
                <a:gd name="adj1" fmla="val 50000"/>
                <a:gd name="adj2" fmla="val 287762"/>
              </a:avLst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</a:pPr>
              <a:endParaRPr lang="en-US"/>
            </a:p>
          </p:txBody>
        </p:sp>
        <p:sp>
          <p:nvSpPr>
            <p:cNvPr id="14351" name="Rectangle 11"/>
            <p:cNvSpPr>
              <a:spLocks noChangeArrowheads="1"/>
            </p:cNvSpPr>
            <p:nvPr/>
          </p:nvSpPr>
          <p:spPr bwMode="auto">
            <a:xfrm>
              <a:off x="4413" y="2301"/>
              <a:ext cx="1004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solidFill>
                    <a:schemeClr val="tx1"/>
                  </a:solidFill>
                  <a:latin typeface="Times New Roman" pitchFamily="18" charset="0"/>
                </a:rPr>
                <a:t>Sample</a:t>
              </a:r>
            </a:p>
          </p:txBody>
        </p:sp>
      </p:grpSp>
      <p:sp>
        <p:nvSpPr>
          <p:cNvPr id="10" name="Cloud 9"/>
          <p:cNvSpPr/>
          <p:nvPr/>
        </p:nvSpPr>
        <p:spPr bwMode="auto">
          <a:xfrm>
            <a:off x="7162800" y="4191000"/>
            <a:ext cx="1295400" cy="468313"/>
          </a:xfrm>
          <a:prstGeom prst="cloud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8100000" algn="ctr" rotWithShape="0">
              <a:schemeClr val="bg2">
                <a:alpha val="50000"/>
              </a:schemeClr>
            </a:outerShdw>
          </a:effectLst>
        </p:spPr>
        <p:txBody>
          <a:bodyPr anchorCtr="1"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  <a:defRPr/>
            </a:pPr>
            <a:endParaRPr lang="en-US"/>
          </a:p>
        </p:txBody>
      </p:sp>
      <p:sp>
        <p:nvSpPr>
          <p:cNvPr id="14349" name="TextBox 10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Summary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A sequence of operations that takes </a:t>
            </a:r>
            <a:r>
              <a:rPr lang="en-US" i="1" dirty="0" smtClean="0"/>
              <a:t>inputs</a:t>
            </a:r>
            <a:r>
              <a:rPr lang="en-US" dirty="0" smtClean="0"/>
              <a:t> and turns them into </a:t>
            </a:r>
            <a:r>
              <a:rPr lang="en-US" i="1" dirty="0" smtClean="0"/>
              <a:t>outputs</a:t>
            </a: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Arial" charset="0"/>
              </a:rPr>
              <a:t>A process is in statistical control if it does not exhibit any unusual process variations</a:t>
            </a: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Survey </a:t>
            </a:r>
            <a:r>
              <a:rPr lang="en-US" dirty="0"/>
              <a:t>construction and dissemination is an important part of collecting data. There are methods such as stratified random and multistage cluster sampling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Sample data is used in conjunction with statistical methods to make inferences about the population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There are two types of data called Quantitative and Qualitative and there are different ways to deal with the individual types and sub-types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/>
          </a:p>
        </p:txBody>
      </p:sp>
      <p:sp>
        <p:nvSpPr>
          <p:cNvPr id="9830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BF35E828-B9D7-4532-96C2-DC540A90F898}" type="slidenum">
              <a:rPr lang="en-US" smtClean="0"/>
              <a:pPr/>
              <a:t>40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924800" cy="8445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Terminology 1</a:t>
            </a:r>
          </a:p>
        </p:txBody>
      </p:sp>
      <p:graphicFrame>
        <p:nvGraphicFramePr>
          <p:cNvPr id="31788" name="Group 44"/>
          <p:cNvGraphicFramePr>
            <a:graphicFrameLocks noGrp="1"/>
          </p:cNvGraphicFramePr>
          <p:nvPr>
            <p:ph type="tbl" idx="1"/>
          </p:nvPr>
        </p:nvGraphicFramePr>
        <p:xfrm>
          <a:off x="609600" y="914400"/>
          <a:ext cx="7924800" cy="5741988"/>
        </p:xfrm>
        <a:graphic>
          <a:graphicData uri="http://schemas.openxmlformats.org/drawingml/2006/table">
            <a:tbl>
              <a:tblPr/>
              <a:tblGrid>
                <a:gridCol w="609600"/>
                <a:gridCol w="7315200"/>
              </a:tblGrid>
              <a:tr h="48283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Measurement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55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process of measuring to find out the extent, quantity, amount, etcetera of the variable of interest for some item from the population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26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Produces data for analysis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 example, collecting annual starting salaries of graduates from last year’s MBA program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46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823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result of measurement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specific measurement for a particular unit in the population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 example, the starting salaries of graduates from last year’s MBA Program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3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B9E4E5D3-3288-48BF-A6BB-76CF667CDAE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6636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924800" cy="8445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Terminology 2</a:t>
            </a:r>
          </a:p>
        </p:txBody>
      </p:sp>
      <p:graphicFrame>
        <p:nvGraphicFramePr>
          <p:cNvPr id="33836" name="Group 44"/>
          <p:cNvGraphicFramePr>
            <a:graphicFrameLocks noGrp="1"/>
          </p:cNvGraphicFramePr>
          <p:nvPr>
            <p:ph type="tbl" idx="1"/>
          </p:nvPr>
        </p:nvGraphicFramePr>
        <p:xfrm>
          <a:off x="609600" y="914400"/>
          <a:ext cx="7924800" cy="4537075"/>
        </p:xfrm>
        <a:graphic>
          <a:graphicData uri="http://schemas.openxmlformats.org/drawingml/2006/table">
            <a:tbl>
              <a:tblPr/>
              <a:tblGrid>
                <a:gridCol w="609600"/>
                <a:gridCol w="7315200"/>
              </a:tblGrid>
              <a:tr h="4572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Quantitative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54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Measurements that represent quantities (for example, “how much” or “how many”)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Annual starting salary is quantitative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Age and number of children is also quantitative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Qualitative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Collected data that describes something (descriptive)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person’s sex is qualitative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Hair colour is qualitative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6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A9522775-09DE-4080-8402-68D56AF2F8B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8686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924800" cy="8445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Terminology 3</a:t>
            </a:r>
          </a:p>
        </p:txBody>
      </p:sp>
      <p:graphicFrame>
        <p:nvGraphicFramePr>
          <p:cNvPr id="30734" name="Group 14"/>
          <p:cNvGraphicFramePr>
            <a:graphicFrameLocks noGrp="1"/>
          </p:cNvGraphicFramePr>
          <p:nvPr/>
        </p:nvGraphicFramePr>
        <p:xfrm>
          <a:off x="609600" y="990600"/>
          <a:ext cx="7924800" cy="4679950"/>
        </p:xfrm>
        <a:graphic>
          <a:graphicData uri="http://schemas.openxmlformats.org/drawingml/2006/table">
            <a:tbl>
              <a:tblPr/>
              <a:tblGrid>
                <a:gridCol w="609600"/>
                <a:gridCol w="182563"/>
                <a:gridCol w="7132637"/>
              </a:tblGrid>
              <a:tr h="4572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Population of measurements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540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Measurement of the variable of interest for each and every population unit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Reasonable only if the population is relatively small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 example, annual starting salaries of all graduates from last year’s MBA program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 gridSpan="3">
                  <a:txBody>
                    <a:bodyPr/>
                    <a:lstStyle/>
                    <a:p>
                      <a:pPr marL="6254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process of collecting the population of all measurements is a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census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Census usually too expensive, and too time consuming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73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A85CFF5A-7D04-4373-8C3C-BCB309EB2489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0732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924800" cy="8445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Terminology 4</a:t>
            </a:r>
          </a:p>
        </p:txBody>
      </p:sp>
      <p:graphicFrame>
        <p:nvGraphicFramePr>
          <p:cNvPr id="35875" name="Group 35"/>
          <p:cNvGraphicFramePr>
            <a:graphicFrameLocks noGrp="1"/>
          </p:cNvGraphicFramePr>
          <p:nvPr>
            <p:ph type="tbl" idx="1"/>
          </p:nvPr>
        </p:nvGraphicFramePr>
        <p:xfrm>
          <a:off x="609600" y="838200"/>
          <a:ext cx="7924800" cy="5746750"/>
        </p:xfrm>
        <a:graphic>
          <a:graphicData uri="http://schemas.openxmlformats.org/drawingml/2006/table">
            <a:tbl>
              <a:tblPr/>
              <a:tblGrid>
                <a:gridCol w="609600"/>
                <a:gridCol w="182563"/>
                <a:gridCol w="7132637"/>
              </a:tblGrid>
              <a:tr h="53962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Sample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988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subset of a population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307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 example, a university graduated 8,742 students and we wish to know their annual starting salaries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This is too large for a census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So, we select a sample of these graduates and learn their annual starting salaries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703">
                <a:tc gridSpan="3">
                  <a:txBody>
                    <a:bodyPr/>
                    <a:lstStyle/>
                    <a:p>
                      <a:pPr marL="6254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Sample of measurements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95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Measured values of the variable of interest for the sample units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 example, the actual annual starting salaries of the sampled graduates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77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56A8BC3D-FB1E-4BD1-9FB3-87E2855E409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2780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924800" cy="8445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Terminology 5</a:t>
            </a:r>
          </a:p>
        </p:txBody>
      </p:sp>
      <p:graphicFrame>
        <p:nvGraphicFramePr>
          <p:cNvPr id="36904" name="Group 40"/>
          <p:cNvGraphicFramePr>
            <a:graphicFrameLocks noGrp="1"/>
          </p:cNvGraphicFramePr>
          <p:nvPr>
            <p:ph type="tbl" idx="1"/>
          </p:nvPr>
        </p:nvGraphicFramePr>
        <p:xfrm>
          <a:off x="609600" y="914400"/>
          <a:ext cx="7924800" cy="4902200"/>
        </p:xfrm>
        <a:graphic>
          <a:graphicData uri="http://schemas.openxmlformats.org/drawingml/2006/table">
            <a:tbl>
              <a:tblPr/>
              <a:tblGrid>
                <a:gridCol w="792163"/>
                <a:gridCol w="7132637"/>
              </a:tblGrid>
              <a:tr h="4572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Descriptive statistics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54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science of describing the important aspects of a set of measurements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 example, for a set of annual starting salaries, we want to know:</a:t>
                      </a:r>
                    </a:p>
                    <a:p>
                      <a:pPr marL="9144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How much to expect</a:t>
                      </a:r>
                    </a:p>
                    <a:p>
                      <a:pPr marL="9144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What is a high versus low salary</a:t>
                      </a:r>
                    </a:p>
                    <a:p>
                      <a:pPr marL="9144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How much the salaries differ from each other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If the population is small enough, we could take a census and not have to sample and make any statistical inferences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But if the population is too large, then …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8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0BCA7763-E83D-45BE-8B90-4C172841CC1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4825" name="TextBox 4"/>
          <p:cNvSpPr txBox="1">
            <a:spLocks noChangeArrowheads="1"/>
          </p:cNvSpPr>
          <p:nvPr/>
        </p:nvSpPr>
        <p:spPr bwMode="auto">
          <a:xfrm>
            <a:off x="8458200" y="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>
                <a:solidFill>
                  <a:srgbClr val="FFC000"/>
                </a:solidFill>
              </a:rPr>
              <a:t>L01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">
      <a:dk1>
        <a:srgbClr val="000000"/>
      </a:dk1>
      <a:lt1>
        <a:srgbClr val="FFFFFF"/>
      </a:lt1>
      <a:dk2>
        <a:srgbClr val="FFFFFF"/>
      </a:dk2>
      <a:lt2>
        <a:srgbClr val="000066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C00000"/>
      </a:hlink>
      <a:folHlink>
        <a:srgbClr val="663300"/>
      </a:folHlink>
    </a:clrScheme>
    <a:fontScheme name="Custom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8100000" algn="ctr" rotWithShape="0">
            <a:schemeClr val="bg2">
              <a:alpha val="50000"/>
            </a:schemeClr>
          </a:outerShdw>
        </a:effectLst>
      </a:spPr>
      <a:bodyPr vert="horz" wrap="none" lIns="91440" tIns="45720" rIns="91440" bIns="45720" numCol="1" anchor="t" anchorCtr="1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8100000" algn="ctr" rotWithShape="0">
            <a:schemeClr val="bg2">
              <a:alpha val="50000"/>
            </a:schemeClr>
          </a:outerShdw>
        </a:effectLst>
      </a:spPr>
      <a:bodyPr vert="horz" wrap="none" lIns="91440" tIns="45720" rIns="91440" bIns="45720" numCol="1" anchor="t" anchorCtr="1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FFFFFF"/>
        </a:dk2>
        <a:lt2>
          <a:srgbClr val="000066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3519</TotalTime>
  <Words>2401</Words>
  <Application>Microsoft Office PowerPoint</Application>
  <PresentationFormat>On-screen Show (4:3)</PresentationFormat>
  <Paragraphs>372</Paragraphs>
  <Slides>40</Slides>
  <Notes>39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8" baseType="lpstr">
      <vt:lpstr>Arial</vt:lpstr>
      <vt:lpstr>Calibri</vt:lpstr>
      <vt:lpstr>Book Antiqua</vt:lpstr>
      <vt:lpstr>Times New Roman</vt:lpstr>
      <vt:lpstr>Symbol</vt:lpstr>
      <vt:lpstr>Default Design</vt:lpstr>
      <vt:lpstr>Default Design</vt:lpstr>
      <vt:lpstr>Clip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</vt:vector>
  </TitlesOfParts>
  <Company>The McGraw-Hill Companies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MHE</dc:creator>
  <cp:lastModifiedBy>amy_rydzanicz</cp:lastModifiedBy>
  <cp:revision>153</cp:revision>
  <dcterms:created xsi:type="dcterms:W3CDTF">2005-06-21T19:03:18Z</dcterms:created>
  <dcterms:modified xsi:type="dcterms:W3CDTF">2010-11-01T17:48:32Z</dcterms:modified>
</cp:coreProperties>
</file>